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5" r:id="rId1"/>
    <p:sldMasterId id="2147483667" r:id="rId2"/>
  </p:sldMasterIdLst>
  <p:notesMasterIdLst>
    <p:notesMasterId r:id="rId72"/>
  </p:notesMasterIdLst>
  <p:sldIdLst>
    <p:sldId id="1015" r:id="rId3"/>
    <p:sldId id="459" r:id="rId4"/>
    <p:sldId id="1017" r:id="rId5"/>
    <p:sldId id="1049" r:id="rId6"/>
    <p:sldId id="1019" r:id="rId7"/>
    <p:sldId id="1020" r:id="rId8"/>
    <p:sldId id="1033" r:id="rId9"/>
    <p:sldId id="1034" r:id="rId10"/>
    <p:sldId id="1035" r:id="rId11"/>
    <p:sldId id="1032" r:id="rId12"/>
    <p:sldId id="1036" r:id="rId13"/>
    <p:sldId id="1037" r:id="rId14"/>
    <p:sldId id="1038" r:id="rId15"/>
    <p:sldId id="1021" r:id="rId16"/>
    <p:sldId id="1039" r:id="rId17"/>
    <p:sldId id="1041" r:id="rId18"/>
    <p:sldId id="1029" r:id="rId19"/>
    <p:sldId id="1030" r:id="rId20"/>
    <p:sldId id="1031" r:id="rId21"/>
    <p:sldId id="1042" r:id="rId22"/>
    <p:sldId id="1053" r:id="rId23"/>
    <p:sldId id="1062" r:id="rId24"/>
    <p:sldId id="1045" r:id="rId25"/>
    <p:sldId id="1040" r:id="rId26"/>
    <p:sldId id="1044" r:id="rId27"/>
    <p:sldId id="1043" r:id="rId28"/>
    <p:sldId id="1022" r:id="rId29"/>
    <p:sldId id="1027" r:id="rId30"/>
    <p:sldId id="1048" r:id="rId31"/>
    <p:sldId id="1046" r:id="rId32"/>
    <p:sldId id="1047" r:id="rId33"/>
    <p:sldId id="707" r:id="rId34"/>
    <p:sldId id="1055" r:id="rId35"/>
    <p:sldId id="1050" r:id="rId36"/>
    <p:sldId id="1051" r:id="rId37"/>
    <p:sldId id="1052" r:id="rId38"/>
    <p:sldId id="1094" r:id="rId39"/>
    <p:sldId id="1028" r:id="rId40"/>
    <p:sldId id="1025" r:id="rId41"/>
    <p:sldId id="1054" r:id="rId42"/>
    <p:sldId id="1056" r:id="rId43"/>
    <p:sldId id="1072" r:id="rId44"/>
    <p:sldId id="1059" r:id="rId45"/>
    <p:sldId id="1070" r:id="rId46"/>
    <p:sldId id="1061" r:id="rId47"/>
    <p:sldId id="1071" r:id="rId48"/>
    <p:sldId id="1092" r:id="rId49"/>
    <p:sldId id="1073" r:id="rId50"/>
    <p:sldId id="1074" r:id="rId51"/>
    <p:sldId id="1076" r:id="rId52"/>
    <p:sldId id="1077" r:id="rId53"/>
    <p:sldId id="1093" r:id="rId54"/>
    <p:sldId id="1078" r:id="rId55"/>
    <p:sldId id="1058" r:id="rId56"/>
    <p:sldId id="1087" r:id="rId57"/>
    <p:sldId id="1079" r:id="rId58"/>
    <p:sldId id="1065" r:id="rId59"/>
    <p:sldId id="1067" r:id="rId60"/>
    <p:sldId id="1088" r:id="rId61"/>
    <p:sldId id="1068" r:id="rId62"/>
    <p:sldId id="1085" r:id="rId63"/>
    <p:sldId id="1060" r:id="rId64"/>
    <p:sldId id="1090" r:id="rId65"/>
    <p:sldId id="1084" r:id="rId66"/>
    <p:sldId id="1091" r:id="rId67"/>
    <p:sldId id="1064" r:id="rId68"/>
    <p:sldId id="1080" r:id="rId69"/>
    <p:sldId id="1081" r:id="rId70"/>
    <p:sldId id="1086" r:id="rId7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00"/>
    <a:srgbClr val="1332FF"/>
    <a:srgbClr val="1675B6"/>
    <a:srgbClr val="FFFCFC"/>
    <a:srgbClr val="FFFFFF"/>
    <a:srgbClr val="FFFFFD"/>
    <a:srgbClr val="5E6262"/>
    <a:srgbClr val="EA2203"/>
    <a:srgbClr val="AE1A1B"/>
    <a:srgbClr val="00A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2253"/>
    <p:restoredTop sz="82622" autoAdjust="0"/>
  </p:normalViewPr>
  <p:slideViewPr>
    <p:cSldViewPr snapToGrid="0" snapToObjects="1">
      <p:cViewPr varScale="1">
        <p:scale>
          <a:sx n="92" d="100"/>
          <a:sy n="92" d="100"/>
        </p:scale>
        <p:origin x="2400" y="16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3154932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 Overall basic introduction on what is RV and what and how we are measuring it. </a:t>
            </a:r>
            <a:br>
              <a:rPr lang="en-US" dirty="0"/>
            </a:br>
            <a:r>
              <a:rPr lang="en-US" sz="1100" b="0" i="0" kern="1200" dirty="0">
                <a:solidFill>
                  <a:schemeClr val="tx1"/>
                </a:solidFill>
                <a:effectLst/>
                <a:latin typeface="+mn-lt"/>
                <a:ea typeface="+mn-ea"/>
                <a:cs typeface="+mn-cs"/>
              </a:rPr>
              <a:t>- When you receive a RV time series from your collaborators, what are you looking at and what they mean and what to look for and caveats and all that. </a:t>
            </a:r>
            <a:br>
              <a:rPr lang="en-US" dirty="0"/>
            </a:br>
            <a:r>
              <a:rPr lang="en-US" sz="1100" b="0" i="0" kern="1200" dirty="0">
                <a:solidFill>
                  <a:schemeClr val="tx1"/>
                </a:solidFill>
                <a:effectLst/>
                <a:latin typeface="+mn-lt"/>
                <a:ea typeface="+mn-ea"/>
                <a:cs typeface="+mn-cs"/>
              </a:rPr>
              <a:t>- Some quick but a bit in depth introduction on extracting RVs from spectra. </a:t>
            </a:r>
            <a:endParaRPr lang="en-US" dirty="0"/>
          </a:p>
        </p:txBody>
      </p:sp>
    </p:spTree>
    <p:extLst>
      <p:ext uri="{BB962C8B-B14F-4D97-AF65-F5344CB8AC3E}">
        <p14:creationId xmlns:p14="http://schemas.microsoft.com/office/powerpoint/2010/main" val="162848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 we actually measuring?</a:t>
            </a:r>
          </a:p>
          <a:p>
            <a:pPr marL="228600" indent="-228600">
              <a:buAutoNum type="arabicPeriod"/>
            </a:pPr>
            <a:r>
              <a:rPr lang="en-US" dirty="0"/>
              <a:t>spectra</a:t>
            </a:r>
            <a:r>
              <a:rPr lang="en-US" baseline="0" dirty="0"/>
              <a:t> at different </a:t>
            </a:r>
            <a:r>
              <a:rPr lang="en-US" baseline="0" dirty="0" err="1"/>
              <a:t>epoches</a:t>
            </a:r>
            <a:endParaRPr lang="en-US" baseline="0" dirty="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wavelengths for spectrum</a:t>
            </a:r>
            <a:r>
              <a:rPr lang="en-US" baseline="0" dirty="0"/>
              <a:t> at each epoch</a:t>
            </a:r>
            <a:endParaRPr lang="en-US" dirty="0"/>
          </a:p>
          <a:p>
            <a:pPr marL="228600" indent="-228600">
              <a:buAutoNum type="arabicPeriod"/>
            </a:pPr>
            <a:r>
              <a:rPr lang="en-US" dirty="0"/>
              <a:t>Doppler shift between</a:t>
            </a:r>
            <a:r>
              <a:rPr lang="en-US" baseline="0" dirty="0"/>
              <a:t> each spectrum with respect to reference</a:t>
            </a:r>
          </a:p>
          <a:p>
            <a:pPr marL="228600" indent="-228600">
              <a:buAutoNum type="arabicPeriod"/>
            </a:pPr>
            <a:r>
              <a:rPr lang="en-US" baseline="0" dirty="0"/>
              <a:t>corrects for BC -&gt; net RV of the star, plus an error bar on that</a:t>
            </a:r>
            <a:endParaRPr lang="en-US" dirty="0"/>
          </a:p>
          <a:p>
            <a:endParaRPr lang="en-US" dirty="0"/>
          </a:p>
        </p:txBody>
      </p:sp>
    </p:spTree>
    <p:extLst>
      <p:ext uri="{BB962C8B-B14F-4D97-AF65-F5344CB8AC3E}">
        <p14:creationId xmlns:p14="http://schemas.microsoft.com/office/powerpoint/2010/main" val="210389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 we actually measuring?</a:t>
            </a:r>
          </a:p>
          <a:p>
            <a:pPr marL="228600" indent="-228600">
              <a:buAutoNum type="arabicPeriod"/>
            </a:pPr>
            <a:r>
              <a:rPr lang="en-US" dirty="0"/>
              <a:t>spectra</a:t>
            </a:r>
            <a:r>
              <a:rPr lang="en-US" baseline="0" dirty="0"/>
              <a:t> at different </a:t>
            </a:r>
            <a:r>
              <a:rPr lang="en-US" baseline="0" dirty="0" err="1"/>
              <a:t>epoches</a:t>
            </a:r>
            <a:endParaRPr lang="en-US" baseline="0" dirty="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wavelengths for spectrum</a:t>
            </a:r>
            <a:r>
              <a:rPr lang="en-US" baseline="0" dirty="0"/>
              <a:t> at each epoch</a:t>
            </a:r>
            <a:endParaRPr lang="en-US" dirty="0"/>
          </a:p>
          <a:p>
            <a:pPr marL="228600" indent="-228600">
              <a:buAutoNum type="arabicPeriod"/>
            </a:pPr>
            <a:r>
              <a:rPr lang="en-US" dirty="0"/>
              <a:t>Doppler shift between</a:t>
            </a:r>
            <a:r>
              <a:rPr lang="en-US" baseline="0" dirty="0"/>
              <a:t> each spectrum with respect to reference</a:t>
            </a:r>
          </a:p>
          <a:p>
            <a:pPr marL="228600" indent="-228600">
              <a:buAutoNum type="arabicPeriod"/>
            </a:pPr>
            <a:r>
              <a:rPr lang="en-US" baseline="0" dirty="0"/>
              <a:t>corrects for BC -&gt; net RV of the star, plus an error bar on that</a:t>
            </a:r>
            <a:endParaRPr lang="en-US" dirty="0"/>
          </a:p>
        </p:txBody>
      </p:sp>
    </p:spTree>
    <p:extLst>
      <p:ext uri="{BB962C8B-B14F-4D97-AF65-F5344CB8AC3E}">
        <p14:creationId xmlns:p14="http://schemas.microsoft.com/office/powerpoint/2010/main" val="84851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how do we get RVs</a:t>
            </a:r>
            <a:r>
              <a:rPr lang="en-US" baseline="0" dirty="0"/>
              <a:t> out? </a:t>
            </a:r>
          </a:p>
          <a:p>
            <a:r>
              <a:rPr lang="en-US" baseline="0" dirty="0"/>
              <a:t>Two types of instruments based on calibration methods.</a:t>
            </a:r>
          </a:p>
          <a:p>
            <a:endParaRPr lang="en-US" dirty="0"/>
          </a:p>
        </p:txBody>
      </p:sp>
    </p:spTree>
    <p:extLst>
      <p:ext uri="{BB962C8B-B14F-4D97-AF65-F5344CB8AC3E}">
        <p14:creationId xmlns:p14="http://schemas.microsoft.com/office/powerpoint/2010/main" val="22139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how do we get RVs</a:t>
            </a:r>
            <a:r>
              <a:rPr lang="en-US" baseline="0" dirty="0"/>
              <a:t> out? </a:t>
            </a:r>
          </a:p>
          <a:p>
            <a:r>
              <a:rPr lang="en-US" baseline="0" dirty="0"/>
              <a:t>Two types of instruments based on calibration methods.</a:t>
            </a:r>
          </a:p>
          <a:p>
            <a:endParaRPr lang="en-US" dirty="0"/>
          </a:p>
        </p:txBody>
      </p:sp>
    </p:spTree>
    <p:extLst>
      <p:ext uri="{BB962C8B-B14F-4D97-AF65-F5344CB8AC3E}">
        <p14:creationId xmlns:p14="http://schemas.microsoft.com/office/powerpoint/2010/main" val="128922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how do we get RVs</a:t>
            </a:r>
            <a:r>
              <a:rPr lang="en-US" baseline="0" dirty="0"/>
              <a:t> out?</a:t>
            </a:r>
          </a:p>
          <a:p>
            <a:pPr marL="228600" indent="-228600">
              <a:buAutoNum type="arabicPeriod"/>
            </a:pPr>
            <a:r>
              <a:rPr lang="en-US" baseline="0" dirty="0"/>
              <a:t>CCF</a:t>
            </a:r>
          </a:p>
          <a:p>
            <a:pPr marL="228600" indent="-228600">
              <a:buAutoNum type="arabicPeriod"/>
            </a:pPr>
            <a:r>
              <a:rPr lang="en-US" baseline="0" dirty="0"/>
              <a:t>forward modeling, </a:t>
            </a:r>
            <a:r>
              <a:rPr lang="en-US" baseline="0" dirty="0" err="1"/>
              <a:t>esp</a:t>
            </a:r>
            <a:r>
              <a:rPr lang="en-US" baseline="0" dirty="0"/>
              <a:t> for iodine-calibrated instruments</a:t>
            </a:r>
            <a:endParaRPr lang="en-US" dirty="0"/>
          </a:p>
        </p:txBody>
      </p:sp>
    </p:spTree>
    <p:extLst>
      <p:ext uri="{BB962C8B-B14F-4D97-AF65-F5344CB8AC3E}">
        <p14:creationId xmlns:p14="http://schemas.microsoft.com/office/powerpoint/2010/main" val="1218249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CCF</a:t>
            </a:r>
          </a:p>
        </p:txBody>
      </p:sp>
    </p:spTree>
    <p:extLst>
      <p:ext uri="{BB962C8B-B14F-4D97-AF65-F5344CB8AC3E}">
        <p14:creationId xmlns:p14="http://schemas.microsoft.com/office/powerpoint/2010/main" val="2141213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forward</a:t>
            </a:r>
            <a:r>
              <a:rPr lang="en-US" baseline="0" dirty="0"/>
              <a:t> modeling</a:t>
            </a:r>
            <a:endParaRPr lang="en-US" dirty="0"/>
          </a:p>
        </p:txBody>
      </p:sp>
    </p:spTree>
    <p:extLst>
      <p:ext uri="{BB962C8B-B14F-4D97-AF65-F5344CB8AC3E}">
        <p14:creationId xmlns:p14="http://schemas.microsoft.com/office/powerpoint/2010/main" val="1394925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forward modeling</a:t>
            </a:r>
            <a:endParaRPr dirty="0"/>
          </a:p>
        </p:txBody>
      </p:sp>
    </p:spTree>
    <p:extLst>
      <p:ext uri="{BB962C8B-B14F-4D97-AF65-F5344CB8AC3E}">
        <p14:creationId xmlns:p14="http://schemas.microsoft.com/office/powerpoint/2010/main" val="2135322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forward modeling</a:t>
            </a:r>
            <a:endParaRPr dirty="0"/>
          </a:p>
        </p:txBody>
      </p:sp>
    </p:spTree>
    <p:extLst>
      <p:ext uri="{BB962C8B-B14F-4D97-AF65-F5344CB8AC3E}">
        <p14:creationId xmlns:p14="http://schemas.microsoft.com/office/powerpoint/2010/main" val="1637232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First</a:t>
            </a:r>
          </a:p>
          <a:p>
            <a:r>
              <a:rPr lang="en-US" dirty="0"/>
              <a:t>Photon limited precision within reasonable range</a:t>
            </a:r>
          </a:p>
          <a:p>
            <a:r>
              <a:rPr lang="en-US" dirty="0"/>
              <a:t>No algorithmic errors IF implemented properly</a:t>
            </a:r>
          </a:p>
          <a:p>
            <a:r>
              <a:rPr lang="en-US" dirty="0"/>
              <a:t>Been tested repeated with synthetic data</a:t>
            </a:r>
          </a:p>
          <a:p>
            <a:r>
              <a:rPr lang="en-US" dirty="0"/>
              <a:t>Bench marks for future algorithm</a:t>
            </a:r>
          </a:p>
          <a:p>
            <a:r>
              <a:rPr lang="en-US" dirty="0"/>
              <a:t>One more word on continuum normalization</a:t>
            </a:r>
          </a:p>
        </p:txBody>
      </p:sp>
    </p:spTree>
    <p:extLst>
      <p:ext uri="{BB962C8B-B14F-4D97-AF65-F5344CB8AC3E}">
        <p14:creationId xmlns:p14="http://schemas.microsoft.com/office/powerpoint/2010/main" val="93708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85445" rtl="0" eaLnBrk="1" fontAlgn="auto" latinLnBrk="0" hangingPunct="1">
              <a:lnSpc>
                <a:spcPct val="100000"/>
              </a:lnSpc>
              <a:spcBef>
                <a:spcPts val="0"/>
              </a:spcBef>
              <a:spcAft>
                <a:spcPts val="0"/>
              </a:spcAft>
              <a:buClrTx/>
              <a:buSzTx/>
              <a:buFontTx/>
              <a:buNone/>
              <a:tabLst/>
              <a:defRPr/>
            </a:pPr>
            <a:fld id="{AD9244FE-1E0D-CA41-B3D2-6A5DAE5C92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544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how do we get RVs</a:t>
            </a:r>
            <a:r>
              <a:rPr lang="en-US" baseline="0" dirty="0"/>
              <a:t> out?</a:t>
            </a:r>
          </a:p>
          <a:p>
            <a:pPr marL="228600" indent="-228600">
              <a:buAutoNum type="arabicPeriod"/>
            </a:pPr>
            <a:r>
              <a:rPr lang="en-US" baseline="0" dirty="0"/>
              <a:t>CCF</a:t>
            </a:r>
          </a:p>
          <a:p>
            <a:pPr marL="228600" indent="-228600">
              <a:buAutoNum type="arabicPeriod"/>
            </a:pPr>
            <a:r>
              <a:rPr lang="en-US" baseline="0" dirty="0"/>
              <a:t>forward modeling, </a:t>
            </a:r>
            <a:r>
              <a:rPr lang="en-US" baseline="0" dirty="0" err="1"/>
              <a:t>esp</a:t>
            </a:r>
            <a:r>
              <a:rPr lang="en-US" baseline="0" dirty="0"/>
              <a:t> for iodine-calibrated instruments</a:t>
            </a:r>
            <a:endParaRPr lang="en-US" dirty="0"/>
          </a:p>
        </p:txBody>
      </p:sp>
    </p:spTree>
    <p:extLst>
      <p:ext uri="{BB962C8B-B14F-4D97-AF65-F5344CB8AC3E}">
        <p14:creationId xmlns:p14="http://schemas.microsoft.com/office/powerpoint/2010/main" val="179642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 we actually measuring?</a:t>
            </a:r>
          </a:p>
          <a:p>
            <a:pPr marL="228600" indent="-228600">
              <a:buAutoNum type="arabicPeriod"/>
            </a:pPr>
            <a:r>
              <a:rPr lang="en-US" dirty="0"/>
              <a:t>spectra</a:t>
            </a:r>
            <a:r>
              <a:rPr lang="en-US" baseline="0" dirty="0"/>
              <a:t> at different </a:t>
            </a:r>
            <a:r>
              <a:rPr lang="en-US" baseline="0" dirty="0" err="1"/>
              <a:t>epoches</a:t>
            </a:r>
            <a:endParaRPr lang="en-US" baseline="0" dirty="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wavelengths for spectrum</a:t>
            </a:r>
            <a:r>
              <a:rPr lang="en-US" baseline="0" dirty="0"/>
              <a:t> at each epoch</a:t>
            </a:r>
            <a:endParaRPr lang="en-US" dirty="0"/>
          </a:p>
          <a:p>
            <a:pPr marL="228600" indent="-228600">
              <a:buAutoNum type="arabicPeriod"/>
            </a:pPr>
            <a:r>
              <a:rPr lang="en-US" dirty="0"/>
              <a:t>Doppler shift between</a:t>
            </a:r>
            <a:r>
              <a:rPr lang="en-US" baseline="0" dirty="0"/>
              <a:t> each spectrum with respect to reference</a:t>
            </a:r>
          </a:p>
          <a:p>
            <a:pPr marL="228600" indent="-228600">
              <a:buAutoNum type="arabicPeriod"/>
            </a:pPr>
            <a:r>
              <a:rPr lang="en-US" baseline="0" dirty="0"/>
              <a:t>corrects for BC -&gt; net RV of the star, plus an error bar on that</a:t>
            </a:r>
            <a:endParaRPr lang="en-US" dirty="0"/>
          </a:p>
        </p:txBody>
      </p:sp>
    </p:spTree>
    <p:extLst>
      <p:ext uri="{BB962C8B-B14F-4D97-AF65-F5344CB8AC3E}">
        <p14:creationId xmlns:p14="http://schemas.microsoft.com/office/powerpoint/2010/main" val="1848382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typica</a:t>
            </a:r>
            <a:r>
              <a:rPr lang="en-US" baseline="0" dirty="0"/>
              <a:t>l RV data used in detecting planets: BJD, RV, error; caveats about each.</a:t>
            </a:r>
            <a:endParaRPr lang="en-US" dirty="0"/>
          </a:p>
        </p:txBody>
      </p:sp>
    </p:spTree>
    <p:extLst>
      <p:ext uri="{BB962C8B-B14F-4D97-AF65-F5344CB8AC3E}">
        <p14:creationId xmlns:p14="http://schemas.microsoft.com/office/powerpoint/2010/main" val="207952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 we talking about when we talk about RV precisions?</a:t>
            </a:r>
          </a:p>
        </p:txBody>
      </p:sp>
    </p:spTree>
    <p:extLst>
      <p:ext uri="{BB962C8B-B14F-4D97-AF65-F5344CB8AC3E}">
        <p14:creationId xmlns:p14="http://schemas.microsoft.com/office/powerpoint/2010/main" val="1463156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 we talking about when we talk about RV precisions?</a:t>
            </a:r>
          </a:p>
        </p:txBody>
      </p:sp>
    </p:spTree>
    <p:extLst>
      <p:ext uri="{BB962C8B-B14F-4D97-AF65-F5344CB8AC3E}">
        <p14:creationId xmlns:p14="http://schemas.microsoft.com/office/powerpoint/2010/main" val="562443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 we talking about when we talk about RV precisions?</a:t>
            </a:r>
          </a:p>
        </p:txBody>
      </p:sp>
    </p:spTree>
    <p:extLst>
      <p:ext uri="{BB962C8B-B14F-4D97-AF65-F5344CB8AC3E}">
        <p14:creationId xmlns:p14="http://schemas.microsoft.com/office/powerpoint/2010/main" val="2010829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 we talking about when we talk about RV precisions?</a:t>
            </a:r>
          </a:p>
        </p:txBody>
      </p:sp>
    </p:spTree>
    <p:extLst>
      <p:ext uri="{BB962C8B-B14F-4D97-AF65-F5344CB8AC3E}">
        <p14:creationId xmlns:p14="http://schemas.microsoft.com/office/powerpoint/2010/main" val="1045556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11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4784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1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illustration of what is radial</a:t>
            </a:r>
            <a:r>
              <a:rPr lang="en-US" baseline="0" dirty="0"/>
              <a:t> </a:t>
            </a:r>
            <a:r>
              <a:rPr lang="en-US" dirty="0"/>
              <a:t>velocity</a:t>
            </a:r>
          </a:p>
        </p:txBody>
      </p:sp>
    </p:spTree>
    <p:extLst>
      <p:ext uri="{BB962C8B-B14F-4D97-AF65-F5344CB8AC3E}">
        <p14:creationId xmlns:p14="http://schemas.microsoft.com/office/powerpoint/2010/main" val="194326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3833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8947A-536E-48AE-9A39-BC1AFDB2484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62297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thank you and contact</a:t>
            </a:r>
          </a:p>
        </p:txBody>
      </p:sp>
    </p:spTree>
    <p:extLst>
      <p:ext uri="{BB962C8B-B14F-4D97-AF65-F5344CB8AC3E}">
        <p14:creationId xmlns:p14="http://schemas.microsoft.com/office/powerpoint/2010/main" val="188840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Suggested</a:t>
            </a:r>
            <a:r>
              <a:rPr lang="en-US" baseline="0" dirty="0"/>
              <a:t> intro references for RVs</a:t>
            </a:r>
            <a:endParaRPr lang="en-US" dirty="0"/>
          </a:p>
        </p:txBody>
      </p:sp>
    </p:spTree>
    <p:extLst>
      <p:ext uri="{BB962C8B-B14F-4D97-AF65-F5344CB8AC3E}">
        <p14:creationId xmlns:p14="http://schemas.microsoft.com/office/powerpoint/2010/main" val="173815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dirty="0">
                <a:latin typeface="Helvetica Neue" panose="02000503000000020004" pitchFamily="2" charset="0"/>
                <a:ea typeface="Helvetica Neue" panose="02000503000000020004" pitchFamily="2" charset="0"/>
                <a:cs typeface="Helvetica Neue" panose="02000503000000020004" pitchFamily="2" charset="0"/>
              </a:rPr>
              <a:t>We are measuring the RVs at different epochs with respect to the reference spectrum (mask, template). If we set the wavelength of the reference to be at the barycentric rest frame then we would be measuring the absolute RV of the star for each epoch </a:t>
            </a:r>
            <a:r>
              <a:rPr lang="en-US" sz="1100" dirty="0" err="1">
                <a:latin typeface="Helvetica Neue" panose="02000503000000020004" pitchFamily="2" charset="0"/>
                <a:ea typeface="Helvetica Neue" panose="02000503000000020004" pitchFamily="2" charset="0"/>
                <a:cs typeface="Helvetica Neue" panose="02000503000000020004" pitchFamily="2" charset="0"/>
              </a:rPr>
              <a:t>w.r.t</a:t>
            </a:r>
            <a:r>
              <a:rPr lang="en-US" sz="1100" dirty="0">
                <a:latin typeface="Helvetica Neue" panose="02000503000000020004" pitchFamily="2" charset="0"/>
                <a:ea typeface="Helvetica Neue" panose="02000503000000020004" pitchFamily="2" charset="0"/>
                <a:cs typeface="Helvetica Neue" panose="02000503000000020004" pitchFamily="2" charset="0"/>
              </a:rPr>
              <a:t>. the solar system. </a:t>
            </a:r>
            <a:endParaRPr lang="en-US" dirty="0"/>
          </a:p>
        </p:txBody>
      </p:sp>
    </p:spTree>
    <p:extLst>
      <p:ext uri="{BB962C8B-B14F-4D97-AF65-F5344CB8AC3E}">
        <p14:creationId xmlns:p14="http://schemas.microsoft.com/office/powerpoint/2010/main" val="3091037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Fundamentally</a:t>
            </a:r>
          </a:p>
          <a:p>
            <a:r>
              <a:rPr lang="en-US" dirty="0"/>
              <a:t>Imagine if we have perfectly measured spectra with infinite SNR and resolution, identical every time except for a Doppler shift.</a:t>
            </a:r>
          </a:p>
        </p:txBody>
      </p:sp>
    </p:spTree>
    <p:extLst>
      <p:ext uri="{BB962C8B-B14F-4D97-AF65-F5344CB8AC3E}">
        <p14:creationId xmlns:p14="http://schemas.microsoft.com/office/powerpoint/2010/main" val="3922772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Again we are not considering instrumentation limits, or errors caused by the three steps before extracting the RVs.</a:t>
            </a:r>
          </a:p>
        </p:txBody>
      </p:sp>
    </p:spTree>
    <p:extLst>
      <p:ext uri="{BB962C8B-B14F-4D97-AF65-F5344CB8AC3E}">
        <p14:creationId xmlns:p14="http://schemas.microsoft.com/office/powerpoint/2010/main" val="2927856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First</a:t>
            </a:r>
          </a:p>
          <a:p>
            <a:r>
              <a:rPr lang="en-US" dirty="0"/>
              <a:t>Photon limited precision within reasonable range</a:t>
            </a:r>
          </a:p>
          <a:p>
            <a:r>
              <a:rPr lang="en-US" dirty="0"/>
              <a:t>No algorithmic errors IF implemented properly</a:t>
            </a:r>
          </a:p>
          <a:p>
            <a:r>
              <a:rPr lang="en-US" dirty="0"/>
              <a:t>Been tested repeated with synthetic data</a:t>
            </a:r>
          </a:p>
          <a:p>
            <a:r>
              <a:rPr lang="en-US" dirty="0"/>
              <a:t>Bench marks for future algorithm</a:t>
            </a:r>
          </a:p>
          <a:p>
            <a:r>
              <a:rPr lang="en-US" dirty="0"/>
              <a:t>One more word on continuum normalization</a:t>
            </a:r>
          </a:p>
        </p:txBody>
      </p:sp>
    </p:spTree>
    <p:extLst>
      <p:ext uri="{BB962C8B-B14F-4D97-AF65-F5344CB8AC3E}">
        <p14:creationId xmlns:p14="http://schemas.microsoft.com/office/powerpoint/2010/main" val="937087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3848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If observed spectra stay the same except for Doppler shift</a:t>
            </a:r>
          </a:p>
          <a:p>
            <a:r>
              <a:rPr lang="en-US" dirty="0"/>
              <a:t>Then not a problem at all.</a:t>
            </a:r>
          </a:p>
        </p:txBody>
      </p:sp>
    </p:spTree>
    <p:extLst>
      <p:ext uri="{BB962C8B-B14F-4D97-AF65-F5344CB8AC3E}">
        <p14:creationId xmlns:p14="http://schemas.microsoft.com/office/powerpoint/2010/main" val="48830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a:t>
            </a:r>
            <a:r>
              <a:rPr lang="en-US" baseline="0" dirty="0"/>
              <a:t> contributes to a star’s radial velocity</a:t>
            </a:r>
            <a:endParaRPr lang="en-US" dirty="0"/>
          </a:p>
        </p:txBody>
      </p:sp>
    </p:spTree>
    <p:extLst>
      <p:ext uri="{BB962C8B-B14F-4D97-AF65-F5344CB8AC3E}">
        <p14:creationId xmlns:p14="http://schemas.microsoft.com/office/powerpoint/2010/main" val="1457989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7559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Mask or template is not a concern as long as we know how to handle the latter two.</a:t>
            </a:r>
          </a:p>
          <a:p>
            <a:r>
              <a:rPr lang="en-US" dirty="0"/>
              <a:t>Three are entangled.</a:t>
            </a:r>
          </a:p>
        </p:txBody>
      </p:sp>
    </p:spTree>
    <p:extLst>
      <p:ext uri="{BB962C8B-B14F-4D97-AF65-F5344CB8AC3E}">
        <p14:creationId xmlns:p14="http://schemas.microsoft.com/office/powerpoint/2010/main" val="1735943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Mask or template is not a concern as long as we know how to handle the latter two.</a:t>
            </a:r>
          </a:p>
          <a:p>
            <a:r>
              <a:rPr lang="en-US" dirty="0"/>
              <a:t>Three are entangled.</a:t>
            </a:r>
          </a:p>
        </p:txBody>
      </p:sp>
    </p:spTree>
    <p:extLst>
      <p:ext uri="{BB962C8B-B14F-4D97-AF65-F5344CB8AC3E}">
        <p14:creationId xmlns:p14="http://schemas.microsoft.com/office/powerpoint/2010/main" val="1735943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Three types of contamination that we can’t get rid of during raw reduction process.</a:t>
            </a:r>
          </a:p>
          <a:p>
            <a:r>
              <a:rPr lang="en-US" dirty="0"/>
              <a:t>Solar and telluric emission used to be possible with long-slit observations…</a:t>
            </a:r>
          </a:p>
        </p:txBody>
      </p:sp>
    </p:spTree>
    <p:extLst>
      <p:ext uri="{BB962C8B-B14F-4D97-AF65-F5344CB8AC3E}">
        <p14:creationId xmlns:p14="http://schemas.microsoft.com/office/powerpoint/2010/main" val="1467602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Three types of contamination that we can’t get rid of during raw reduction process.</a:t>
            </a:r>
          </a:p>
          <a:p>
            <a:r>
              <a:rPr lang="en-US" dirty="0"/>
              <a:t>Solar and telluric emission used to be possible with long-slit observations…</a:t>
            </a:r>
          </a:p>
        </p:txBody>
      </p:sp>
    </p:spTree>
    <p:extLst>
      <p:ext uri="{BB962C8B-B14F-4D97-AF65-F5344CB8AC3E}">
        <p14:creationId xmlns:p14="http://schemas.microsoft.com/office/powerpoint/2010/main" val="3039547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Why is this a problem</a:t>
            </a:r>
          </a:p>
          <a:p>
            <a:r>
              <a:rPr lang="en-US" dirty="0"/>
              <a:t>How it creeps into CCF</a:t>
            </a:r>
          </a:p>
          <a:p>
            <a:r>
              <a:rPr lang="en-US" dirty="0"/>
              <a:t>Remove it in the CCF</a:t>
            </a:r>
          </a:p>
          <a:p>
            <a:r>
              <a:rPr lang="en-US" dirty="0"/>
              <a:t>This is ONE of the methods proposed</a:t>
            </a:r>
          </a:p>
        </p:txBody>
      </p:sp>
    </p:spTree>
    <p:extLst>
      <p:ext uri="{BB962C8B-B14F-4D97-AF65-F5344CB8AC3E}">
        <p14:creationId xmlns:p14="http://schemas.microsoft.com/office/powerpoint/2010/main" val="3923858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Synthetic data</a:t>
            </a:r>
          </a:p>
          <a:p>
            <a:endParaRPr lang="en-US" dirty="0"/>
          </a:p>
          <a:p>
            <a:r>
              <a:rPr lang="en-US" dirty="0"/>
              <a:t>Relies on using solar spectrum, which is a good model for solar contamination.</a:t>
            </a:r>
          </a:p>
          <a:p>
            <a:r>
              <a:rPr lang="en-US" dirty="0"/>
              <a:t>But for telluric emission, good models often don’t exist…</a:t>
            </a:r>
          </a:p>
          <a:p>
            <a:r>
              <a:rPr lang="en-US" dirty="0"/>
              <a:t>But at least they are not everywhere like the…</a:t>
            </a:r>
          </a:p>
        </p:txBody>
      </p:sp>
    </p:spTree>
    <p:extLst>
      <p:ext uri="{BB962C8B-B14F-4D97-AF65-F5344CB8AC3E}">
        <p14:creationId xmlns:p14="http://schemas.microsoft.com/office/powerpoint/2010/main" val="3723229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See Cullen’s talk</a:t>
            </a:r>
          </a:p>
          <a:p>
            <a:r>
              <a:rPr lang="en-US" dirty="0"/>
              <a:t>How tellurics enter the problem</a:t>
            </a:r>
          </a:p>
        </p:txBody>
      </p:sp>
    </p:spTree>
    <p:extLst>
      <p:ext uri="{BB962C8B-B14F-4D97-AF65-F5344CB8AC3E}">
        <p14:creationId xmlns:p14="http://schemas.microsoft.com/office/powerpoint/2010/main" val="2970694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How to deal with it under standard frames?</a:t>
            </a:r>
          </a:p>
        </p:txBody>
      </p:sp>
    </p:spTree>
    <p:extLst>
      <p:ext uri="{BB962C8B-B14F-4D97-AF65-F5344CB8AC3E}">
        <p14:creationId xmlns:p14="http://schemas.microsoft.com/office/powerpoint/2010/main" val="414569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How well did we do?</a:t>
            </a:r>
          </a:p>
          <a:p>
            <a:r>
              <a:rPr lang="en-US" dirty="0"/>
              <a:t>Error induced by tellurics as a function of wavelength</a:t>
            </a:r>
          </a:p>
          <a:p>
            <a:r>
              <a:rPr lang="en-US" dirty="0"/>
              <a:t>Different observing bands.</a:t>
            </a:r>
          </a:p>
          <a:p>
            <a:r>
              <a:rPr lang="en-US" dirty="0"/>
              <a:t>Light blue color.</a:t>
            </a:r>
          </a:p>
          <a:p>
            <a:r>
              <a:rPr lang="en-US" dirty="0"/>
              <a:t>Dark blue color.</a:t>
            </a:r>
          </a:p>
        </p:txBody>
      </p:sp>
    </p:spTree>
    <p:extLst>
      <p:ext uri="{BB962C8B-B14F-4D97-AF65-F5344CB8AC3E}">
        <p14:creationId xmlns:p14="http://schemas.microsoft.com/office/powerpoint/2010/main" val="264419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a:t>
            </a:r>
            <a:r>
              <a:rPr lang="en-US" baseline="0" dirty="0"/>
              <a:t> contributes to a star’s radial velocity</a:t>
            </a:r>
            <a:endParaRPr lang="en-US" dirty="0"/>
          </a:p>
        </p:txBody>
      </p:sp>
    </p:spTree>
    <p:extLst>
      <p:ext uri="{BB962C8B-B14F-4D97-AF65-F5344CB8AC3E}">
        <p14:creationId xmlns:p14="http://schemas.microsoft.com/office/powerpoint/2010/main" val="1505976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Standard methods do not distinguish between Doppler shifts and line deformation.</a:t>
            </a:r>
          </a:p>
        </p:txBody>
      </p:sp>
    </p:spTree>
    <p:extLst>
      <p:ext uri="{BB962C8B-B14F-4D97-AF65-F5344CB8AC3E}">
        <p14:creationId xmlns:p14="http://schemas.microsoft.com/office/powerpoint/2010/main" val="225159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5119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a:t>
            </a:r>
            <a:r>
              <a:rPr lang="en-US" baseline="0" dirty="0"/>
              <a:t> contributes to a star’s radial velocity</a:t>
            </a:r>
            <a:endParaRPr lang="en-US" dirty="0"/>
          </a:p>
        </p:txBody>
      </p:sp>
    </p:spTree>
    <p:extLst>
      <p:ext uri="{BB962C8B-B14F-4D97-AF65-F5344CB8AC3E}">
        <p14:creationId xmlns:p14="http://schemas.microsoft.com/office/powerpoint/2010/main" val="190661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a:t>
            </a:r>
            <a:r>
              <a:rPr lang="en-US" baseline="0" dirty="0"/>
              <a:t> contributes to a star’s radial velocity</a:t>
            </a:r>
            <a:endParaRPr lang="en-US" dirty="0"/>
          </a:p>
        </p:txBody>
      </p:sp>
    </p:spTree>
    <p:extLst>
      <p:ext uri="{BB962C8B-B14F-4D97-AF65-F5344CB8AC3E}">
        <p14:creationId xmlns:p14="http://schemas.microsoft.com/office/powerpoint/2010/main" val="89800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a:t>
            </a:r>
            <a:r>
              <a:rPr lang="en-US" baseline="0" dirty="0"/>
              <a:t> contributes to a star’s radial velocity</a:t>
            </a:r>
            <a:endParaRPr lang="en-US" dirty="0"/>
          </a:p>
        </p:txBody>
      </p:sp>
    </p:spTree>
    <p:extLst>
      <p:ext uri="{BB962C8B-B14F-4D97-AF65-F5344CB8AC3E}">
        <p14:creationId xmlns:p14="http://schemas.microsoft.com/office/powerpoint/2010/main" val="2050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a:t>
            </a:r>
            <a:r>
              <a:rPr lang="en-US" baseline="0" dirty="0"/>
              <a:t> contributes to a star’s radial velocity</a:t>
            </a:r>
            <a:endParaRPr lang="en-US" dirty="0"/>
          </a:p>
        </p:txBody>
      </p:sp>
    </p:spTree>
    <p:extLst>
      <p:ext uri="{BB962C8B-B14F-4D97-AF65-F5344CB8AC3E}">
        <p14:creationId xmlns:p14="http://schemas.microsoft.com/office/powerpoint/2010/main" val="131400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E9373FC-0AA3-E54E-A1F5-80316CAD650B}"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152656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373FC-0AA3-E54E-A1F5-80316CAD650B}"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132575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373FC-0AA3-E54E-A1F5-80316CAD650B}"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1785547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9ACB6C-47D5-D64E-809B-2084E091542E}"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286948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9ACB6C-47D5-D64E-809B-2084E091542E}"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244098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9ACB6C-47D5-D64E-809B-2084E091542E}"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269915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9ACB6C-47D5-D64E-809B-2084E091542E}"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114552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9ACB6C-47D5-D64E-809B-2084E091542E}" type="datetimeFigureOut">
              <a:rPr lang="en-US" smtClean="0"/>
              <a:t>7/15/24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2124500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9ACB6C-47D5-D64E-809B-2084E091542E}" type="datetimeFigureOut">
              <a:rPr lang="en-US" smtClean="0"/>
              <a:t>7/15/24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362596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ACB6C-47D5-D64E-809B-2084E091542E}" type="datetimeFigureOut">
              <a:rPr lang="en-US" smtClean="0"/>
              <a:t>7/15/24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3990153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9ACB6C-47D5-D64E-809B-2084E091542E}"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168535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9373FC-0AA3-E54E-A1F5-80316CAD650B}"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907663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9ACB6C-47D5-D64E-809B-2084E091542E}"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3331444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9ACB6C-47D5-D64E-809B-2084E091542E}"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261321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7"/>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9ACB6C-47D5-D64E-809B-2084E091542E}"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0BBC5-7DD3-8D41-B4FA-AD32A566B811}" type="slidenum">
              <a:rPr lang="en-US" smtClean="0"/>
              <a:t>‹#›</a:t>
            </a:fld>
            <a:endParaRPr lang="en-US"/>
          </a:p>
        </p:txBody>
      </p:sp>
    </p:spTree>
    <p:extLst>
      <p:ext uri="{BB962C8B-B14F-4D97-AF65-F5344CB8AC3E}">
        <p14:creationId xmlns:p14="http://schemas.microsoft.com/office/powerpoint/2010/main" val="1915091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367936" y="4817718"/>
            <a:ext cx="1347297" cy="302187"/>
          </a:xfrm>
        </p:spPr>
        <p:txBody>
          <a:bodyPr>
            <a:noAutofit/>
          </a:bodyPr>
          <a:lstStyle>
            <a:lvl1pPr marL="0" indent="0">
              <a:buNone/>
              <a:defRPr sz="1500" b="1">
                <a:solidFill>
                  <a:schemeClr val="accent4"/>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367937" y="5210964"/>
            <a:ext cx="1360175" cy="706439"/>
          </a:xfrm>
        </p:spPr>
        <p:txBody>
          <a:bodyPr>
            <a:noAutofit/>
          </a:bodyPr>
          <a:lstStyle>
            <a:lvl1pPr marL="0" indent="0">
              <a:lnSpc>
                <a:spcPct val="100000"/>
              </a:lnSpc>
              <a:buNone/>
              <a:defRPr sz="900">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3100558" y="4817718"/>
            <a:ext cx="1347297" cy="302187"/>
          </a:xfrm>
        </p:spPr>
        <p:txBody>
          <a:bodyPr>
            <a:noAutofit/>
          </a:bodyPr>
          <a:lstStyle>
            <a:lvl1pPr marL="0" indent="0">
              <a:buNone/>
              <a:defRPr sz="1500" b="1">
                <a:solidFill>
                  <a:schemeClr val="accent5"/>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3100559" y="5210964"/>
            <a:ext cx="1360175" cy="706439"/>
          </a:xfrm>
        </p:spPr>
        <p:txBody>
          <a:bodyPr>
            <a:noAutofit/>
          </a:bodyPr>
          <a:lstStyle>
            <a:lvl1pPr marL="0" indent="0">
              <a:lnSpc>
                <a:spcPct val="100000"/>
              </a:lnSpc>
              <a:buNone/>
              <a:defRPr sz="900">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4833179" y="4817718"/>
            <a:ext cx="1347297" cy="302187"/>
          </a:xfrm>
        </p:spPr>
        <p:txBody>
          <a:bodyPr>
            <a:noAutofit/>
          </a:bodyPr>
          <a:lstStyle>
            <a:lvl1pPr marL="0" indent="0">
              <a:buNone/>
              <a:defRPr sz="1500" b="1">
                <a:solidFill>
                  <a:schemeClr val="accent6"/>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4833180" y="5210964"/>
            <a:ext cx="1360175" cy="706439"/>
          </a:xfrm>
        </p:spPr>
        <p:txBody>
          <a:bodyPr>
            <a:noAutofit/>
          </a:bodyPr>
          <a:lstStyle>
            <a:lvl1pPr marL="0" indent="0">
              <a:lnSpc>
                <a:spcPct val="100000"/>
              </a:lnSpc>
              <a:buNone/>
              <a:defRPr sz="900">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6565801" y="4817718"/>
            <a:ext cx="1347297" cy="302187"/>
          </a:xfrm>
        </p:spPr>
        <p:txBody>
          <a:bodyPr>
            <a:noAutofit/>
          </a:bodyPr>
          <a:lstStyle>
            <a:lvl1pPr marL="0" indent="0">
              <a:buNone/>
              <a:defRPr sz="1500" b="1">
                <a:solidFill>
                  <a:schemeClr val="accent3"/>
                </a:solidFill>
                <a:latin typeface="+mj-lt"/>
              </a:defRPr>
            </a:lvl1pPr>
            <a:lvl2pPr marL="342892" indent="0">
              <a:buNone/>
              <a:defRPr sz="1350"/>
            </a:lvl2pPr>
            <a:lvl3pPr marL="685783" indent="0">
              <a:buNone/>
              <a:defRPr sz="1350"/>
            </a:lvl3pPr>
            <a:lvl4pPr marL="1028675" indent="0">
              <a:buNone/>
              <a:defRPr sz="1350"/>
            </a:lvl4pPr>
            <a:lvl5pPr marL="1371566" indent="0">
              <a:buNone/>
              <a:defRPr sz="135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6565802" y="5210964"/>
            <a:ext cx="1360175" cy="706439"/>
          </a:xfrm>
        </p:spPr>
        <p:txBody>
          <a:bodyPr>
            <a:noAutofit/>
          </a:bodyPr>
          <a:lstStyle>
            <a:lvl1pPr marL="0" indent="0">
              <a:lnSpc>
                <a:spcPct val="100000"/>
              </a:lnSpc>
              <a:buNone/>
              <a:defRPr sz="900">
                <a:solidFill>
                  <a:schemeClr val="tx1"/>
                </a:solidFill>
              </a:defRPr>
            </a:lvl1pPr>
            <a:lvl2pPr marL="342892" indent="0">
              <a:buNone/>
              <a:defRPr sz="825"/>
            </a:lvl2pPr>
            <a:lvl3pPr marL="685783" indent="0">
              <a:buNone/>
              <a:defRPr sz="825"/>
            </a:lvl3pPr>
            <a:lvl4pPr marL="1028675" indent="0">
              <a:buNone/>
              <a:defRPr sz="825"/>
            </a:lvl4pPr>
            <a:lvl5pPr marL="1371566" indent="0">
              <a:buNone/>
              <a:defRPr sz="825"/>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2353639"/>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373FC-0AA3-E54E-A1F5-80316CAD650B}"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151998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9373FC-0AA3-E54E-A1F5-80316CAD650B}"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202191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9373FC-0AA3-E54E-A1F5-80316CAD650B}" type="datetimeFigureOut">
              <a:rPr lang="en-US" smtClean="0"/>
              <a:t>7/15/24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51296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9373FC-0AA3-E54E-A1F5-80316CAD650B}" type="datetimeFigureOut">
              <a:rPr lang="en-US" smtClean="0"/>
              <a:t>7/15/24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13911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373FC-0AA3-E54E-A1F5-80316CAD650B}" type="datetimeFigureOut">
              <a:rPr lang="en-US" smtClean="0"/>
              <a:t>7/15/24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186162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9373FC-0AA3-E54E-A1F5-80316CAD650B}"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166366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9373FC-0AA3-E54E-A1F5-80316CAD650B}"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3379-E75B-0943-9991-45AF82E94468}" type="slidenum">
              <a:rPr lang="en-US" smtClean="0"/>
              <a:t>‹#›</a:t>
            </a:fld>
            <a:endParaRPr lang="en-US"/>
          </a:p>
        </p:txBody>
      </p:sp>
    </p:spTree>
    <p:extLst>
      <p:ext uri="{BB962C8B-B14F-4D97-AF65-F5344CB8AC3E}">
        <p14:creationId xmlns:p14="http://schemas.microsoft.com/office/powerpoint/2010/main" val="103823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9373FC-0AA3-E54E-A1F5-80316CAD650B}" type="datetimeFigureOut">
              <a:rPr lang="en-US" smtClean="0"/>
              <a:t>7/15/24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CC3379-E75B-0943-9991-45AF82E94468}" type="slidenum">
              <a:rPr lang="en-US" smtClean="0"/>
              <a:t>‹#›</a:t>
            </a:fld>
            <a:endParaRPr lang="en-US"/>
          </a:p>
        </p:txBody>
      </p:sp>
    </p:spTree>
    <p:extLst>
      <p:ext uri="{BB962C8B-B14F-4D97-AF65-F5344CB8AC3E}">
        <p14:creationId xmlns:p14="http://schemas.microsoft.com/office/powerpoint/2010/main" val="132612077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9ACB6C-47D5-D64E-809B-2084E091542E}" type="datetimeFigureOut">
              <a:rPr lang="en-US" smtClean="0"/>
              <a:t>7/15/24</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D0BBC5-7DD3-8D41-B4FA-AD32A566B811}" type="slidenum">
              <a:rPr lang="en-US" smtClean="0"/>
              <a:t>‹#›</a:t>
            </a:fld>
            <a:endParaRPr lang="en-US"/>
          </a:p>
        </p:txBody>
      </p:sp>
    </p:spTree>
    <p:extLst>
      <p:ext uri="{BB962C8B-B14F-4D97-AF65-F5344CB8AC3E}">
        <p14:creationId xmlns:p14="http://schemas.microsoft.com/office/powerpoint/2010/main" val="206091137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emf"/><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adsabs.harvard.edu/abs/1996PASP..108..500B" TargetMode="External"/><Relationship Id="rId13" Type="http://schemas.openxmlformats.org/officeDocument/2006/relationships/hyperlink" Target="http://adsabs.harvard.edu/abs/2017ApJ...840...49C" TargetMode="External"/><Relationship Id="rId3" Type="http://schemas.openxmlformats.org/officeDocument/2006/relationships/hyperlink" Target="https://arxiv.org/abs/1707.07983" TargetMode="External"/><Relationship Id="rId7" Type="http://schemas.openxmlformats.org/officeDocument/2006/relationships/hyperlink" Target="https://nexsci.caltech.edu/conferences/" TargetMode="External"/><Relationship Id="rId12" Type="http://schemas.openxmlformats.org/officeDocument/2006/relationships/hyperlink" Target="http://adsabs.harvard.edu/cgi-bin/bib_query?arXiv:1708.00491"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ui.adsabs.harvard.edu/abs/2019dmde.book.....H/abstract" TargetMode="External"/><Relationship Id="rId11" Type="http://schemas.openxmlformats.org/officeDocument/2006/relationships/hyperlink" Target="http://adsabs.harvard.edu/abs/2016PASP..128j4501G" TargetMode="External"/><Relationship Id="rId5" Type="http://schemas.openxmlformats.org/officeDocument/2006/relationships/hyperlink" Target="https://arxiv.org/abs/1602.07939" TargetMode="External"/><Relationship Id="rId15" Type="http://schemas.openxmlformats.org/officeDocument/2006/relationships/hyperlink" Target="http://arxiv.org/abs/2106.07301" TargetMode="External"/><Relationship Id="rId10" Type="http://schemas.openxmlformats.org/officeDocument/2006/relationships/hyperlink" Target="https://arxiv.org/abs/1202.2570" TargetMode="External"/><Relationship Id="rId4" Type="http://schemas.openxmlformats.org/officeDocument/2006/relationships/hyperlink" Target="http://exoplanets.astro.yale.edu/workshop/EPRV/Bibliography_files/Radial_Velocity.pdf" TargetMode="External"/><Relationship Id="rId9" Type="http://schemas.openxmlformats.org/officeDocument/2006/relationships/hyperlink" Target="http://adsabs.harvard.edu/abs/1996A%26AS..119..373B" TargetMode="External"/><Relationship Id="rId14" Type="http://schemas.openxmlformats.org/officeDocument/2006/relationships/hyperlink" Target="https://arxiv.org/abs/1607.0648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arxiv.org/abs/1901.00503" TargetMode="External"/><Relationship Id="rId3" Type="http://schemas.openxmlformats.org/officeDocument/2006/relationships/hyperlink" Target="https://arxiv.org/abs/1801.05383" TargetMode="External"/><Relationship Id="rId7" Type="http://schemas.openxmlformats.org/officeDocument/2006/relationships/hyperlink" Target="https://arxiv.org/abs/2308.11812" TargetMode="External"/><Relationship Id="rId2" Type="http://schemas.openxmlformats.org/officeDocument/2006/relationships/hyperlink" Target="http://carmenes.caha.es/ext/instrument/index.html" TargetMode="External"/><Relationship Id="rId1" Type="http://schemas.openxmlformats.org/officeDocument/2006/relationships/slideLayout" Target="../slideLayouts/slideLayout7.xml"/><Relationship Id="rId6" Type="http://schemas.openxmlformats.org/officeDocument/2006/relationships/hyperlink" Target="https://arxiv.org/abs/2207.13524" TargetMode="External"/><Relationship Id="rId5" Type="http://schemas.openxmlformats.org/officeDocument/2006/relationships/hyperlink" Target="https://arxiv.org/abs/1710.10114" TargetMode="External"/><Relationship Id="rId10" Type="http://schemas.openxmlformats.org/officeDocument/2006/relationships/hyperlink" Target="https://github.com/shbhuk/barycorrpy" TargetMode="External"/><Relationship Id="rId4" Type="http://schemas.openxmlformats.org/officeDocument/2006/relationships/hyperlink" Target="https://arxiv.org/abs/2306.13615" TargetMode="External"/><Relationship Id="rId9" Type="http://schemas.openxmlformats.org/officeDocument/2006/relationships/hyperlink" Target="https://astroutils.astronomy.osu.edu/exofast/barycorr.html"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3064719"/>
            <a:ext cx="7938392" cy="1938992"/>
          </a:xfrm>
          <a:prstGeom prst="rect">
            <a:avLst/>
          </a:prstGeom>
          <a:noFill/>
        </p:spPr>
        <p:txBody>
          <a:bodyPr wrap="none" rtlCol="0">
            <a:spAutoFit/>
          </a:bodyPr>
          <a:lstStyle/>
          <a:p>
            <a:r>
              <a:rPr lang="en-US" sz="6000" b="1" dirty="0">
                <a:latin typeface="Montserrat Alternates Black" charset="0"/>
                <a:ea typeface="Montserrat Alternates Black" charset="0"/>
                <a:cs typeface="Montserrat Alternates Black" charset="0"/>
              </a:rPr>
              <a:t>Generating </a:t>
            </a:r>
            <a:r>
              <a:rPr lang="en-US" sz="6000" b="1" dirty="0">
                <a:solidFill>
                  <a:schemeClr val="accent6"/>
                </a:solidFill>
                <a:latin typeface="Montserrat Alternates Black" charset="0"/>
                <a:ea typeface="Montserrat Alternates Black" charset="0"/>
                <a:cs typeface="Montserrat Alternates Black" charset="0"/>
              </a:rPr>
              <a:t>Precise</a:t>
            </a:r>
            <a:r>
              <a:rPr lang="en-US" sz="6000" b="1" dirty="0">
                <a:latin typeface="Montserrat Alternates Black" charset="0"/>
                <a:ea typeface="Montserrat Alternates Black" charset="0"/>
                <a:cs typeface="Montserrat Alternates Black" charset="0"/>
              </a:rPr>
              <a:t> </a:t>
            </a:r>
          </a:p>
          <a:p>
            <a:r>
              <a:rPr lang="en-US" sz="6000" b="1" dirty="0">
                <a:latin typeface="Montserrat Alternates Black" charset="0"/>
                <a:ea typeface="Montserrat Alternates Black" charset="0"/>
                <a:cs typeface="Montserrat Alternates Black" charset="0"/>
              </a:rPr>
              <a:t>Radial Velocities</a:t>
            </a:r>
          </a:p>
        </p:txBody>
      </p:sp>
      <p:sp>
        <p:nvSpPr>
          <p:cNvPr id="4" name="TextBox 3"/>
          <p:cNvSpPr txBox="1"/>
          <p:nvPr/>
        </p:nvSpPr>
        <p:spPr>
          <a:xfrm>
            <a:off x="342900" y="4998659"/>
            <a:ext cx="5535490" cy="1508105"/>
          </a:xfrm>
          <a:prstGeom prst="rect">
            <a:avLst/>
          </a:prstGeom>
          <a:noFill/>
        </p:spPr>
        <p:txBody>
          <a:bodyPr wrap="none" rtlCol="0">
            <a:spAutoFit/>
          </a:bodyPr>
          <a:lstStyle/>
          <a:p>
            <a:r>
              <a:rPr lang="en-US" sz="2400" dirty="0">
                <a:latin typeface="Helvetica Neue" charset="0"/>
                <a:ea typeface="Helvetica Neue" charset="0"/>
                <a:cs typeface="Helvetica Neue" charset="0"/>
              </a:rPr>
              <a:t>Sharon Xuesong Wang</a:t>
            </a:r>
          </a:p>
          <a:p>
            <a:r>
              <a:rPr lang="en-US" sz="2000" dirty="0">
                <a:latin typeface="Helvetica Neue" charset="0"/>
                <a:ea typeface="Helvetica Neue" charset="0"/>
                <a:cs typeface="Helvetica Neue" charset="0"/>
              </a:rPr>
              <a:t>Tsinghua University, Department of Astronomy</a:t>
            </a:r>
          </a:p>
          <a:p>
            <a:r>
              <a:rPr lang="en-US" sz="2000" dirty="0">
                <a:latin typeface="Helvetica Neue" charset="0"/>
                <a:ea typeface="Helvetica Neue" charset="0"/>
                <a:cs typeface="Helvetica Neue" charset="0"/>
              </a:rPr>
              <a:t>@</a:t>
            </a:r>
            <a:r>
              <a:rPr lang="en-US" sz="2000" dirty="0" err="1">
                <a:latin typeface="Helvetica Neue" charset="0"/>
                <a:ea typeface="Helvetica Neue" charset="0"/>
                <a:cs typeface="Helvetica Neue" charset="0"/>
              </a:rPr>
              <a:t>sharonxuesong</a:t>
            </a:r>
            <a:endParaRPr lang="en-US" sz="2000" dirty="0">
              <a:latin typeface="Helvetica Neue" charset="0"/>
              <a:ea typeface="Helvetica Neue" charset="0"/>
              <a:cs typeface="Helvetica Neue" charset="0"/>
            </a:endParaRPr>
          </a:p>
          <a:p>
            <a:endParaRPr lang="en-US" sz="800" dirty="0">
              <a:latin typeface="Helvetica Neue" charset="0"/>
              <a:ea typeface="Helvetica Neue" charset="0"/>
              <a:cs typeface="Helvetica Neue" charset="0"/>
            </a:endParaRPr>
          </a:p>
          <a:p>
            <a:r>
              <a:rPr lang="en-US" sz="2000" i="1" dirty="0">
                <a:latin typeface="Helvetica Neue" charset="0"/>
                <a:ea typeface="Helvetica Neue" charset="0"/>
                <a:cs typeface="Helvetica Neue" charset="0"/>
              </a:rPr>
              <a:t>2024 ABDECII High Resolution Spectroscopy</a:t>
            </a:r>
          </a:p>
        </p:txBody>
      </p:sp>
    </p:spTree>
    <p:extLst>
      <p:ext uri="{BB962C8B-B14F-4D97-AF65-F5344CB8AC3E}">
        <p14:creationId xmlns:p14="http://schemas.microsoft.com/office/powerpoint/2010/main" val="50764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40" y="788372"/>
            <a:ext cx="5960286" cy="923330"/>
          </a:xfrm>
          <a:prstGeom prst="rect">
            <a:avLst/>
          </a:prstGeom>
          <a:noFill/>
        </p:spPr>
        <p:txBody>
          <a:bodyPr wrap="none" rtlCol="0">
            <a:spAutoFit/>
          </a:bodyPr>
          <a:lstStyle/>
          <a:p>
            <a:r>
              <a:rPr lang="en-US" sz="5400" b="1" dirty="0">
                <a:latin typeface="Montserrat Alternates Black" charset="0"/>
                <a:ea typeface="Montserrat Alternates Black" charset="0"/>
                <a:cs typeface="Montserrat Alternates Black" charset="0"/>
              </a:rPr>
              <a:t>RV Components</a:t>
            </a:r>
          </a:p>
        </p:txBody>
      </p:sp>
      <p:sp>
        <p:nvSpPr>
          <p:cNvPr id="3" name="TextBox 2"/>
          <p:cNvSpPr txBox="1"/>
          <p:nvPr/>
        </p:nvSpPr>
        <p:spPr>
          <a:xfrm>
            <a:off x="805240" y="2535069"/>
            <a:ext cx="8026556" cy="1200329"/>
          </a:xfrm>
          <a:prstGeom prst="rect">
            <a:avLst/>
          </a:prstGeom>
          <a:noFill/>
        </p:spPr>
        <p:txBody>
          <a:bodyPr wrap="none" rtlCol="0">
            <a:spAutoFit/>
          </a:bodyPr>
          <a:lstStyle/>
          <a:p>
            <a:pPr marL="342900" indent="-342900">
              <a:buFontTx/>
              <a:buChar char="-"/>
            </a:pPr>
            <a:r>
              <a:rPr lang="en-US" sz="2400" dirty="0">
                <a:solidFill>
                  <a:schemeClr val="tx1">
                    <a:lumMod val="50000"/>
                    <a:lumOff val="50000"/>
                  </a:schemeClr>
                </a:solidFill>
                <a:latin typeface="Helvetica Neue" charset="0"/>
                <a:ea typeface="Helvetica Neue" charset="0"/>
                <a:cs typeface="Helvetica Neue" charset="0"/>
              </a:rPr>
              <a:t>Relative velocity between the star and solar system</a:t>
            </a:r>
          </a:p>
          <a:p>
            <a:pPr marL="342900" indent="-342900">
              <a:buFontTx/>
              <a:buChar char="-"/>
            </a:pPr>
            <a:r>
              <a:rPr lang="en-US" sz="2400" dirty="0">
                <a:solidFill>
                  <a:schemeClr val="tx1">
                    <a:lumMod val="50000"/>
                    <a:lumOff val="50000"/>
                  </a:schemeClr>
                </a:solidFill>
                <a:latin typeface="Helvetica Neue" charset="0"/>
                <a:ea typeface="Helvetica Neue" charset="0"/>
                <a:cs typeface="Helvetica Neue" charset="0"/>
              </a:rPr>
              <a:t>Relative velocity between the Earth and the barycenter</a:t>
            </a:r>
          </a:p>
          <a:p>
            <a:pPr marL="342900" indent="-342900">
              <a:buFontTx/>
              <a:buChar char="-"/>
            </a:pPr>
            <a:r>
              <a:rPr lang="en-US" sz="2400" dirty="0">
                <a:solidFill>
                  <a:schemeClr val="tx1">
                    <a:lumMod val="50000"/>
                    <a:lumOff val="50000"/>
                  </a:schemeClr>
                </a:solidFill>
                <a:latin typeface="Helvetica Neue" charset="0"/>
                <a:ea typeface="Helvetica Neue" charset="0"/>
                <a:cs typeface="Helvetica Neue" charset="0"/>
              </a:rPr>
              <a:t>Rotation of the Earth</a:t>
            </a:r>
          </a:p>
        </p:txBody>
      </p:sp>
      <p:sp>
        <p:nvSpPr>
          <p:cNvPr id="4" name="TextBox 3"/>
          <p:cNvSpPr txBox="1"/>
          <p:nvPr/>
        </p:nvSpPr>
        <p:spPr>
          <a:xfrm>
            <a:off x="805240" y="1892553"/>
            <a:ext cx="5158785" cy="461665"/>
          </a:xfrm>
          <a:prstGeom prst="rect">
            <a:avLst/>
          </a:prstGeom>
          <a:noFill/>
        </p:spPr>
        <p:txBody>
          <a:bodyPr wrap="none" rtlCol="0">
            <a:spAutoFit/>
          </a:bodyPr>
          <a:lstStyle/>
          <a:p>
            <a:r>
              <a:rPr lang="en-US" sz="2400" dirty="0">
                <a:solidFill>
                  <a:schemeClr val="tx1">
                    <a:lumMod val="50000"/>
                    <a:lumOff val="50000"/>
                  </a:schemeClr>
                </a:solidFill>
                <a:latin typeface="Helvetica Neue" charset="0"/>
                <a:ea typeface="Helvetica Neue" charset="0"/>
                <a:cs typeface="Helvetica Neue" charset="0"/>
              </a:rPr>
              <a:t>Reference frame: your spectrograph</a:t>
            </a:r>
          </a:p>
        </p:txBody>
      </p:sp>
      <p:sp>
        <p:nvSpPr>
          <p:cNvPr id="6" name="TextBox 5"/>
          <p:cNvSpPr txBox="1"/>
          <p:nvPr/>
        </p:nvSpPr>
        <p:spPr>
          <a:xfrm>
            <a:off x="805240" y="4097100"/>
            <a:ext cx="6907660" cy="461665"/>
          </a:xfrm>
          <a:prstGeom prst="rect">
            <a:avLst/>
          </a:prstGeom>
          <a:noFill/>
        </p:spPr>
        <p:txBody>
          <a:bodyPr wrap="none" rtlCol="0">
            <a:spAutoFit/>
          </a:bodyPr>
          <a:lstStyle/>
          <a:p>
            <a:r>
              <a:rPr lang="en-US" sz="2400" dirty="0">
                <a:latin typeface="Helvetica Neue" charset="0"/>
                <a:ea typeface="Helvetica Neue" charset="0"/>
                <a:cs typeface="Helvetica Neue" charset="0"/>
              </a:rPr>
              <a:t>Reference frame: the </a:t>
            </a:r>
            <a:r>
              <a:rPr lang="en-US" sz="2400" b="1" dirty="0">
                <a:latin typeface="Helvetica Neue" charset="0"/>
                <a:ea typeface="Helvetica Neue" charset="0"/>
                <a:cs typeface="Helvetica Neue" charset="0"/>
              </a:rPr>
              <a:t>barycenter</a:t>
            </a:r>
            <a:r>
              <a:rPr lang="en-US" sz="2400" dirty="0">
                <a:latin typeface="Helvetica Neue" charset="0"/>
                <a:ea typeface="Helvetica Neue" charset="0"/>
                <a:cs typeface="Helvetica Neue" charset="0"/>
              </a:rPr>
              <a:t> of solar system</a:t>
            </a:r>
          </a:p>
        </p:txBody>
      </p:sp>
    </p:spTree>
    <p:extLst>
      <p:ext uri="{BB962C8B-B14F-4D97-AF65-F5344CB8AC3E}">
        <p14:creationId xmlns:p14="http://schemas.microsoft.com/office/powerpoint/2010/main" val="103739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40" y="788372"/>
            <a:ext cx="5960286" cy="923330"/>
          </a:xfrm>
          <a:prstGeom prst="rect">
            <a:avLst/>
          </a:prstGeom>
          <a:noFill/>
        </p:spPr>
        <p:txBody>
          <a:bodyPr wrap="none" rtlCol="0">
            <a:spAutoFit/>
          </a:bodyPr>
          <a:lstStyle/>
          <a:p>
            <a:r>
              <a:rPr lang="en-US" sz="5400" b="1" dirty="0">
                <a:latin typeface="Montserrat Alternates Black" charset="0"/>
                <a:ea typeface="Montserrat Alternates Black" charset="0"/>
                <a:cs typeface="Montserrat Alternates Black" charset="0"/>
              </a:rPr>
              <a:t>RV Components</a:t>
            </a:r>
          </a:p>
        </p:txBody>
      </p:sp>
      <p:sp>
        <p:nvSpPr>
          <p:cNvPr id="3" name="TextBox 2"/>
          <p:cNvSpPr txBox="1"/>
          <p:nvPr/>
        </p:nvSpPr>
        <p:spPr>
          <a:xfrm>
            <a:off x="805240" y="2535069"/>
            <a:ext cx="8026556" cy="1200329"/>
          </a:xfrm>
          <a:prstGeom prst="rect">
            <a:avLst/>
          </a:prstGeom>
          <a:noFill/>
        </p:spPr>
        <p:txBody>
          <a:bodyPr wrap="none" rtlCol="0">
            <a:spAutoFit/>
          </a:bodyPr>
          <a:lstStyle/>
          <a:p>
            <a:pPr marL="342900" indent="-342900">
              <a:buFontTx/>
              <a:buChar char="-"/>
            </a:pPr>
            <a:r>
              <a:rPr lang="en-US" sz="2400" dirty="0">
                <a:solidFill>
                  <a:schemeClr val="tx1">
                    <a:lumMod val="50000"/>
                    <a:lumOff val="50000"/>
                  </a:schemeClr>
                </a:solidFill>
                <a:latin typeface="Helvetica Neue" charset="0"/>
                <a:ea typeface="Helvetica Neue" charset="0"/>
                <a:cs typeface="Helvetica Neue" charset="0"/>
              </a:rPr>
              <a:t>Relative velocity between the star and solar system</a:t>
            </a:r>
          </a:p>
          <a:p>
            <a:pPr marL="342900" indent="-342900">
              <a:buFontTx/>
              <a:buChar char="-"/>
            </a:pPr>
            <a:r>
              <a:rPr lang="en-US" sz="2400" dirty="0">
                <a:solidFill>
                  <a:schemeClr val="tx1">
                    <a:lumMod val="50000"/>
                    <a:lumOff val="50000"/>
                  </a:schemeClr>
                </a:solidFill>
                <a:latin typeface="Helvetica Neue" charset="0"/>
                <a:ea typeface="Helvetica Neue" charset="0"/>
                <a:cs typeface="Helvetica Neue" charset="0"/>
              </a:rPr>
              <a:t>Relative velocity between the Earth and the barycenter</a:t>
            </a:r>
          </a:p>
          <a:p>
            <a:pPr marL="342900" indent="-342900">
              <a:buFontTx/>
              <a:buChar char="-"/>
            </a:pPr>
            <a:r>
              <a:rPr lang="en-US" sz="2400" dirty="0">
                <a:solidFill>
                  <a:schemeClr val="tx1">
                    <a:lumMod val="50000"/>
                    <a:lumOff val="50000"/>
                  </a:schemeClr>
                </a:solidFill>
                <a:latin typeface="Helvetica Neue" charset="0"/>
                <a:ea typeface="Helvetica Neue" charset="0"/>
                <a:cs typeface="Helvetica Neue" charset="0"/>
              </a:rPr>
              <a:t>Rotation of the Earth</a:t>
            </a:r>
          </a:p>
        </p:txBody>
      </p:sp>
      <p:sp>
        <p:nvSpPr>
          <p:cNvPr id="4" name="TextBox 3"/>
          <p:cNvSpPr txBox="1"/>
          <p:nvPr/>
        </p:nvSpPr>
        <p:spPr>
          <a:xfrm>
            <a:off x="805240" y="1892553"/>
            <a:ext cx="5158785" cy="461665"/>
          </a:xfrm>
          <a:prstGeom prst="rect">
            <a:avLst/>
          </a:prstGeom>
          <a:noFill/>
        </p:spPr>
        <p:txBody>
          <a:bodyPr wrap="none" rtlCol="0">
            <a:spAutoFit/>
          </a:bodyPr>
          <a:lstStyle/>
          <a:p>
            <a:r>
              <a:rPr lang="en-US" sz="2400" dirty="0">
                <a:solidFill>
                  <a:schemeClr val="tx1">
                    <a:lumMod val="50000"/>
                    <a:lumOff val="50000"/>
                  </a:schemeClr>
                </a:solidFill>
                <a:latin typeface="Helvetica Neue" charset="0"/>
                <a:ea typeface="Helvetica Neue" charset="0"/>
                <a:cs typeface="Helvetica Neue" charset="0"/>
              </a:rPr>
              <a:t>Reference frame: your spectrograph</a:t>
            </a:r>
          </a:p>
        </p:txBody>
      </p:sp>
      <p:sp>
        <p:nvSpPr>
          <p:cNvPr id="5" name="TextBox 4"/>
          <p:cNvSpPr txBox="1"/>
          <p:nvPr/>
        </p:nvSpPr>
        <p:spPr>
          <a:xfrm>
            <a:off x="805240" y="4739616"/>
            <a:ext cx="8026556" cy="461665"/>
          </a:xfrm>
          <a:prstGeom prst="rect">
            <a:avLst/>
          </a:prstGeom>
          <a:noFill/>
        </p:spPr>
        <p:txBody>
          <a:bodyPr wrap="square" rtlCol="0">
            <a:spAutoFit/>
          </a:bodyPr>
          <a:lstStyle/>
          <a:p>
            <a:pPr marL="342900" indent="-342900">
              <a:buFontTx/>
              <a:buChar char="-"/>
            </a:pPr>
            <a:r>
              <a:rPr lang="en-US" sz="2400" dirty="0">
                <a:latin typeface="Helvetica Neue" charset="0"/>
                <a:ea typeface="Helvetica Neue" charset="0"/>
                <a:cs typeface="Helvetica Neue" charset="0"/>
              </a:rPr>
              <a:t>Relative velocity between the star and solar system</a:t>
            </a:r>
          </a:p>
        </p:txBody>
      </p:sp>
      <p:sp>
        <p:nvSpPr>
          <p:cNvPr id="6" name="TextBox 5"/>
          <p:cNvSpPr txBox="1"/>
          <p:nvPr/>
        </p:nvSpPr>
        <p:spPr>
          <a:xfrm>
            <a:off x="805240" y="4097100"/>
            <a:ext cx="6907660" cy="461665"/>
          </a:xfrm>
          <a:prstGeom prst="rect">
            <a:avLst/>
          </a:prstGeom>
          <a:noFill/>
        </p:spPr>
        <p:txBody>
          <a:bodyPr wrap="none" rtlCol="0">
            <a:spAutoFit/>
          </a:bodyPr>
          <a:lstStyle/>
          <a:p>
            <a:r>
              <a:rPr lang="en-US" sz="2400" dirty="0">
                <a:latin typeface="Helvetica Neue" charset="0"/>
                <a:ea typeface="Helvetica Neue" charset="0"/>
                <a:cs typeface="Helvetica Neue" charset="0"/>
              </a:rPr>
              <a:t>Reference frame: the </a:t>
            </a:r>
            <a:r>
              <a:rPr lang="en-US" sz="2400" b="1" dirty="0">
                <a:latin typeface="Helvetica Neue" charset="0"/>
                <a:ea typeface="Helvetica Neue" charset="0"/>
                <a:cs typeface="Helvetica Neue" charset="0"/>
              </a:rPr>
              <a:t>barycenter</a:t>
            </a:r>
            <a:r>
              <a:rPr lang="en-US" sz="2400" dirty="0">
                <a:latin typeface="Helvetica Neue" charset="0"/>
                <a:ea typeface="Helvetica Neue" charset="0"/>
                <a:cs typeface="Helvetica Neue" charset="0"/>
              </a:rPr>
              <a:t> of solar system</a:t>
            </a:r>
          </a:p>
        </p:txBody>
      </p:sp>
      <p:sp>
        <p:nvSpPr>
          <p:cNvPr id="7" name="Rectangle 6"/>
          <p:cNvSpPr/>
          <p:nvPr/>
        </p:nvSpPr>
        <p:spPr>
          <a:xfrm>
            <a:off x="1304840" y="5201281"/>
            <a:ext cx="7027356" cy="1200329"/>
          </a:xfrm>
          <a:prstGeom prst="rect">
            <a:avLst/>
          </a:prstGeom>
        </p:spPr>
        <p:txBody>
          <a:bodyPr wrap="square">
            <a:spAutoFit/>
          </a:bodyPr>
          <a:lstStyle/>
          <a:p>
            <a:pPr marL="342900" lvl="1" indent="-342900">
              <a:buFontTx/>
              <a:buChar char="-"/>
            </a:pPr>
            <a:r>
              <a:rPr lang="en-US" sz="2400" dirty="0">
                <a:latin typeface="Helvetica Neue" charset="0"/>
                <a:ea typeface="Helvetica Neue" charset="0"/>
                <a:cs typeface="Helvetica Neue" charset="0"/>
              </a:rPr>
              <a:t>Systemic velocity of the star</a:t>
            </a:r>
          </a:p>
          <a:p>
            <a:pPr marL="342900" lvl="4" indent="-342900">
              <a:buFontTx/>
              <a:buChar char="-"/>
            </a:pPr>
            <a:r>
              <a:rPr lang="en-US" sz="2400" dirty="0">
                <a:latin typeface="Helvetica Neue" charset="0"/>
                <a:ea typeface="Helvetica Neue" charset="0"/>
                <a:cs typeface="Helvetica Neue" charset="0"/>
              </a:rPr>
              <a:t>Velocity of the star around the barycenter of its system (companions including planets)</a:t>
            </a:r>
          </a:p>
        </p:txBody>
      </p:sp>
    </p:spTree>
    <p:extLst>
      <p:ext uri="{BB962C8B-B14F-4D97-AF65-F5344CB8AC3E}">
        <p14:creationId xmlns:p14="http://schemas.microsoft.com/office/powerpoint/2010/main" val="101025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2782" y="1849969"/>
            <a:ext cx="6994477" cy="3686140"/>
          </a:xfrm>
          <a:prstGeom prst="rect">
            <a:avLst/>
          </a:prstGeom>
        </p:spPr>
      </p:pic>
      <p:sp>
        <p:nvSpPr>
          <p:cNvPr id="3" name="TextBox 2"/>
          <p:cNvSpPr txBox="1"/>
          <p:nvPr/>
        </p:nvSpPr>
        <p:spPr>
          <a:xfrm>
            <a:off x="6083486" y="4272261"/>
            <a:ext cx="1754582" cy="1200329"/>
          </a:xfrm>
          <a:prstGeom prst="rect">
            <a:avLst/>
          </a:prstGeom>
          <a:noFill/>
        </p:spPr>
        <p:txBody>
          <a:bodyPr wrap="none" rtlCol="0">
            <a:spAutoFit/>
          </a:bodyPr>
          <a:lstStyle/>
          <a:p>
            <a:r>
              <a:rPr lang="en-US" sz="3600" dirty="0">
                <a:solidFill>
                  <a:schemeClr val="tx1">
                    <a:lumMod val="65000"/>
                    <a:lumOff val="35000"/>
                  </a:schemeClr>
                </a:solidFill>
                <a:latin typeface="Courier"/>
                <a:cs typeface="Courier"/>
              </a:rPr>
              <a:t>t = t</a:t>
            </a:r>
            <a:r>
              <a:rPr lang="en-US" sz="3600" baseline="-25000" dirty="0">
                <a:solidFill>
                  <a:schemeClr val="tx1">
                    <a:lumMod val="75000"/>
                    <a:lumOff val="25000"/>
                  </a:schemeClr>
                </a:solidFill>
                <a:latin typeface="Courier"/>
                <a:cs typeface="Courier"/>
              </a:rPr>
              <a:t>0</a:t>
            </a:r>
          </a:p>
          <a:p>
            <a:r>
              <a:rPr lang="en-US" sz="3600" dirty="0">
                <a:latin typeface="Courier"/>
                <a:cs typeface="Courier"/>
              </a:rPr>
              <a:t>t = t</a:t>
            </a:r>
            <a:r>
              <a:rPr lang="en-US" sz="3600" baseline="-25000" dirty="0">
                <a:latin typeface="Courier"/>
                <a:cs typeface="Courier"/>
              </a:rPr>
              <a:t>e</a:t>
            </a:r>
          </a:p>
        </p:txBody>
      </p:sp>
      <p:cxnSp>
        <p:nvCxnSpPr>
          <p:cNvPr id="5" name="Straight Arrow Connector 4"/>
          <p:cNvCxnSpPr/>
          <p:nvPr/>
        </p:nvCxnSpPr>
        <p:spPr>
          <a:xfrm flipV="1">
            <a:off x="524585" y="5881244"/>
            <a:ext cx="8158678" cy="13806"/>
          </a:xfrm>
          <a:prstGeom prst="straightConnector1">
            <a:avLst/>
          </a:prstGeom>
          <a:ln w="28575" cmpd="sng">
            <a:tailEnd type="arrow" w="lg" len="lg"/>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855901" y="924984"/>
            <a:ext cx="0" cy="5315211"/>
          </a:xfrm>
          <a:prstGeom prst="straightConnector1">
            <a:avLst/>
          </a:prstGeom>
          <a:ln w="28575" cmpd="sng">
            <a:tailEnd type="arrow" w="lg" len="lg"/>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06561" y="401764"/>
            <a:ext cx="748923" cy="523220"/>
          </a:xfrm>
          <a:prstGeom prst="rect">
            <a:avLst/>
          </a:prstGeom>
          <a:noFill/>
        </p:spPr>
        <p:txBody>
          <a:bodyPr wrap="none" rtlCol="0">
            <a:spAutoFit/>
          </a:bodyPr>
          <a:lstStyle/>
          <a:p>
            <a:r>
              <a:rPr lang="en-US" sz="2800" dirty="0">
                <a:latin typeface="Helvetica"/>
                <a:cs typeface="Helvetica"/>
              </a:rPr>
              <a:t>flux</a:t>
            </a:r>
          </a:p>
        </p:txBody>
      </p:sp>
      <p:sp>
        <p:nvSpPr>
          <p:cNvPr id="16" name="TextBox 15"/>
          <p:cNvSpPr txBox="1"/>
          <p:nvPr/>
        </p:nvSpPr>
        <p:spPr>
          <a:xfrm>
            <a:off x="6687196" y="6050780"/>
            <a:ext cx="2001244" cy="523220"/>
          </a:xfrm>
          <a:prstGeom prst="rect">
            <a:avLst/>
          </a:prstGeom>
          <a:noFill/>
        </p:spPr>
        <p:txBody>
          <a:bodyPr wrap="none" rtlCol="0">
            <a:spAutoFit/>
          </a:bodyPr>
          <a:lstStyle/>
          <a:p>
            <a:r>
              <a:rPr lang="en-US" sz="2800" dirty="0">
                <a:latin typeface="Helvetica"/>
                <a:cs typeface="Helvetica"/>
              </a:rPr>
              <a:t>wavelength</a:t>
            </a:r>
          </a:p>
        </p:txBody>
      </p:sp>
      <mc:AlternateContent xmlns:mc="http://schemas.openxmlformats.org/markup-compatibility/2006" xmlns:a14="http://schemas.microsoft.com/office/drawing/2010/main">
        <mc:Choice Requires="a14">
          <p:sp>
            <p:nvSpPr>
              <p:cNvPr id="4" name="TextBox 3"/>
              <p:cNvSpPr txBox="1"/>
              <p:nvPr/>
            </p:nvSpPr>
            <p:spPr>
              <a:xfrm>
                <a:off x="1255484" y="1141255"/>
                <a:ext cx="299229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charset="0"/>
                            </a:rPr>
                            <m:t>𝜆</m:t>
                          </m:r>
                        </m:e>
                        <m:sub>
                          <m:r>
                            <a:rPr lang="en-US" sz="3200" b="0" i="1" smtClean="0">
                              <a:latin typeface="Cambria Math" charset="0"/>
                            </a:rPr>
                            <m:t>𝑒</m:t>
                          </m:r>
                        </m:sub>
                      </m:sSub>
                      <m:r>
                        <a:rPr lang="en-US" sz="3200" b="0" i="1" smtClean="0">
                          <a:latin typeface="Cambria Math" charset="0"/>
                        </a:rPr>
                        <m:t>=</m:t>
                      </m:r>
                      <m:sSub>
                        <m:sSubPr>
                          <m:ctrlPr>
                            <a:rPr lang="en-US" sz="3200" b="0" i="1" smtClean="0">
                              <a:latin typeface="Cambria Math" panose="02040503050406030204" pitchFamily="18" charset="0"/>
                            </a:rPr>
                          </m:ctrlPr>
                        </m:sSubPr>
                        <m:e>
                          <m:r>
                            <a:rPr lang="en-US" sz="3200" b="0" i="1" smtClean="0">
                              <a:latin typeface="Cambria Math" charset="0"/>
                            </a:rPr>
                            <m:t>𝜆</m:t>
                          </m:r>
                        </m:e>
                        <m:sub>
                          <m:r>
                            <a:rPr lang="en-US" sz="3200" b="0" i="1" smtClean="0">
                              <a:latin typeface="Cambria Math" charset="0"/>
                            </a:rPr>
                            <m:t>0</m:t>
                          </m:r>
                        </m:sub>
                      </m:sSub>
                      <m:r>
                        <a:rPr lang="en-US" sz="3200" b="0" i="1" smtClean="0">
                          <a:latin typeface="Cambria Math" charset="0"/>
                        </a:rPr>
                        <m:t>⋅</m:t>
                      </m:r>
                      <m:r>
                        <a:rPr lang="en-US" sz="3200" b="0" i="0" smtClean="0">
                          <a:latin typeface="Cambria Math" charset="0"/>
                        </a:rPr>
                        <m:t>(1+</m:t>
                      </m:r>
                      <m:r>
                        <a:rPr lang="en-US" sz="3200" b="1" i="0" smtClean="0">
                          <a:solidFill>
                            <a:schemeClr val="accent1"/>
                          </a:solidFill>
                          <a:latin typeface="Cambria Math" charset="0"/>
                        </a:rPr>
                        <m:t>𝐳</m:t>
                      </m:r>
                      <m:r>
                        <a:rPr lang="en-US" sz="3200" b="0" i="0" smtClean="0">
                          <a:latin typeface="Cambria Math" charset="0"/>
                        </a:rPr>
                        <m:t>)</m:t>
                      </m:r>
                    </m:oMath>
                  </m:oMathPara>
                </a14:m>
                <a:endParaRPr lang="en-US" sz="3200" b="0" dirty="0"/>
              </a:p>
            </p:txBody>
          </p:sp>
        </mc:Choice>
        <mc:Fallback xmlns="">
          <p:sp>
            <p:nvSpPr>
              <p:cNvPr id="4" name="TextBox 3"/>
              <p:cNvSpPr txBox="1">
                <a:spLocks noRot="1" noChangeAspect="1" noMove="1" noResize="1" noEditPoints="1" noAdjustHandles="1" noChangeArrowheads="1" noChangeShapeType="1" noTextEdit="1"/>
              </p:cNvSpPr>
              <p:nvPr/>
            </p:nvSpPr>
            <p:spPr>
              <a:xfrm>
                <a:off x="1255484" y="1141255"/>
                <a:ext cx="2992294" cy="49244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607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86596" y="1362973"/>
                <a:ext cx="6971780" cy="1200329"/>
              </a:xfrm>
              <a:prstGeom prst="rect">
                <a:avLst/>
              </a:prstGeom>
              <a:noFill/>
            </p:spPr>
            <p:txBody>
              <a:bodyPr wrap="none" rtlCol="0">
                <a:spAutoFit/>
              </a:bodyPr>
              <a:lstStyle/>
              <a:p>
                <a:r>
                  <a:rPr lang="en-US" sz="4000" b="1" dirty="0">
                    <a:latin typeface="Montserrat Alternates Black" charset="0"/>
                    <a:ea typeface="Montserrat Alternates Black" charset="0"/>
                    <a:cs typeface="Montserrat Alternates Black" charset="0"/>
                  </a:rPr>
                  <a:t>In reality, </a:t>
                </a:r>
              </a:p>
              <a:p>
                <a:r>
                  <a:rPr lang="en-US" sz="2800" dirty="0">
                    <a:latin typeface="Helvetica Neue" charset="0"/>
                    <a:ea typeface="Helvetica Neue" charset="0"/>
                    <a:cs typeface="Helvetica Neue" charset="0"/>
                  </a:rPr>
                  <a:t>we are measuring </a:t>
                </a:r>
                <a14:m>
                  <m:oMath xmlns:m="http://schemas.openxmlformats.org/officeDocument/2006/math">
                    <m:r>
                      <a:rPr lang="en-US" sz="3200" b="1" i="0" smtClean="0">
                        <a:latin typeface="Cambria Math" charset="0"/>
                        <a:ea typeface="Helvetica Neue" charset="0"/>
                        <a:cs typeface="Helvetica Neue" charset="0"/>
                      </a:rPr>
                      <m:t>𝚫</m:t>
                    </m:r>
                    <m:r>
                      <a:rPr lang="en-US" sz="3200" b="1" i="0" smtClean="0">
                        <a:latin typeface="Cambria Math" charset="0"/>
                        <a:ea typeface="Helvetica Neue" charset="0"/>
                        <a:cs typeface="Helvetica Neue" charset="0"/>
                      </a:rPr>
                      <m:t>𝐑𝐕</m:t>
                    </m:r>
                  </m:oMath>
                </a14:m>
                <a:r>
                  <a:rPr lang="en-US" sz="2800" dirty="0">
                    <a:latin typeface="Helvetica Neue" charset="0"/>
                    <a:ea typeface="Helvetica Neue" charset="0"/>
                    <a:cs typeface="Helvetica Neue" charset="0"/>
                  </a:rPr>
                  <a:t> in the </a:t>
                </a:r>
                <a:r>
                  <a:rPr lang="en-US" sz="3200" b="1" dirty="0">
                    <a:solidFill>
                      <a:schemeClr val="tx1"/>
                    </a:solidFill>
                    <a:latin typeface="Helvetica Neue" charset="0"/>
                    <a:ea typeface="Helvetica Neue" charset="0"/>
                    <a:cs typeface="Helvetica Neue" charset="0"/>
                  </a:rPr>
                  <a:t>lab frame</a:t>
                </a:r>
                <a:r>
                  <a:rPr lang="en-US" sz="2800" dirty="0">
                    <a:latin typeface="Helvetica Neue" charset="0"/>
                    <a:ea typeface="Helvetica Neue" charset="0"/>
                    <a:cs typeface="Helvetica Neue"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586596" y="1362973"/>
                <a:ext cx="6971780" cy="1200329"/>
              </a:xfrm>
              <a:prstGeom prst="rect">
                <a:avLst/>
              </a:prstGeom>
              <a:blipFill rotWithShape="0">
                <a:blip r:embed="rId2"/>
                <a:stretch>
                  <a:fillRect l="-3059" t="-9184" r="-874" b="-16327"/>
                </a:stretch>
              </a:blipFill>
            </p:spPr>
            <p:txBody>
              <a:bodyPr/>
              <a:lstStyle/>
              <a:p>
                <a:r>
                  <a:rPr lang="en-US">
                    <a:noFill/>
                  </a:rPr>
                  <a:t> </a:t>
                </a:r>
              </a:p>
            </p:txBody>
          </p:sp>
        </mc:Fallback>
      </mc:AlternateContent>
      <p:sp>
        <p:nvSpPr>
          <p:cNvPr id="3" name="TextBox 2"/>
          <p:cNvSpPr txBox="1"/>
          <p:nvPr/>
        </p:nvSpPr>
        <p:spPr>
          <a:xfrm>
            <a:off x="776376" y="3278037"/>
            <a:ext cx="4278702" cy="1323439"/>
          </a:xfrm>
          <a:prstGeom prst="rect">
            <a:avLst/>
          </a:prstGeom>
          <a:noFill/>
        </p:spPr>
        <p:txBody>
          <a:bodyPr wrap="square" rtlCol="0">
            <a:spAutoFit/>
          </a:bodyPr>
          <a:lstStyle/>
          <a:p>
            <a:r>
              <a:rPr lang="en-US" sz="2400" dirty="0">
                <a:latin typeface="Helvetica Neue" charset="0"/>
                <a:ea typeface="Helvetica Neue" charset="0"/>
                <a:cs typeface="Helvetica Neue" charset="0"/>
              </a:rPr>
              <a:t>RV </a:t>
            </a:r>
            <a:r>
              <a:rPr lang="en-US" sz="2400" b="1" i="1" dirty="0">
                <a:latin typeface="Helvetica Neue" charset="0"/>
                <a:ea typeface="Helvetica Neue" charset="0"/>
                <a:cs typeface="Helvetica Neue" charset="0"/>
              </a:rPr>
              <a:t>change </a:t>
            </a:r>
            <a:r>
              <a:rPr lang="en-US" sz="2400" dirty="0">
                <a:latin typeface="Helvetica Neue" charset="0"/>
                <a:ea typeface="Helvetica Neue" charset="0"/>
                <a:cs typeface="Helvetica Neue" charset="0"/>
              </a:rPr>
              <a:t>of the star </a:t>
            </a:r>
            <a:r>
              <a:rPr lang="en-US" sz="2400" dirty="0" err="1">
                <a:latin typeface="Helvetica Neue" charset="0"/>
                <a:ea typeface="Helvetica Neue" charset="0"/>
                <a:cs typeface="Helvetica Neue" charset="0"/>
              </a:rPr>
              <a:t>w.r.t</a:t>
            </a:r>
            <a:r>
              <a:rPr lang="en-US" sz="2400" dirty="0">
                <a:latin typeface="Helvetica Neue" charset="0"/>
                <a:ea typeface="Helvetica Neue" charset="0"/>
                <a:cs typeface="Helvetica Neue" charset="0"/>
              </a:rPr>
              <a:t>. an arbitrary time frame</a:t>
            </a:r>
          </a:p>
          <a:p>
            <a:endParaRPr lang="en-US" sz="800" dirty="0">
              <a:latin typeface="Helvetica Neue" charset="0"/>
              <a:ea typeface="Helvetica Neue" charset="0"/>
              <a:cs typeface="Helvetica Neue" charset="0"/>
            </a:endParaRPr>
          </a:p>
          <a:p>
            <a:r>
              <a:rPr lang="en-US" sz="2400" dirty="0">
                <a:latin typeface="Helvetica Neue" charset="0"/>
                <a:ea typeface="Helvetica Neue" charset="0"/>
                <a:cs typeface="Helvetica Neue" charset="0"/>
              </a:rPr>
              <a:t>=&gt; </a:t>
            </a:r>
            <a:r>
              <a:rPr lang="en-US" sz="2400" b="1" dirty="0">
                <a:latin typeface="Helvetica Neue" charset="0"/>
                <a:ea typeface="Helvetica Neue" charset="0"/>
                <a:cs typeface="Helvetica Neue" charset="0"/>
              </a:rPr>
              <a:t>arbitrary RV offset</a:t>
            </a:r>
          </a:p>
        </p:txBody>
      </p:sp>
      <p:sp>
        <p:nvSpPr>
          <p:cNvPr id="4" name="TextBox 3"/>
          <p:cNvSpPr txBox="1"/>
          <p:nvPr/>
        </p:nvSpPr>
        <p:spPr>
          <a:xfrm>
            <a:off x="4646638" y="5172974"/>
            <a:ext cx="4278702" cy="1200329"/>
          </a:xfrm>
          <a:prstGeom prst="rect">
            <a:avLst/>
          </a:prstGeom>
          <a:noFill/>
        </p:spPr>
        <p:txBody>
          <a:bodyPr wrap="square" rtlCol="0">
            <a:spAutoFit/>
          </a:bodyPr>
          <a:lstStyle/>
          <a:p>
            <a:r>
              <a:rPr lang="en-US" sz="2400" dirty="0">
                <a:latin typeface="Helvetica Neue" charset="0"/>
                <a:ea typeface="Helvetica Neue" charset="0"/>
                <a:cs typeface="Helvetica Neue" charset="0"/>
              </a:rPr>
              <a:t>Need to </a:t>
            </a:r>
            <a:r>
              <a:rPr lang="en-US" sz="2400" b="1" i="1" dirty="0">
                <a:latin typeface="Helvetica Neue" charset="0"/>
                <a:ea typeface="Helvetica Neue" charset="0"/>
                <a:cs typeface="Helvetica Neue" charset="0"/>
              </a:rPr>
              <a:t>translate</a:t>
            </a:r>
            <a:r>
              <a:rPr lang="en-US" sz="2400" dirty="0">
                <a:latin typeface="Helvetica Neue" charset="0"/>
                <a:ea typeface="Helvetica Neue" charset="0"/>
                <a:cs typeface="Helvetica Neue" charset="0"/>
              </a:rPr>
              <a:t> into </a:t>
            </a:r>
            <a:r>
              <a:rPr lang="en-US" sz="2400" dirty="0" err="1">
                <a:latin typeface="Helvetica Neue" charset="0"/>
                <a:ea typeface="Helvetica Neue" charset="0"/>
                <a:cs typeface="Helvetica Neue" charset="0"/>
              </a:rPr>
              <a:t>barycentric</a:t>
            </a:r>
            <a:r>
              <a:rPr lang="en-US" sz="2400" dirty="0">
                <a:latin typeface="Helvetica Neue" charset="0"/>
                <a:ea typeface="Helvetica Neue" charset="0"/>
                <a:cs typeface="Helvetica Neue" charset="0"/>
              </a:rPr>
              <a:t> frame.</a:t>
            </a:r>
          </a:p>
          <a:p>
            <a:r>
              <a:rPr lang="en-US" sz="2400" b="1" dirty="0">
                <a:latin typeface="Helvetica Neue" charset="0"/>
                <a:ea typeface="Helvetica Neue" charset="0"/>
                <a:cs typeface="Helvetica Neue" charset="0"/>
              </a:rPr>
              <a:t>=&gt; </a:t>
            </a:r>
            <a:r>
              <a:rPr lang="en-US" sz="2400" b="1" dirty="0" err="1">
                <a:latin typeface="Helvetica Neue" charset="0"/>
                <a:ea typeface="Helvetica Neue" charset="0"/>
                <a:cs typeface="Helvetica Neue" charset="0"/>
              </a:rPr>
              <a:t>barycentric</a:t>
            </a:r>
            <a:r>
              <a:rPr lang="en-US" sz="2400" b="1" dirty="0">
                <a:latin typeface="Helvetica Neue" charset="0"/>
                <a:ea typeface="Helvetica Neue" charset="0"/>
                <a:cs typeface="Helvetica Neue" charset="0"/>
              </a:rPr>
              <a:t> correction</a:t>
            </a:r>
          </a:p>
        </p:txBody>
      </p:sp>
      <p:cxnSp>
        <p:nvCxnSpPr>
          <p:cNvPr id="7" name="Straight Connector 6"/>
          <p:cNvCxnSpPr/>
          <p:nvPr/>
        </p:nvCxnSpPr>
        <p:spPr>
          <a:xfrm>
            <a:off x="5451894" y="2511543"/>
            <a:ext cx="1949571" cy="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559709" y="2511543"/>
            <a:ext cx="908774" cy="7008"/>
          </a:xfrm>
          <a:prstGeom prst="line">
            <a:avLst/>
          </a:prstGeom>
          <a:ln w="698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39120" y="3345428"/>
            <a:ext cx="2750" cy="1188655"/>
          </a:xfrm>
          <a:prstGeom prst="line">
            <a:avLst/>
          </a:prstGeom>
          <a:ln w="698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43888" y="5184648"/>
            <a:ext cx="2750" cy="1188655"/>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9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680" y="228203"/>
            <a:ext cx="5260765" cy="2772461"/>
          </a:xfrm>
          <a:prstGeom prst="rect">
            <a:avLst/>
          </a:prstGeom>
        </p:spPr>
      </p:pic>
      <p:sp>
        <p:nvSpPr>
          <p:cNvPr id="3" name="TextBox 2"/>
          <p:cNvSpPr txBox="1"/>
          <p:nvPr/>
        </p:nvSpPr>
        <p:spPr>
          <a:xfrm>
            <a:off x="501680" y="3191774"/>
            <a:ext cx="5816016" cy="584775"/>
          </a:xfrm>
          <a:prstGeom prst="rect">
            <a:avLst/>
          </a:prstGeom>
          <a:noFill/>
        </p:spPr>
        <p:txBody>
          <a:bodyPr wrap="none" rtlCol="0">
            <a:spAutoFit/>
          </a:bodyPr>
          <a:lstStyle/>
          <a:p>
            <a:r>
              <a:rPr lang="en-US" sz="3200" dirty="0">
                <a:latin typeface="Helvetica Neue" charset="0"/>
                <a:ea typeface="Helvetica Neue" charset="0"/>
                <a:cs typeface="Helvetica Neue" charset="0"/>
              </a:rPr>
              <a:t>What do we actually </a:t>
            </a:r>
            <a:r>
              <a:rPr lang="en-US" sz="3200" dirty="0">
                <a:solidFill>
                  <a:schemeClr val="accent1"/>
                </a:solidFill>
                <a:latin typeface="Helvetica Neue" charset="0"/>
                <a:ea typeface="Helvetica Neue" charset="0"/>
                <a:cs typeface="Helvetica Neue" charset="0"/>
              </a:rPr>
              <a:t>measure</a:t>
            </a:r>
            <a:r>
              <a:rPr lang="en-US" sz="3200" dirty="0">
                <a:latin typeface="Helvetica Neue" charset="0"/>
                <a:ea typeface="Helvetica Neue" charset="0"/>
                <a:cs typeface="Helvetica Neue" charset="0"/>
              </a:rPr>
              <a:t>?</a:t>
            </a:r>
          </a:p>
        </p:txBody>
      </p:sp>
      <p:sp>
        <p:nvSpPr>
          <p:cNvPr id="4" name="Rectangle 3"/>
          <p:cNvSpPr/>
          <p:nvPr/>
        </p:nvSpPr>
        <p:spPr>
          <a:xfrm>
            <a:off x="501680" y="3967659"/>
            <a:ext cx="8643667" cy="2308324"/>
          </a:xfrm>
          <a:prstGeom prst="rect">
            <a:avLst/>
          </a:prstGeom>
        </p:spPr>
        <p:txBody>
          <a:bodyPr wrap="square">
            <a:spAutoFit/>
          </a:bodyPr>
          <a:lstStyle/>
          <a:p>
            <a:pPr marL="228600" indent="-228600">
              <a:lnSpc>
                <a:spcPct val="150000"/>
              </a:lnSpc>
              <a:buAutoNum type="arabicPeriod"/>
            </a:pPr>
            <a:r>
              <a:rPr lang="en-US" sz="2400" b="1" dirty="0">
                <a:solidFill>
                  <a:schemeClr val="tx1"/>
                </a:solidFill>
                <a:latin typeface="Helvetica Neue" charset="0"/>
                <a:ea typeface="Helvetica Neue" charset="0"/>
                <a:cs typeface="Helvetica Neue" charset="0"/>
              </a:rPr>
              <a:t>Spectra </a:t>
            </a:r>
            <a:r>
              <a:rPr lang="en-US" sz="2400" dirty="0">
                <a:latin typeface="Helvetica Neue" charset="0"/>
                <a:ea typeface="Helvetica Neue" charset="0"/>
                <a:cs typeface="Helvetica Neue" charset="0"/>
              </a:rPr>
              <a:t>at different epochs</a:t>
            </a:r>
          </a:p>
          <a:p>
            <a:pPr marL="228600" indent="-228600" defTabSz="457200">
              <a:lnSpc>
                <a:spcPct val="150000"/>
              </a:lnSpc>
              <a:buFontTx/>
              <a:buAutoNum type="arabicPeriod"/>
              <a:defRPr/>
            </a:pPr>
            <a:r>
              <a:rPr lang="en-US" sz="2400" b="1" dirty="0">
                <a:latin typeface="Helvetica Neue" charset="0"/>
                <a:ea typeface="Helvetica Neue" charset="0"/>
                <a:cs typeface="Helvetica Neue" charset="0"/>
              </a:rPr>
              <a:t>Wavelengths</a:t>
            </a:r>
            <a:r>
              <a:rPr lang="en-US" sz="2400" dirty="0">
                <a:latin typeface="Helvetica Neue" charset="0"/>
                <a:ea typeface="Helvetica Neue" charset="0"/>
                <a:cs typeface="Helvetica Neue" charset="0"/>
              </a:rPr>
              <a:t> for spectrum at each epoch</a:t>
            </a:r>
          </a:p>
          <a:p>
            <a:pPr marL="228600" indent="-228600">
              <a:lnSpc>
                <a:spcPct val="150000"/>
              </a:lnSpc>
              <a:buAutoNum type="arabicPeriod"/>
            </a:pPr>
            <a:r>
              <a:rPr lang="en-US" sz="2400" b="1" dirty="0">
                <a:latin typeface="Helvetica Neue" charset="0"/>
                <a:ea typeface="Helvetica Neue" charset="0"/>
                <a:cs typeface="Helvetica Neue" charset="0"/>
              </a:rPr>
              <a:t>Doppler shift </a:t>
            </a:r>
            <a:r>
              <a:rPr lang="en-US" sz="2400" dirty="0">
                <a:latin typeface="Helvetica Neue" charset="0"/>
                <a:ea typeface="Helvetica Neue" charset="0"/>
                <a:cs typeface="Helvetica Neue" charset="0"/>
              </a:rPr>
              <a:t>between each spectrum </a:t>
            </a:r>
            <a:r>
              <a:rPr lang="en-US" sz="2400" dirty="0" err="1">
                <a:latin typeface="Helvetica Neue" charset="0"/>
                <a:ea typeface="Helvetica Neue" charset="0"/>
                <a:cs typeface="Helvetica Neue" charset="0"/>
              </a:rPr>
              <a:t>w.r.t</a:t>
            </a:r>
            <a:r>
              <a:rPr lang="en-US" sz="2400" dirty="0">
                <a:latin typeface="Helvetica Neue" charset="0"/>
                <a:ea typeface="Helvetica Neue" charset="0"/>
                <a:cs typeface="Helvetica Neue" charset="0"/>
              </a:rPr>
              <a:t>. reference</a:t>
            </a:r>
          </a:p>
          <a:p>
            <a:pPr marL="228600" indent="-228600">
              <a:lnSpc>
                <a:spcPct val="150000"/>
              </a:lnSpc>
              <a:buAutoNum type="arabicPeriod"/>
            </a:pPr>
            <a:r>
              <a:rPr lang="en-US" sz="2400" b="1" dirty="0" err="1">
                <a:latin typeface="Helvetica Neue" charset="0"/>
                <a:ea typeface="Helvetica Neue" charset="0"/>
                <a:cs typeface="Helvetica Neue" charset="0"/>
              </a:rPr>
              <a:t>Barycentric</a:t>
            </a:r>
            <a:r>
              <a:rPr lang="en-US" sz="2400" dirty="0">
                <a:latin typeface="Helvetica Neue" charset="0"/>
                <a:ea typeface="Helvetica Neue" charset="0"/>
                <a:cs typeface="Helvetica Neue" charset="0"/>
              </a:rPr>
              <a:t> correction</a:t>
            </a:r>
          </a:p>
        </p:txBody>
      </p:sp>
    </p:spTree>
    <p:extLst>
      <p:ext uri="{BB962C8B-B14F-4D97-AF65-F5344CB8AC3E}">
        <p14:creationId xmlns:p14="http://schemas.microsoft.com/office/powerpoint/2010/main" val="77602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1340" y="484418"/>
            <a:ext cx="4596486" cy="954107"/>
          </a:xfrm>
          <a:prstGeom prst="rect">
            <a:avLst/>
          </a:prstGeom>
          <a:noFill/>
        </p:spPr>
        <p:txBody>
          <a:bodyPr wrap="square" rtlCol="0">
            <a:spAutoFit/>
          </a:bodyPr>
          <a:lstStyle/>
          <a:p>
            <a:r>
              <a:rPr lang="en-US" sz="2400" b="1" dirty="0">
                <a:solidFill>
                  <a:schemeClr val="tx1"/>
                </a:solidFill>
                <a:latin typeface="Helvetica Neue"/>
                <a:cs typeface="Helvetica Neue"/>
              </a:rPr>
              <a:t>Iodine Cell Calibrated</a:t>
            </a:r>
          </a:p>
          <a:p>
            <a:endParaRPr lang="en-US" sz="800" dirty="0">
              <a:solidFill>
                <a:schemeClr val="tx1"/>
              </a:solidFill>
              <a:latin typeface="Helvetica Neue"/>
              <a:cs typeface="Helvetica Neue"/>
            </a:endParaRPr>
          </a:p>
          <a:p>
            <a:r>
              <a:rPr lang="en-US" sz="2400" dirty="0">
                <a:solidFill>
                  <a:schemeClr val="tx1"/>
                </a:solidFill>
                <a:latin typeface="Helvetica Neue"/>
                <a:cs typeface="Helvetica Neue"/>
              </a:rPr>
              <a:t>e.g. Keck/HIRES</a:t>
            </a:r>
          </a:p>
        </p:txBody>
      </p:sp>
      <p:sp>
        <p:nvSpPr>
          <p:cNvPr id="4" name="TextBox 3"/>
          <p:cNvSpPr txBox="1"/>
          <p:nvPr/>
        </p:nvSpPr>
        <p:spPr>
          <a:xfrm>
            <a:off x="1" y="4237204"/>
            <a:ext cx="4469764" cy="954107"/>
          </a:xfrm>
          <a:prstGeom prst="rect">
            <a:avLst/>
          </a:prstGeom>
          <a:noFill/>
        </p:spPr>
        <p:txBody>
          <a:bodyPr wrap="square" rtlCol="0">
            <a:spAutoFit/>
          </a:bodyPr>
          <a:lstStyle/>
          <a:p>
            <a:pPr algn="r"/>
            <a:r>
              <a:rPr lang="en-US" sz="2400" b="1" dirty="0" err="1">
                <a:solidFill>
                  <a:schemeClr val="tx1"/>
                </a:solidFill>
                <a:latin typeface="Helvetica Neue" charset="0"/>
                <a:ea typeface="Helvetica Neue" charset="0"/>
                <a:cs typeface="Helvetica Neue" charset="0"/>
              </a:rPr>
              <a:t>ThAr</a:t>
            </a:r>
            <a:r>
              <a:rPr lang="en-US" sz="2400" b="1" dirty="0">
                <a:solidFill>
                  <a:schemeClr val="tx1"/>
                </a:solidFill>
                <a:latin typeface="Helvetica Neue" charset="0"/>
                <a:ea typeface="Helvetica Neue" charset="0"/>
                <a:cs typeface="Helvetica Neue" charset="0"/>
              </a:rPr>
              <a:t> Calibrated</a:t>
            </a:r>
          </a:p>
          <a:p>
            <a:pPr algn="r"/>
            <a:endParaRPr lang="en-US" sz="800" dirty="0">
              <a:solidFill>
                <a:schemeClr val="tx1"/>
              </a:solidFill>
              <a:latin typeface="Helvetica Neue" charset="0"/>
              <a:ea typeface="Helvetica Neue" charset="0"/>
              <a:cs typeface="Helvetica Neue" charset="0"/>
            </a:endParaRPr>
          </a:p>
          <a:p>
            <a:pPr algn="r"/>
            <a:r>
              <a:rPr lang="en-US" sz="2400" dirty="0">
                <a:solidFill>
                  <a:schemeClr val="tx1"/>
                </a:solidFill>
                <a:latin typeface="Helvetica Neue" charset="0"/>
                <a:ea typeface="Helvetica Neue" charset="0"/>
                <a:cs typeface="Helvetica Neue" charset="0"/>
              </a:rPr>
              <a:t>e.g. HAPRS</a:t>
            </a:r>
          </a:p>
        </p:txBody>
      </p:sp>
      <p:grpSp>
        <p:nvGrpSpPr>
          <p:cNvPr id="5" name="Group 4"/>
          <p:cNvGrpSpPr/>
          <p:nvPr/>
        </p:nvGrpSpPr>
        <p:grpSpPr>
          <a:xfrm>
            <a:off x="4595722" y="4237204"/>
            <a:ext cx="4201228" cy="2023466"/>
            <a:chOff x="259951" y="3340990"/>
            <a:chExt cx="4760583" cy="2360781"/>
          </a:xfrm>
        </p:grpSpPr>
        <p:pic>
          <p:nvPicPr>
            <p:cNvPr id="6" name="Picture 5"/>
            <p:cNvPicPr>
              <a:picLocks noChangeAspect="1"/>
            </p:cNvPicPr>
            <p:nvPr/>
          </p:nvPicPr>
          <p:blipFill>
            <a:blip r:embed="rId3"/>
            <a:stretch>
              <a:fillRect/>
            </a:stretch>
          </p:blipFill>
          <p:spPr>
            <a:xfrm>
              <a:off x="259951" y="3340990"/>
              <a:ext cx="4760583" cy="2360781"/>
            </a:xfrm>
            <a:prstGeom prst="rect">
              <a:avLst/>
            </a:prstGeom>
          </p:spPr>
        </p:pic>
        <p:sp>
          <p:nvSpPr>
            <p:cNvPr id="7" name="TextBox 6"/>
            <p:cNvSpPr txBox="1"/>
            <p:nvPr/>
          </p:nvSpPr>
          <p:spPr>
            <a:xfrm>
              <a:off x="2325930" y="5321798"/>
              <a:ext cx="2694604" cy="359084"/>
            </a:xfrm>
            <a:prstGeom prst="rect">
              <a:avLst/>
            </a:prstGeom>
            <a:noFill/>
          </p:spPr>
          <p:txBody>
            <a:bodyPr wrap="square" rtlCol="0">
              <a:spAutoFit/>
            </a:bodyPr>
            <a:lstStyle/>
            <a:p>
              <a:r>
                <a:rPr lang="en-US" dirty="0">
                  <a:solidFill>
                    <a:schemeClr val="accent6">
                      <a:lumMod val="50000"/>
                    </a:schemeClr>
                  </a:solidFill>
                </a:rPr>
                <a:t>slide from Christophe </a:t>
              </a:r>
              <a:r>
                <a:rPr lang="en-US" dirty="0" err="1">
                  <a:solidFill>
                    <a:schemeClr val="accent6">
                      <a:lumMod val="50000"/>
                    </a:schemeClr>
                  </a:solidFill>
                </a:rPr>
                <a:t>Lovis</a:t>
              </a:r>
              <a:endParaRPr lang="en-US" dirty="0">
                <a:solidFill>
                  <a:schemeClr val="accent6">
                    <a:lumMod val="50000"/>
                  </a:schemeClr>
                </a:solidFill>
              </a:endParaRPr>
            </a:p>
          </p:txBody>
        </p:sp>
      </p:grpSp>
      <p:grpSp>
        <p:nvGrpSpPr>
          <p:cNvPr id="2" name="Group 1"/>
          <p:cNvGrpSpPr/>
          <p:nvPr/>
        </p:nvGrpSpPr>
        <p:grpSpPr>
          <a:xfrm>
            <a:off x="672392" y="484418"/>
            <a:ext cx="2490586" cy="3458897"/>
            <a:chOff x="811139" y="484418"/>
            <a:chExt cx="2490586" cy="3458897"/>
          </a:xfrm>
        </p:grpSpPr>
        <p:pic>
          <p:nvPicPr>
            <p:cNvPr id="8" name="Picture 7" descr="IodineCellStarlight.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1139" y="484418"/>
              <a:ext cx="2490586" cy="3458897"/>
            </a:xfrm>
            <a:prstGeom prst="rect">
              <a:avLst/>
            </a:prstGeom>
          </p:spPr>
        </p:pic>
        <p:sp>
          <p:nvSpPr>
            <p:cNvPr id="9" name="TextBox 8"/>
            <p:cNvSpPr txBox="1"/>
            <p:nvPr/>
          </p:nvSpPr>
          <p:spPr>
            <a:xfrm>
              <a:off x="811139" y="3635538"/>
              <a:ext cx="2390729" cy="307777"/>
            </a:xfrm>
            <a:prstGeom prst="rect">
              <a:avLst/>
            </a:prstGeom>
            <a:noFill/>
          </p:spPr>
          <p:txBody>
            <a:bodyPr wrap="square" rtlCol="0">
              <a:spAutoFit/>
            </a:bodyPr>
            <a:lstStyle/>
            <a:p>
              <a:r>
                <a:rPr lang="en-US" dirty="0">
                  <a:solidFill>
                    <a:schemeClr val="bg1">
                      <a:lumMod val="75000"/>
                    </a:schemeClr>
                  </a:solidFill>
                </a:rPr>
                <a:t>copy right LaurieHatch.com</a:t>
              </a:r>
            </a:p>
          </p:txBody>
        </p:sp>
      </p:grpSp>
      <p:pic>
        <p:nvPicPr>
          <p:cNvPr id="15" name="Picture 14" descr="bc_sim_01.eps"/>
          <p:cNvPicPr>
            <a:picLocks noChangeAspect="1"/>
          </p:cNvPicPr>
          <p:nvPr/>
        </p:nvPicPr>
        <p:blipFill rotWithShape="1">
          <a:blip r:embed="rId5">
            <a:extLst>
              <a:ext uri="{28A0092B-C50C-407E-A947-70E740481C1C}">
                <a14:useLocalDpi xmlns:a14="http://schemas.microsoft.com/office/drawing/2010/main"/>
              </a:ext>
            </a:extLst>
          </a:blip>
          <a:srcRect l="44144" t="5511" r="25082" b="53747"/>
          <a:stretch/>
        </p:blipFill>
        <p:spPr>
          <a:xfrm>
            <a:off x="3453705" y="1590223"/>
            <a:ext cx="3017008" cy="1928001"/>
          </a:xfrm>
          <a:prstGeom prst="rect">
            <a:avLst/>
          </a:prstGeom>
          <a:ln>
            <a:noFill/>
          </a:ln>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81160" y="5217175"/>
            <a:ext cx="2630383" cy="1386231"/>
          </a:xfrm>
          <a:prstGeom prst="rect">
            <a:avLst/>
          </a:prstGeom>
        </p:spPr>
      </p:pic>
    </p:spTree>
    <p:extLst>
      <p:ext uri="{BB962C8B-B14F-4D97-AF65-F5344CB8AC3E}">
        <p14:creationId xmlns:p14="http://schemas.microsoft.com/office/powerpoint/2010/main" val="53563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1340" y="484418"/>
            <a:ext cx="4596486" cy="954107"/>
          </a:xfrm>
          <a:prstGeom prst="rect">
            <a:avLst/>
          </a:prstGeom>
          <a:noFill/>
        </p:spPr>
        <p:txBody>
          <a:bodyPr wrap="square" rtlCol="0">
            <a:spAutoFit/>
          </a:bodyPr>
          <a:lstStyle/>
          <a:p>
            <a:r>
              <a:rPr lang="en-US" sz="2400" b="1" u="sng" dirty="0">
                <a:solidFill>
                  <a:schemeClr val="tx1"/>
                </a:solidFill>
                <a:latin typeface="Helvetica Neue"/>
                <a:cs typeface="Helvetica Neue"/>
              </a:rPr>
              <a:t>Absorption Cell </a:t>
            </a:r>
            <a:r>
              <a:rPr lang="en-US" sz="2400" b="1" dirty="0">
                <a:solidFill>
                  <a:schemeClr val="tx1"/>
                </a:solidFill>
                <a:latin typeface="Helvetica Neue"/>
                <a:cs typeface="Helvetica Neue"/>
              </a:rPr>
              <a:t>Calibrated</a:t>
            </a:r>
          </a:p>
          <a:p>
            <a:endParaRPr lang="en-US" sz="800" dirty="0">
              <a:solidFill>
                <a:schemeClr val="tx1"/>
              </a:solidFill>
              <a:latin typeface="Helvetica Neue"/>
              <a:cs typeface="Helvetica Neue"/>
            </a:endParaRPr>
          </a:p>
          <a:p>
            <a:r>
              <a:rPr lang="en-US" sz="2400" dirty="0">
                <a:solidFill>
                  <a:schemeClr val="tx1"/>
                </a:solidFill>
                <a:latin typeface="Helvetica Neue"/>
                <a:cs typeface="Helvetica Neue"/>
              </a:rPr>
              <a:t>e.g. Keck/HIRES, CRIRES</a:t>
            </a:r>
          </a:p>
        </p:txBody>
      </p:sp>
      <p:sp>
        <p:nvSpPr>
          <p:cNvPr id="4" name="TextBox 3"/>
          <p:cNvSpPr txBox="1"/>
          <p:nvPr/>
        </p:nvSpPr>
        <p:spPr>
          <a:xfrm>
            <a:off x="1" y="4237204"/>
            <a:ext cx="4469764" cy="954107"/>
          </a:xfrm>
          <a:prstGeom prst="rect">
            <a:avLst/>
          </a:prstGeom>
          <a:noFill/>
        </p:spPr>
        <p:txBody>
          <a:bodyPr wrap="square" rtlCol="0">
            <a:spAutoFit/>
          </a:bodyPr>
          <a:lstStyle/>
          <a:p>
            <a:pPr algn="r"/>
            <a:r>
              <a:rPr lang="en-US" sz="2400" b="1" u="sng" dirty="0">
                <a:solidFill>
                  <a:schemeClr val="tx1"/>
                </a:solidFill>
                <a:latin typeface="Helvetica Neue" charset="0"/>
                <a:ea typeface="Helvetica Neue" charset="0"/>
                <a:cs typeface="Helvetica Neue" charset="0"/>
              </a:rPr>
              <a:t>Simultaneous Reference</a:t>
            </a:r>
          </a:p>
          <a:p>
            <a:pPr algn="r"/>
            <a:endParaRPr lang="en-US" sz="800" dirty="0">
              <a:solidFill>
                <a:schemeClr val="tx1"/>
              </a:solidFill>
              <a:latin typeface="Helvetica Neue" charset="0"/>
              <a:ea typeface="Helvetica Neue" charset="0"/>
              <a:cs typeface="Helvetica Neue" charset="0"/>
            </a:endParaRPr>
          </a:p>
          <a:p>
            <a:pPr algn="r"/>
            <a:r>
              <a:rPr lang="en-US" sz="2400" dirty="0">
                <a:solidFill>
                  <a:schemeClr val="tx1"/>
                </a:solidFill>
                <a:latin typeface="Helvetica Neue" charset="0"/>
                <a:ea typeface="Helvetica Neue" charset="0"/>
                <a:cs typeface="Helvetica Neue" charset="0"/>
              </a:rPr>
              <a:t>e.g. HAPRS, ESPRESSO</a:t>
            </a:r>
          </a:p>
        </p:txBody>
      </p:sp>
      <p:grpSp>
        <p:nvGrpSpPr>
          <p:cNvPr id="5" name="Group 4"/>
          <p:cNvGrpSpPr/>
          <p:nvPr/>
        </p:nvGrpSpPr>
        <p:grpSpPr>
          <a:xfrm>
            <a:off x="4595722" y="4237204"/>
            <a:ext cx="4201228" cy="2023466"/>
            <a:chOff x="259951" y="3340990"/>
            <a:chExt cx="4760583" cy="2360781"/>
          </a:xfrm>
        </p:grpSpPr>
        <p:pic>
          <p:nvPicPr>
            <p:cNvPr id="6" name="Picture 5"/>
            <p:cNvPicPr>
              <a:picLocks noChangeAspect="1"/>
            </p:cNvPicPr>
            <p:nvPr/>
          </p:nvPicPr>
          <p:blipFill>
            <a:blip r:embed="rId3"/>
            <a:stretch>
              <a:fillRect/>
            </a:stretch>
          </p:blipFill>
          <p:spPr>
            <a:xfrm>
              <a:off x="259951" y="3340990"/>
              <a:ext cx="4760583" cy="2360781"/>
            </a:xfrm>
            <a:prstGeom prst="rect">
              <a:avLst/>
            </a:prstGeom>
          </p:spPr>
        </p:pic>
        <p:sp>
          <p:nvSpPr>
            <p:cNvPr id="7" name="TextBox 6"/>
            <p:cNvSpPr txBox="1"/>
            <p:nvPr/>
          </p:nvSpPr>
          <p:spPr>
            <a:xfrm>
              <a:off x="2325930" y="5321798"/>
              <a:ext cx="2694604" cy="359084"/>
            </a:xfrm>
            <a:prstGeom prst="rect">
              <a:avLst/>
            </a:prstGeom>
            <a:noFill/>
          </p:spPr>
          <p:txBody>
            <a:bodyPr wrap="square" rtlCol="0">
              <a:spAutoFit/>
            </a:bodyPr>
            <a:lstStyle/>
            <a:p>
              <a:r>
                <a:rPr lang="en-US" dirty="0">
                  <a:solidFill>
                    <a:schemeClr val="accent6">
                      <a:lumMod val="50000"/>
                    </a:schemeClr>
                  </a:solidFill>
                </a:rPr>
                <a:t>slide from Christophe </a:t>
              </a:r>
              <a:r>
                <a:rPr lang="en-US" dirty="0" err="1">
                  <a:solidFill>
                    <a:schemeClr val="accent6">
                      <a:lumMod val="50000"/>
                    </a:schemeClr>
                  </a:solidFill>
                </a:rPr>
                <a:t>Lovis</a:t>
              </a:r>
              <a:endParaRPr lang="en-US" dirty="0">
                <a:solidFill>
                  <a:schemeClr val="accent6">
                    <a:lumMod val="50000"/>
                  </a:schemeClr>
                </a:solidFill>
              </a:endParaRPr>
            </a:p>
          </p:txBody>
        </p:sp>
      </p:grpSp>
      <p:grpSp>
        <p:nvGrpSpPr>
          <p:cNvPr id="2" name="Group 1"/>
          <p:cNvGrpSpPr/>
          <p:nvPr/>
        </p:nvGrpSpPr>
        <p:grpSpPr>
          <a:xfrm>
            <a:off x="672392" y="484418"/>
            <a:ext cx="2490586" cy="3458897"/>
            <a:chOff x="811139" y="484418"/>
            <a:chExt cx="2490586" cy="3458897"/>
          </a:xfrm>
        </p:grpSpPr>
        <p:pic>
          <p:nvPicPr>
            <p:cNvPr id="8" name="Picture 7" descr="IodineCellStarlight.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1139" y="484418"/>
              <a:ext cx="2490586" cy="3458897"/>
            </a:xfrm>
            <a:prstGeom prst="rect">
              <a:avLst/>
            </a:prstGeom>
          </p:spPr>
        </p:pic>
        <p:sp>
          <p:nvSpPr>
            <p:cNvPr id="9" name="TextBox 8"/>
            <p:cNvSpPr txBox="1"/>
            <p:nvPr/>
          </p:nvSpPr>
          <p:spPr>
            <a:xfrm>
              <a:off x="811139" y="3635538"/>
              <a:ext cx="2390729" cy="307777"/>
            </a:xfrm>
            <a:prstGeom prst="rect">
              <a:avLst/>
            </a:prstGeom>
            <a:noFill/>
          </p:spPr>
          <p:txBody>
            <a:bodyPr wrap="square" rtlCol="0">
              <a:spAutoFit/>
            </a:bodyPr>
            <a:lstStyle/>
            <a:p>
              <a:r>
                <a:rPr lang="en-US" dirty="0">
                  <a:solidFill>
                    <a:schemeClr val="bg1">
                      <a:lumMod val="75000"/>
                    </a:schemeClr>
                  </a:solidFill>
                </a:rPr>
                <a:t>copy right LaurieHatch.com</a:t>
              </a:r>
            </a:p>
          </p:txBody>
        </p:sp>
      </p:grpSp>
      <p:pic>
        <p:nvPicPr>
          <p:cNvPr id="15" name="Picture 14" descr="bc_sim_01.eps"/>
          <p:cNvPicPr>
            <a:picLocks noChangeAspect="1"/>
          </p:cNvPicPr>
          <p:nvPr/>
        </p:nvPicPr>
        <p:blipFill rotWithShape="1">
          <a:blip r:embed="rId5">
            <a:extLst>
              <a:ext uri="{28A0092B-C50C-407E-A947-70E740481C1C}">
                <a14:useLocalDpi xmlns:a14="http://schemas.microsoft.com/office/drawing/2010/main"/>
              </a:ext>
            </a:extLst>
          </a:blip>
          <a:srcRect l="44144" t="5511" r="25082" b="53747"/>
          <a:stretch/>
        </p:blipFill>
        <p:spPr>
          <a:xfrm>
            <a:off x="3453705" y="1590223"/>
            <a:ext cx="3017008" cy="1928001"/>
          </a:xfrm>
          <a:prstGeom prst="rect">
            <a:avLst/>
          </a:prstGeom>
          <a:ln>
            <a:noFill/>
          </a:ln>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81160" y="5217175"/>
            <a:ext cx="2630383" cy="1386231"/>
          </a:xfrm>
          <a:prstGeom prst="rect">
            <a:avLst/>
          </a:prstGeom>
        </p:spPr>
      </p:pic>
    </p:spTree>
    <p:extLst>
      <p:ext uri="{BB962C8B-B14F-4D97-AF65-F5344CB8AC3E}">
        <p14:creationId xmlns:p14="http://schemas.microsoft.com/office/powerpoint/2010/main" val="32525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102" y="690112"/>
            <a:ext cx="6500497" cy="707886"/>
          </a:xfrm>
          <a:prstGeom prst="rect">
            <a:avLst/>
          </a:prstGeom>
          <a:noFill/>
        </p:spPr>
        <p:txBody>
          <a:bodyPr wrap="none" rtlCol="0">
            <a:spAutoFit/>
          </a:bodyPr>
          <a:lstStyle/>
          <a:p>
            <a:r>
              <a:rPr lang="en-US" sz="4000" b="1" dirty="0">
                <a:latin typeface="Montserrat Alternates Black" charset="0"/>
                <a:ea typeface="Montserrat Alternates Black" charset="0"/>
                <a:cs typeface="Montserrat Alternates Black" charset="0"/>
              </a:rPr>
              <a:t>How do we get </a:t>
            </a:r>
            <a:r>
              <a:rPr lang="en-US" sz="4000" b="1" dirty="0">
                <a:solidFill>
                  <a:schemeClr val="accent4"/>
                </a:solidFill>
                <a:latin typeface="Montserrat Alternates Black" charset="0"/>
                <a:ea typeface="Montserrat Alternates Black" charset="0"/>
                <a:cs typeface="Montserrat Alternates Black" charset="0"/>
              </a:rPr>
              <a:t>RVs </a:t>
            </a:r>
            <a:r>
              <a:rPr lang="en-US" sz="4000" b="1" dirty="0">
                <a:latin typeface="Montserrat Alternates Black" charset="0"/>
                <a:ea typeface="Montserrat Alternates Black" charset="0"/>
                <a:cs typeface="Montserrat Alternates Black" charset="0"/>
              </a:rPr>
              <a:t>out?</a:t>
            </a:r>
            <a:endParaRPr lang="en-US" sz="2800" dirty="0">
              <a:latin typeface="Helvetica Neue" charset="0"/>
              <a:ea typeface="Helvetica Neue" charset="0"/>
              <a:cs typeface="Helvetica Neue" charset="0"/>
            </a:endParaRPr>
          </a:p>
        </p:txBody>
      </p:sp>
      <p:sp>
        <p:nvSpPr>
          <p:cNvPr id="3" name="TextBox 2"/>
          <p:cNvSpPr txBox="1"/>
          <p:nvPr/>
        </p:nvSpPr>
        <p:spPr>
          <a:xfrm>
            <a:off x="1009989" y="1882113"/>
            <a:ext cx="6260047" cy="584775"/>
          </a:xfrm>
          <a:prstGeom prst="rect">
            <a:avLst/>
          </a:prstGeom>
          <a:noFill/>
        </p:spPr>
        <p:txBody>
          <a:bodyPr wrap="none" rtlCol="0">
            <a:spAutoFit/>
          </a:bodyPr>
          <a:lstStyle/>
          <a:p>
            <a:r>
              <a:rPr lang="en-US" sz="3200">
                <a:latin typeface="Helvetica Neue" charset="0"/>
                <a:ea typeface="Helvetica Neue" charset="0"/>
                <a:cs typeface="Helvetica Neue" charset="0"/>
              </a:rPr>
              <a:t>Cross Correlation Function (CCF)</a:t>
            </a:r>
            <a:endParaRPr lang="en-US" sz="3200" dirty="0">
              <a:latin typeface="Helvetica Neue" charset="0"/>
              <a:ea typeface="Helvetica Neue" charset="0"/>
              <a:cs typeface="Helvetica Neue" charset="0"/>
            </a:endParaRPr>
          </a:p>
        </p:txBody>
      </p:sp>
      <p:sp>
        <p:nvSpPr>
          <p:cNvPr id="4" name="TextBox 3"/>
          <p:cNvSpPr txBox="1"/>
          <p:nvPr/>
        </p:nvSpPr>
        <p:spPr>
          <a:xfrm>
            <a:off x="1009989" y="4241322"/>
            <a:ext cx="3518912" cy="584775"/>
          </a:xfrm>
          <a:prstGeom prst="rect">
            <a:avLst/>
          </a:prstGeom>
          <a:noFill/>
        </p:spPr>
        <p:txBody>
          <a:bodyPr wrap="none" rtlCol="0">
            <a:spAutoFit/>
          </a:bodyPr>
          <a:lstStyle/>
          <a:p>
            <a:r>
              <a:rPr lang="en-US" sz="3200" dirty="0">
                <a:latin typeface="Helvetica Neue" charset="0"/>
                <a:ea typeface="Helvetica Neue" charset="0"/>
                <a:cs typeface="Helvetica Neue" charset="0"/>
              </a:rPr>
              <a:t>Forward Modeling</a:t>
            </a:r>
          </a:p>
        </p:txBody>
      </p:sp>
      <p:sp>
        <p:nvSpPr>
          <p:cNvPr id="5" name="TextBox 4"/>
          <p:cNvSpPr txBox="1"/>
          <p:nvPr/>
        </p:nvSpPr>
        <p:spPr>
          <a:xfrm>
            <a:off x="1217023" y="2492331"/>
            <a:ext cx="7478403" cy="769441"/>
          </a:xfrm>
          <a:prstGeom prst="rect">
            <a:avLst/>
          </a:prstGeom>
          <a:noFill/>
        </p:spPr>
        <p:txBody>
          <a:bodyPr wrap="square" rtlCol="0">
            <a:spAutoFit/>
          </a:bodyPr>
          <a:lstStyle/>
          <a:p>
            <a:r>
              <a:rPr lang="en-US" sz="2400" dirty="0">
                <a:latin typeface="Helvetica Neue" charset="0"/>
                <a:ea typeface="Helvetica Neue" charset="0"/>
                <a:cs typeface="Helvetica Neue" charset="0"/>
              </a:rPr>
              <a:t>used for stabilized spectrographs.</a:t>
            </a:r>
          </a:p>
          <a:p>
            <a:r>
              <a:rPr lang="en-US" sz="2000" dirty="0">
                <a:latin typeface="Helvetica Neue" charset="0"/>
                <a:ea typeface="Helvetica Neue" charset="0"/>
                <a:cs typeface="Helvetica Neue" charset="0"/>
              </a:rPr>
              <a:t>(or getting less-precise RVs)</a:t>
            </a:r>
          </a:p>
        </p:txBody>
      </p:sp>
      <p:sp>
        <p:nvSpPr>
          <p:cNvPr id="7" name="TextBox 6"/>
          <p:cNvSpPr txBox="1"/>
          <p:nvPr/>
        </p:nvSpPr>
        <p:spPr>
          <a:xfrm>
            <a:off x="1217023" y="4826097"/>
            <a:ext cx="7478403" cy="461665"/>
          </a:xfrm>
          <a:prstGeom prst="rect">
            <a:avLst/>
          </a:prstGeom>
          <a:noFill/>
        </p:spPr>
        <p:txBody>
          <a:bodyPr wrap="square" rtlCol="0">
            <a:spAutoFit/>
          </a:bodyPr>
          <a:lstStyle/>
          <a:p>
            <a:r>
              <a:rPr lang="en-US" sz="2400" dirty="0">
                <a:latin typeface="Helvetica Neue" charset="0"/>
                <a:ea typeface="Helvetica Neue" charset="0"/>
                <a:cs typeface="Helvetica Neue" charset="0"/>
              </a:rPr>
              <a:t>used for both calibration methods.</a:t>
            </a:r>
          </a:p>
        </p:txBody>
      </p:sp>
      <p:sp>
        <p:nvSpPr>
          <p:cNvPr id="8" name="TextBox 7"/>
          <p:cNvSpPr txBox="1"/>
          <p:nvPr/>
        </p:nvSpPr>
        <p:spPr>
          <a:xfrm>
            <a:off x="1217023" y="5306473"/>
            <a:ext cx="7478403" cy="369332"/>
          </a:xfrm>
          <a:prstGeom prst="rect">
            <a:avLst/>
          </a:prstGeom>
          <a:noFill/>
        </p:spPr>
        <p:txBody>
          <a:bodyPr wrap="square" rtlCol="0">
            <a:spAutoFit/>
          </a:bodyPr>
          <a:lstStyle/>
          <a:p>
            <a:r>
              <a:rPr lang="en-US" sz="1800" dirty="0">
                <a:latin typeface="Helvetica Neue" charset="0"/>
                <a:ea typeface="Helvetica Neue" charset="0"/>
                <a:cs typeface="Helvetica Neue" charset="0"/>
              </a:rPr>
              <a:t>Butler et al. 1996, </a:t>
            </a:r>
            <a:r>
              <a:rPr lang="en-US" sz="1800" dirty="0" err="1">
                <a:latin typeface="Helvetica Neue" charset="0"/>
                <a:ea typeface="Helvetica Neue" charset="0"/>
                <a:cs typeface="Helvetica Neue" charset="0"/>
              </a:rPr>
              <a:t>Anglada-Escudé</a:t>
            </a:r>
            <a:r>
              <a:rPr lang="en-US" sz="1800" dirty="0">
                <a:latin typeface="Helvetica Neue" charset="0"/>
                <a:ea typeface="Helvetica Neue" charset="0"/>
                <a:cs typeface="Helvetica Neue" charset="0"/>
              </a:rPr>
              <a:t> &amp; Butler 2012</a:t>
            </a:r>
          </a:p>
        </p:txBody>
      </p:sp>
      <p:sp>
        <p:nvSpPr>
          <p:cNvPr id="11" name="TextBox 10"/>
          <p:cNvSpPr txBox="1"/>
          <p:nvPr/>
        </p:nvSpPr>
        <p:spPr>
          <a:xfrm>
            <a:off x="1217022" y="3302603"/>
            <a:ext cx="7478403" cy="369332"/>
          </a:xfrm>
          <a:prstGeom prst="rect">
            <a:avLst/>
          </a:prstGeom>
          <a:noFill/>
        </p:spPr>
        <p:txBody>
          <a:bodyPr wrap="square" rtlCol="0">
            <a:spAutoFit/>
          </a:bodyPr>
          <a:lstStyle/>
          <a:p>
            <a:r>
              <a:rPr lang="en-US" sz="1800" dirty="0" err="1">
                <a:latin typeface="Helvetica Neue" charset="0"/>
                <a:ea typeface="Helvetica Neue" charset="0"/>
                <a:cs typeface="Helvetica Neue" charset="0"/>
              </a:rPr>
              <a:t>Baranne</a:t>
            </a:r>
            <a:r>
              <a:rPr lang="en-US" sz="1800" dirty="0">
                <a:latin typeface="Helvetica Neue" charset="0"/>
                <a:ea typeface="Helvetica Neue" charset="0"/>
                <a:cs typeface="Helvetica Neue" charset="0"/>
              </a:rPr>
              <a:t> et al. 1996</a:t>
            </a:r>
          </a:p>
        </p:txBody>
      </p:sp>
    </p:spTree>
    <p:extLst>
      <p:ext uri="{BB962C8B-B14F-4D97-AF65-F5344CB8AC3E}">
        <p14:creationId xmlns:p14="http://schemas.microsoft.com/office/powerpoint/2010/main" val="204559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694198" y="931652"/>
            <a:ext cx="5549900" cy="5156200"/>
          </a:xfrm>
          <a:prstGeom prst="rect">
            <a:avLst/>
          </a:prstGeom>
        </p:spPr>
      </p:pic>
      <p:sp>
        <p:nvSpPr>
          <p:cNvPr id="18" name="TextBox 17"/>
          <p:cNvSpPr txBox="1"/>
          <p:nvPr/>
        </p:nvSpPr>
        <p:spPr>
          <a:xfrm>
            <a:off x="707366" y="931652"/>
            <a:ext cx="1838965" cy="1107996"/>
          </a:xfrm>
          <a:prstGeom prst="rect">
            <a:avLst/>
          </a:prstGeom>
          <a:noFill/>
        </p:spPr>
        <p:txBody>
          <a:bodyPr wrap="none" rtlCol="0">
            <a:spAutoFit/>
          </a:bodyPr>
          <a:lstStyle/>
          <a:p>
            <a:r>
              <a:rPr lang="en-US" sz="6600" b="1" dirty="0">
                <a:latin typeface="Montserrat Alternates Black" charset="0"/>
                <a:ea typeface="Montserrat Alternates Black" charset="0"/>
                <a:cs typeface="Montserrat Alternates Black" charset="0"/>
              </a:rPr>
              <a:t>CCF</a:t>
            </a:r>
          </a:p>
        </p:txBody>
      </p:sp>
      <p:sp>
        <p:nvSpPr>
          <p:cNvPr id="19" name="TextBox 18"/>
          <p:cNvSpPr txBox="1"/>
          <p:nvPr/>
        </p:nvSpPr>
        <p:spPr>
          <a:xfrm>
            <a:off x="7114917" y="6327415"/>
            <a:ext cx="1903085"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Roy et al. 2016</a:t>
            </a:r>
          </a:p>
        </p:txBody>
      </p:sp>
    </p:spTree>
    <p:extLst>
      <p:ext uri="{BB962C8B-B14F-4D97-AF65-F5344CB8AC3E}">
        <p14:creationId xmlns:p14="http://schemas.microsoft.com/office/powerpoint/2010/main" val="13024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366" y="931652"/>
            <a:ext cx="7011856" cy="923330"/>
          </a:xfrm>
          <a:prstGeom prst="rect">
            <a:avLst/>
          </a:prstGeom>
          <a:noFill/>
        </p:spPr>
        <p:txBody>
          <a:bodyPr wrap="none" rtlCol="0">
            <a:spAutoFit/>
          </a:bodyPr>
          <a:lstStyle/>
          <a:p>
            <a:r>
              <a:rPr lang="en-US" sz="5400" b="1" dirty="0">
                <a:latin typeface="Montserrat Alternates Black" charset="0"/>
                <a:ea typeface="Montserrat Alternates Black" charset="0"/>
                <a:cs typeface="Montserrat Alternates Black" charset="0"/>
              </a:rPr>
              <a:t>Forward Modeling</a:t>
            </a:r>
          </a:p>
        </p:txBody>
      </p:sp>
      <p:grpSp>
        <p:nvGrpSpPr>
          <p:cNvPr id="3" name="Group 2"/>
          <p:cNvGrpSpPr/>
          <p:nvPr/>
        </p:nvGrpSpPr>
        <p:grpSpPr>
          <a:xfrm>
            <a:off x="707366" y="1854982"/>
            <a:ext cx="6552514" cy="4732371"/>
            <a:chOff x="1324367" y="1611537"/>
            <a:chExt cx="6552514" cy="4732371"/>
          </a:xfrm>
        </p:grpSpPr>
        <p:pic>
          <p:nvPicPr>
            <p:cNvPr id="4" name="Picture 3" descr="bc_sim_0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24367" y="1611537"/>
              <a:ext cx="6552514" cy="4732371"/>
            </a:xfrm>
            <a:prstGeom prst="rect">
              <a:avLst/>
            </a:prstGeom>
            <a:ln>
              <a:noFill/>
            </a:ln>
          </p:spPr>
        </p:pic>
        <p:grpSp>
          <p:nvGrpSpPr>
            <p:cNvPr id="5" name="Group 4"/>
            <p:cNvGrpSpPr/>
            <p:nvPr/>
          </p:nvGrpSpPr>
          <p:grpSpPr>
            <a:xfrm>
              <a:off x="2084240" y="4769940"/>
              <a:ext cx="2268430" cy="738664"/>
              <a:chOff x="2084240" y="4576040"/>
              <a:chExt cx="2268430" cy="738664"/>
            </a:xfrm>
          </p:grpSpPr>
          <p:sp>
            <p:nvSpPr>
              <p:cNvPr id="6" name="TextBox 5"/>
              <p:cNvSpPr txBox="1"/>
              <p:nvPr/>
            </p:nvSpPr>
            <p:spPr>
              <a:xfrm>
                <a:off x="2084240" y="4847500"/>
                <a:ext cx="940332" cy="307777"/>
              </a:xfrm>
              <a:prstGeom prst="rect">
                <a:avLst/>
              </a:prstGeom>
              <a:solidFill>
                <a:srgbClr val="FFFFFF"/>
              </a:solidFill>
            </p:spPr>
            <p:txBody>
              <a:bodyPr wrap="square" rtlCol="0">
                <a:spAutoFit/>
              </a:bodyPr>
              <a:lstStyle/>
              <a:p>
                <a:r>
                  <a:rPr lang="en-US" dirty="0"/>
                  <a:t>       </a:t>
                </a:r>
              </a:p>
            </p:txBody>
          </p:sp>
          <p:sp>
            <p:nvSpPr>
              <p:cNvPr id="7" name="TextBox 6"/>
              <p:cNvSpPr txBox="1"/>
              <p:nvPr/>
            </p:nvSpPr>
            <p:spPr>
              <a:xfrm>
                <a:off x="2685278" y="4576040"/>
                <a:ext cx="1667392" cy="738664"/>
              </a:xfrm>
              <a:prstGeom prst="rect">
                <a:avLst/>
              </a:prstGeom>
              <a:solidFill>
                <a:schemeClr val="bg1"/>
              </a:solidFill>
            </p:spPr>
            <p:txBody>
              <a:bodyPr wrap="square" rtlCol="0">
                <a:spAutoFit/>
              </a:bodyPr>
              <a:lstStyle/>
              <a:p>
                <a:r>
                  <a:rPr lang="en-US" b="1" dirty="0">
                    <a:solidFill>
                      <a:srgbClr val="008000"/>
                    </a:solidFill>
                  </a:rPr>
                  <a:t>–  iodine lines</a:t>
                </a:r>
              </a:p>
              <a:p>
                <a:r>
                  <a:rPr lang="en-US" b="1" dirty="0"/>
                  <a:t>–  stellar lines</a:t>
                </a:r>
              </a:p>
              <a:p>
                <a:r>
                  <a:rPr lang="en-US" b="1" dirty="0">
                    <a:latin typeface="Wingdings"/>
                    <a:ea typeface="Wingdings"/>
                    <a:cs typeface="Wingdings"/>
                    <a:sym typeface="Wingdings"/>
                  </a:rPr>
                  <a:t></a:t>
                </a:r>
                <a:r>
                  <a:rPr lang="en-US" b="1" dirty="0"/>
                  <a:t>  observation</a:t>
                </a:r>
              </a:p>
            </p:txBody>
          </p:sp>
        </p:grpSp>
      </p:grpSp>
    </p:spTree>
    <p:extLst>
      <p:ext uri="{BB962C8B-B14F-4D97-AF65-F5344CB8AC3E}">
        <p14:creationId xmlns:p14="http://schemas.microsoft.com/office/powerpoint/2010/main" val="22139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60652" y="857250"/>
            <a:ext cx="8791575" cy="3416320"/>
          </a:xfrm>
          <a:prstGeom prst="rect">
            <a:avLst/>
          </a:prstGeom>
          <a:noFill/>
        </p:spPr>
        <p:txBody>
          <a:bodyPr wrap="square" rtlCol="0">
            <a:spAutoFit/>
          </a:bodyPr>
          <a:lstStyle/>
          <a:p>
            <a:pPr defTabSz="385436">
              <a:defRPr/>
            </a:pPr>
            <a:r>
              <a:rPr lang="en-US" sz="21600" kern="1200" dirty="0">
                <a:solidFill>
                  <a:srgbClr val="FFC000">
                    <a:alpha val="17000"/>
                  </a:srgbClr>
                </a:solidFill>
                <a:latin typeface="Impact" panose="020B0806030902050204" pitchFamily="34" charset="0"/>
                <a:ea typeface="+mn-ea"/>
                <a:cs typeface="+mn-cs"/>
              </a:rPr>
              <a:t>Ex</a:t>
            </a:r>
            <a:r>
              <a:rPr lang="en-US" sz="18000" kern="1200" dirty="0">
                <a:solidFill>
                  <a:srgbClr val="FFC000">
                    <a:alpha val="17000"/>
                  </a:srgbClr>
                </a:solidFill>
                <a:latin typeface="Impact" panose="020B0806030902050204" pitchFamily="34" charset="0"/>
                <a:ea typeface="+mn-ea"/>
                <a:cs typeface="+mn-cs"/>
              </a:rPr>
              <a:t>    </a:t>
            </a:r>
            <a:r>
              <a:rPr lang="en-US" sz="21600" kern="1200" dirty="0">
                <a:solidFill>
                  <a:srgbClr val="FFC000">
                    <a:alpha val="17000"/>
                  </a:srgbClr>
                </a:solidFill>
                <a:latin typeface="Impact" panose="020B0806030902050204" pitchFamily="34" charset="0"/>
                <a:ea typeface="+mn-ea"/>
                <a:cs typeface="+mn-cs"/>
              </a:rPr>
              <a:t>Lab</a:t>
            </a:r>
          </a:p>
        </p:txBody>
      </p:sp>
      <p:grpSp>
        <p:nvGrpSpPr>
          <p:cNvPr id="3" name="Group 2">
            <a:extLst>
              <a:ext uri="{FF2B5EF4-FFF2-40B4-BE49-F238E27FC236}">
                <a16:creationId xmlns:a16="http://schemas.microsoft.com/office/drawing/2014/main" id="{4DECDBD3-93E8-D454-4DD7-895C40AFB3A5}"/>
              </a:ext>
            </a:extLst>
          </p:cNvPr>
          <p:cNvGrpSpPr/>
          <p:nvPr/>
        </p:nvGrpSpPr>
        <p:grpSpPr>
          <a:xfrm>
            <a:off x="1733750" y="2033935"/>
            <a:ext cx="3237481" cy="1593940"/>
            <a:chOff x="1799630" y="2540274"/>
            <a:chExt cx="4316641" cy="2125253"/>
          </a:xfrm>
        </p:grpSpPr>
        <p:sp>
          <p:nvSpPr>
            <p:cNvPr id="14" name="Oval 13"/>
            <p:cNvSpPr>
              <a:spLocks noChangeAspect="1"/>
            </p:cNvSpPr>
            <p:nvPr/>
          </p:nvSpPr>
          <p:spPr>
            <a:xfrm>
              <a:off x="2899833" y="2540274"/>
              <a:ext cx="2116239" cy="21252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436">
                <a:defRPr/>
              </a:pPr>
              <a:endParaRPr lang="en-US" sz="570" kern="1200">
                <a:solidFill>
                  <a:prstClr val="white"/>
                </a:solidFill>
                <a:latin typeface="Calibri"/>
              </a:endParaRPr>
            </a:p>
          </p:txBody>
        </p:sp>
        <p:sp>
          <p:nvSpPr>
            <p:cNvPr id="15" name="Oval 14"/>
            <p:cNvSpPr>
              <a:spLocks noChangeAspect="1"/>
            </p:cNvSpPr>
            <p:nvPr/>
          </p:nvSpPr>
          <p:spPr>
            <a:xfrm>
              <a:off x="3360616" y="3574290"/>
              <a:ext cx="452043" cy="45396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436">
                <a:defRPr/>
              </a:pPr>
              <a:endParaRPr lang="en-US" sz="570" kern="1200">
                <a:solidFill>
                  <a:prstClr val="white"/>
                </a:solidFill>
                <a:latin typeface="Calibri"/>
              </a:endParaRPr>
            </a:p>
          </p:txBody>
        </p:sp>
        <p:sp>
          <p:nvSpPr>
            <p:cNvPr id="16" name="Oval 15"/>
            <p:cNvSpPr>
              <a:spLocks noChangeAspect="1"/>
            </p:cNvSpPr>
            <p:nvPr/>
          </p:nvSpPr>
          <p:spPr>
            <a:xfrm>
              <a:off x="4034378" y="3088783"/>
              <a:ext cx="223244" cy="22419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436">
                <a:defRPr/>
              </a:pPr>
              <a:endParaRPr lang="en-US" sz="570" kern="1200">
                <a:solidFill>
                  <a:prstClr val="white"/>
                </a:solidFill>
                <a:latin typeface="Calibri"/>
              </a:endParaRPr>
            </a:p>
          </p:txBody>
        </p:sp>
        <p:sp>
          <p:nvSpPr>
            <p:cNvPr id="17" name="Oval 16"/>
            <p:cNvSpPr>
              <a:spLocks noChangeAspect="1"/>
            </p:cNvSpPr>
            <p:nvPr/>
          </p:nvSpPr>
          <p:spPr>
            <a:xfrm>
              <a:off x="4257622" y="4188061"/>
              <a:ext cx="223244" cy="22419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436">
                <a:defRPr/>
              </a:pPr>
              <a:endParaRPr lang="en-US" sz="570" kern="1200">
                <a:solidFill>
                  <a:prstClr val="white"/>
                </a:solidFill>
                <a:latin typeface="Calibri"/>
              </a:endParaRPr>
            </a:p>
          </p:txBody>
        </p:sp>
        <p:sp>
          <p:nvSpPr>
            <p:cNvPr id="18" name="Arc 17"/>
            <p:cNvSpPr/>
            <p:nvPr/>
          </p:nvSpPr>
          <p:spPr>
            <a:xfrm>
              <a:off x="1799630" y="3380458"/>
              <a:ext cx="4316641" cy="697455"/>
            </a:xfrm>
            <a:prstGeom prst="arc">
              <a:avLst>
                <a:gd name="adj1" fmla="val 20739973"/>
                <a:gd name="adj2" fmla="val 11634822"/>
              </a:avLst>
            </a:prstGeom>
            <a:ln w="50800" cap="rnd">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5436">
                <a:defRPr/>
              </a:pPr>
              <a:endParaRPr lang="en-US" sz="570" kern="1200">
                <a:solidFill>
                  <a:prstClr val="white"/>
                </a:solidFill>
                <a:latin typeface="Calibri"/>
              </a:endParaRPr>
            </a:p>
          </p:txBody>
        </p:sp>
        <p:sp>
          <p:nvSpPr>
            <p:cNvPr id="19" name="Oval 18"/>
            <p:cNvSpPr>
              <a:spLocks noChangeAspect="1"/>
            </p:cNvSpPr>
            <p:nvPr/>
          </p:nvSpPr>
          <p:spPr>
            <a:xfrm>
              <a:off x="4656423" y="3780795"/>
              <a:ext cx="521895" cy="5241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436">
                <a:defRPr/>
              </a:pPr>
              <a:endParaRPr lang="en-US" sz="570" kern="1200">
                <a:solidFill>
                  <a:prstClr val="white"/>
                </a:solidFill>
                <a:latin typeface="Calibri"/>
              </a:endParaRPr>
            </a:p>
          </p:txBody>
        </p:sp>
      </p:grpSp>
      <p:cxnSp>
        <p:nvCxnSpPr>
          <p:cNvPr id="20" name="Straight Connector 19"/>
          <p:cNvCxnSpPr>
            <a:cxnSpLocks/>
          </p:cNvCxnSpPr>
          <p:nvPr/>
        </p:nvCxnSpPr>
        <p:spPr>
          <a:xfrm>
            <a:off x="4273678" y="3212625"/>
            <a:ext cx="1503617" cy="229278"/>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4819" y="3212626"/>
            <a:ext cx="3588197" cy="1194751"/>
          </a:xfrm>
          <a:prstGeom prst="rect">
            <a:avLst/>
          </a:prstGeom>
          <a:noFill/>
        </p:spPr>
        <p:txBody>
          <a:bodyPr wrap="square" rtlCol="0">
            <a:spAutoFit/>
          </a:bodyPr>
          <a:lstStyle/>
          <a:p>
            <a:pPr defTabSz="385436">
              <a:lnSpc>
                <a:spcPts val="3000"/>
              </a:lnSpc>
              <a:buSzPct val="180000"/>
              <a:defRPr/>
            </a:pPr>
            <a:r>
              <a:rPr lang="en-US" altLang="ja-JP" sz="2100" kern="1200" dirty="0">
                <a:solidFill>
                  <a:srgbClr val="FFC000"/>
                </a:solidFill>
                <a:latin typeface="Oswald Medium" pitchFamily="2" charset="77"/>
                <a:ea typeface="DengXian Light" panose="02010600030101010101" pitchFamily="2" charset="-122"/>
                <a:cs typeface="+mn-cs"/>
              </a:rPr>
              <a:t>Exoplanet Demographics</a:t>
            </a:r>
            <a:endParaRPr lang="ja-JP" altLang="en-US" sz="2100" kern="1200">
              <a:solidFill>
                <a:srgbClr val="FFC000"/>
              </a:solidFill>
              <a:latin typeface="Oswald Medium" pitchFamily="2" charset="77"/>
              <a:ea typeface="DengXian Light" panose="02010600030101010101" pitchFamily="2" charset="-122"/>
              <a:cs typeface="+mn-cs"/>
            </a:endParaRPr>
          </a:p>
          <a:p>
            <a:pPr defTabSz="385436">
              <a:lnSpc>
                <a:spcPts val="3000"/>
              </a:lnSpc>
              <a:buSzPct val="180000"/>
              <a:defRPr/>
            </a:pPr>
            <a:r>
              <a:rPr lang="en-US" altLang="zh-CN" sz="1600" kern="1200" dirty="0">
                <a:solidFill>
                  <a:prstClr val="white"/>
                </a:solidFill>
                <a:latin typeface="Helvetica Neue Light" panose="02000403000000020004" pitchFamily="2" charset="0"/>
                <a:ea typeface="Helvetica Neue Light" panose="02000403000000020004" pitchFamily="2" charset="0"/>
                <a:cs typeface="+mn-cs"/>
              </a:rPr>
              <a:t>Search</a:t>
            </a:r>
            <a:r>
              <a:rPr lang="zh-CN" altLang="en-US" sz="1600" kern="1200" dirty="0">
                <a:solidFill>
                  <a:prstClr val="white"/>
                </a:solidFill>
                <a:latin typeface="Helvetica Neue Light" panose="02000403000000020004" pitchFamily="2" charset="0"/>
                <a:ea typeface="DengXian Light" panose="02010600030101010101" pitchFamily="2" charset="-122"/>
                <a:cs typeface="+mn-cs"/>
              </a:rPr>
              <a:t> </a:t>
            </a:r>
            <a:r>
              <a:rPr lang="en-US" altLang="zh-CN" sz="1600" kern="1200" dirty="0">
                <a:solidFill>
                  <a:prstClr val="white"/>
                </a:solidFill>
                <a:latin typeface="Helvetica Neue Light" panose="02000403000000020004" pitchFamily="2" charset="0"/>
                <a:ea typeface="Helvetica Neue Light" panose="02000403000000020004" pitchFamily="2" charset="0"/>
                <a:cs typeface="+mn-cs"/>
              </a:rPr>
              <a:t>&amp;</a:t>
            </a:r>
            <a:r>
              <a:rPr lang="zh-CN" altLang="en-US" sz="1600" kern="1200" dirty="0">
                <a:solidFill>
                  <a:prstClr val="white"/>
                </a:solidFill>
                <a:latin typeface="Helvetica Neue Light" panose="02000403000000020004" pitchFamily="2" charset="0"/>
                <a:ea typeface="DengXian Light" panose="02010600030101010101" pitchFamily="2" charset="-122"/>
                <a:cs typeface="+mn-cs"/>
              </a:rPr>
              <a:t> </a:t>
            </a:r>
            <a:r>
              <a:rPr lang="en-US" altLang="zh-CN" sz="1600" kern="1200" dirty="0">
                <a:solidFill>
                  <a:prstClr val="white"/>
                </a:solidFill>
                <a:latin typeface="Helvetica Neue Light" panose="02000403000000020004" pitchFamily="2" charset="0"/>
                <a:ea typeface="Helvetica Neue Light" panose="02000403000000020004" pitchFamily="2" charset="0"/>
                <a:cs typeface="+mn-cs"/>
              </a:rPr>
              <a:t>characterize;</a:t>
            </a:r>
            <a:r>
              <a:rPr lang="zh-CN" altLang="en-US" sz="1600" kern="1200" dirty="0">
                <a:solidFill>
                  <a:prstClr val="white"/>
                </a:solidFill>
                <a:latin typeface="Helvetica Neue Light" panose="02000403000000020004" pitchFamily="2" charset="0"/>
                <a:ea typeface="DengXian Light" panose="02010600030101010101" pitchFamily="2" charset="-122"/>
                <a:cs typeface="+mn-cs"/>
              </a:rPr>
              <a:t> </a:t>
            </a:r>
            <a:endParaRPr lang="en-US" altLang="zh-CN" sz="1600" kern="1200" dirty="0">
              <a:solidFill>
                <a:prstClr val="white"/>
              </a:solidFill>
              <a:latin typeface="Helvetica Neue Light" panose="02000403000000020004" pitchFamily="2" charset="0"/>
              <a:ea typeface="Helvetica Neue Light" panose="02000403000000020004" pitchFamily="2" charset="0"/>
              <a:cs typeface="+mn-cs"/>
            </a:endParaRPr>
          </a:p>
          <a:p>
            <a:pPr defTabSz="385436">
              <a:lnSpc>
                <a:spcPts val="3000"/>
              </a:lnSpc>
              <a:buSzPct val="180000"/>
              <a:defRPr/>
            </a:pPr>
            <a:r>
              <a:rPr lang="en-US" altLang="zh-CN" sz="1600" kern="1200" dirty="0">
                <a:solidFill>
                  <a:prstClr val="white"/>
                </a:solidFill>
                <a:latin typeface="Helvetica Neue Light" panose="02000403000000020004" pitchFamily="2" charset="0"/>
                <a:ea typeface="Helvetica Neue Light" panose="02000403000000020004" pitchFamily="2" charset="0"/>
                <a:cs typeface="+mn-cs"/>
              </a:rPr>
              <a:t>Probe</a:t>
            </a:r>
            <a:r>
              <a:rPr lang="zh-CN" altLang="en-US" sz="1600" kern="1200" dirty="0">
                <a:solidFill>
                  <a:prstClr val="white"/>
                </a:solidFill>
                <a:latin typeface="Helvetica Neue Light" panose="02000403000000020004" pitchFamily="2" charset="0"/>
                <a:ea typeface="DengXian Light" panose="02010600030101010101" pitchFamily="2" charset="-122"/>
                <a:cs typeface="+mn-cs"/>
              </a:rPr>
              <a:t> </a:t>
            </a:r>
            <a:r>
              <a:rPr lang="en-US" altLang="zh-CN" sz="1600" kern="1200" dirty="0">
                <a:solidFill>
                  <a:prstClr val="white"/>
                </a:solidFill>
                <a:latin typeface="Helvetica Neue Light" panose="02000403000000020004" pitchFamily="2" charset="0"/>
                <a:ea typeface="Helvetica Neue Light" panose="02000403000000020004" pitchFamily="2" charset="0"/>
                <a:cs typeface="+mn-cs"/>
              </a:rPr>
              <a:t>formation</a:t>
            </a:r>
            <a:r>
              <a:rPr lang="zh-CN" altLang="en-US" sz="1600" kern="1200" dirty="0">
                <a:solidFill>
                  <a:prstClr val="white"/>
                </a:solidFill>
                <a:latin typeface="Helvetica Neue Light" panose="02000403000000020004" pitchFamily="2" charset="0"/>
                <a:ea typeface="DengXian Light" panose="02010600030101010101" pitchFamily="2" charset="-122"/>
                <a:cs typeface="+mn-cs"/>
              </a:rPr>
              <a:t> </a:t>
            </a:r>
            <a:r>
              <a:rPr lang="en-US" altLang="zh-CN" sz="1600" kern="1200" dirty="0">
                <a:solidFill>
                  <a:prstClr val="white"/>
                </a:solidFill>
                <a:latin typeface="Helvetica Neue Light" panose="02000403000000020004" pitchFamily="2" charset="0"/>
                <a:ea typeface="Helvetica Neue Light" panose="02000403000000020004" pitchFamily="2" charset="0"/>
                <a:cs typeface="+mn-cs"/>
              </a:rPr>
              <a:t>&amp;</a:t>
            </a:r>
            <a:r>
              <a:rPr lang="zh-CN" altLang="en-US" sz="1600" kern="1200" dirty="0">
                <a:solidFill>
                  <a:prstClr val="white"/>
                </a:solidFill>
                <a:latin typeface="Helvetica Neue Light" panose="02000403000000020004" pitchFamily="2" charset="0"/>
                <a:ea typeface="DengXian Light" panose="02010600030101010101" pitchFamily="2" charset="-122"/>
                <a:cs typeface="+mn-cs"/>
              </a:rPr>
              <a:t> </a:t>
            </a:r>
            <a:r>
              <a:rPr lang="en-US" altLang="zh-CN" sz="1600" kern="1200" dirty="0">
                <a:solidFill>
                  <a:prstClr val="white"/>
                </a:solidFill>
                <a:latin typeface="Helvetica Neue Light" panose="02000403000000020004" pitchFamily="2" charset="0"/>
                <a:ea typeface="Helvetica Neue Light" panose="02000403000000020004" pitchFamily="2" charset="0"/>
                <a:cs typeface="+mn-cs"/>
              </a:rPr>
              <a:t>evolution.</a:t>
            </a:r>
            <a:endParaRPr lang="en-US" sz="1600" kern="1200" dirty="0">
              <a:solidFill>
                <a:prstClr val="white"/>
              </a:solidFill>
              <a:latin typeface="Helvetica Neue Light" panose="02000403000000020004" pitchFamily="2" charset="0"/>
              <a:ea typeface="Helvetica Neue Light" panose="02000403000000020004" pitchFamily="2" charset="0"/>
              <a:cs typeface="+mn-cs"/>
            </a:endParaRPr>
          </a:p>
        </p:txBody>
      </p:sp>
      <p:sp>
        <p:nvSpPr>
          <p:cNvPr id="25" name="TextBox 24"/>
          <p:cNvSpPr txBox="1"/>
          <p:nvPr/>
        </p:nvSpPr>
        <p:spPr>
          <a:xfrm>
            <a:off x="5874819" y="1704301"/>
            <a:ext cx="3724879" cy="810030"/>
          </a:xfrm>
          <a:prstGeom prst="rect">
            <a:avLst/>
          </a:prstGeom>
          <a:noFill/>
        </p:spPr>
        <p:txBody>
          <a:bodyPr wrap="square" rtlCol="0">
            <a:spAutoFit/>
          </a:bodyPr>
          <a:lstStyle/>
          <a:p>
            <a:pPr defTabSz="385436">
              <a:lnSpc>
                <a:spcPts val="3000"/>
              </a:lnSpc>
              <a:buSzPct val="180000"/>
              <a:defRPr/>
            </a:pPr>
            <a:r>
              <a:rPr lang="en-US" altLang="ja-JP" sz="2100" kern="1200" dirty="0">
                <a:solidFill>
                  <a:srgbClr val="FFC000"/>
                </a:solidFill>
                <a:latin typeface="Oswald Medium" pitchFamily="2" charset="77"/>
                <a:ea typeface="DengXian" panose="02010600030101010101" pitchFamily="2" charset="-122"/>
                <a:cs typeface="+mn-cs"/>
              </a:rPr>
              <a:t>Stellar Astro, Earth 2.0</a:t>
            </a:r>
            <a:endParaRPr lang="en-US" altLang="ja-JP" sz="2100" kern="1200" dirty="0">
              <a:solidFill>
                <a:srgbClr val="FFC000"/>
              </a:solidFill>
              <a:latin typeface="Oswald Medium" pitchFamily="2" charset="77"/>
              <a:ea typeface="DengXian Light" panose="02010600030101010101" pitchFamily="2" charset="-122"/>
              <a:cs typeface="+mn-cs"/>
            </a:endParaRPr>
          </a:p>
          <a:p>
            <a:pPr defTabSz="385436">
              <a:lnSpc>
                <a:spcPts val="3000"/>
              </a:lnSpc>
              <a:buSzPct val="180000"/>
              <a:defRPr/>
            </a:pPr>
            <a:r>
              <a:rPr lang="en-US" altLang="zh-CN" sz="1600" kern="1200" dirty="0">
                <a:solidFill>
                  <a:prstClr val="white"/>
                </a:solidFill>
                <a:latin typeface="Helvetica Neue Light" panose="02000403000000020004" pitchFamily="2" charset="0"/>
                <a:ea typeface="Helvetica Neue Light" panose="02000403000000020004" pitchFamily="2" charset="0"/>
                <a:cs typeface="+mn-cs"/>
              </a:rPr>
              <a:t>Know Thy Star, Know Thy Planet</a:t>
            </a:r>
          </a:p>
        </p:txBody>
      </p:sp>
      <p:cxnSp>
        <p:nvCxnSpPr>
          <p:cNvPr id="30" name="Straight Connector 29"/>
          <p:cNvCxnSpPr>
            <a:cxnSpLocks/>
          </p:cNvCxnSpPr>
          <p:nvPr/>
        </p:nvCxnSpPr>
        <p:spPr>
          <a:xfrm flipV="1">
            <a:off x="3577243" y="1993186"/>
            <a:ext cx="2200052" cy="50840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7A80A39-3FC1-607B-0DD5-730115D44571}"/>
              </a:ext>
            </a:extLst>
          </p:cNvPr>
          <p:cNvSpPr txBox="1"/>
          <p:nvPr/>
        </p:nvSpPr>
        <p:spPr>
          <a:xfrm>
            <a:off x="251694" y="4395645"/>
            <a:ext cx="4185761" cy="854080"/>
          </a:xfrm>
          <a:prstGeom prst="rect">
            <a:avLst/>
          </a:prstGeom>
          <a:noFill/>
        </p:spPr>
        <p:txBody>
          <a:bodyPr wrap="none" rtlCol="0">
            <a:spAutoFit/>
          </a:bodyPr>
          <a:lstStyle/>
          <a:p>
            <a:pPr defTabSz="685800">
              <a:defRPr/>
            </a:pPr>
            <a:r>
              <a:rPr lang="en-CN" sz="4950" kern="1200" dirty="0">
                <a:solidFill>
                  <a:prstClr val="white">
                    <a:lumMod val="85000"/>
                  </a:prstClr>
                </a:solidFill>
                <a:latin typeface="Oswald Medium" pitchFamily="2" charset="77"/>
                <a:ea typeface="+mn-ea"/>
                <a:cs typeface="+mn-cs"/>
              </a:rPr>
              <a:t>Tsinghua ExoLab</a:t>
            </a:r>
          </a:p>
        </p:txBody>
      </p:sp>
      <p:sp>
        <p:nvSpPr>
          <p:cNvPr id="6" name="TextBox 5">
            <a:extLst>
              <a:ext uri="{FF2B5EF4-FFF2-40B4-BE49-F238E27FC236}">
                <a16:creationId xmlns:a16="http://schemas.microsoft.com/office/drawing/2014/main" id="{44E35E9B-6F59-AFFC-5A36-CD312232A9C8}"/>
              </a:ext>
            </a:extLst>
          </p:cNvPr>
          <p:cNvSpPr txBox="1"/>
          <p:nvPr/>
        </p:nvSpPr>
        <p:spPr>
          <a:xfrm>
            <a:off x="251694" y="5234169"/>
            <a:ext cx="4817344" cy="323165"/>
          </a:xfrm>
          <a:prstGeom prst="rect">
            <a:avLst/>
          </a:prstGeom>
          <a:noFill/>
        </p:spPr>
        <p:txBody>
          <a:bodyPr wrap="none" rtlCol="0">
            <a:spAutoFit/>
          </a:bodyPr>
          <a:lstStyle/>
          <a:p>
            <a:pPr defTabSz="685800">
              <a:defRPr/>
            </a:pPr>
            <a:r>
              <a:rPr lang="en-CN" sz="1500" kern="1200" dirty="0">
                <a:solidFill>
                  <a:prstClr val="white">
                    <a:lumMod val="85000"/>
                  </a:prstClr>
                </a:solidFill>
                <a:latin typeface="Helvetica" pitchFamily="2" charset="0"/>
                <a:ea typeface="+mn-ea"/>
                <a:cs typeface="+mn-cs"/>
              </a:rPr>
              <a:t>contact: sharonw@tsinghua.edu.cn, @sharonxuesong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 name="TextBox 12"/>
          <p:cNvSpPr txBox="1"/>
          <p:nvPr/>
        </p:nvSpPr>
        <p:spPr>
          <a:xfrm>
            <a:off x="3704672" y="1530156"/>
            <a:ext cx="1814619" cy="769441"/>
          </a:xfrm>
          <a:prstGeom prst="rect">
            <a:avLst/>
          </a:prstGeom>
          <a:noFill/>
        </p:spPr>
        <p:txBody>
          <a:bodyPr wrap="none" rtlCol="0">
            <a:spAutoFit/>
          </a:bodyPr>
          <a:lstStyle/>
          <a:p>
            <a:r>
              <a:rPr lang="en-US" sz="4400" b="1" dirty="0">
                <a:solidFill>
                  <a:schemeClr val="tx1"/>
                </a:solidFill>
              </a:rPr>
              <a:t>Model</a:t>
            </a:r>
          </a:p>
        </p:txBody>
      </p:sp>
      <p:cxnSp>
        <p:nvCxnSpPr>
          <p:cNvPr id="16" name="Elbow Connector 15"/>
          <p:cNvCxnSpPr>
            <a:stCxn id="13" idx="3"/>
            <a:endCxn id="14" idx="0"/>
          </p:cNvCxnSpPr>
          <p:nvPr/>
        </p:nvCxnSpPr>
        <p:spPr>
          <a:xfrm>
            <a:off x="5519291" y="1914877"/>
            <a:ext cx="1260173" cy="384720"/>
          </a:xfrm>
          <a:prstGeom prst="bentConnector2">
            <a:avLst/>
          </a:prstGeom>
          <a:ln w="38100">
            <a:solidFill>
              <a:schemeClr val="accent4"/>
            </a:solidFill>
          </a:ln>
        </p:spPr>
        <p:style>
          <a:lnRef idx="2">
            <a:schemeClr val="accent3"/>
          </a:lnRef>
          <a:fillRef idx="0">
            <a:schemeClr val="accent3"/>
          </a:fillRef>
          <a:effectRef idx="1">
            <a:schemeClr val="accent3"/>
          </a:effectRef>
          <a:fontRef idx="minor">
            <a:schemeClr val="tx1"/>
          </a:fontRef>
        </p:style>
      </p:cxnSp>
      <p:cxnSp>
        <p:nvCxnSpPr>
          <p:cNvPr id="18" name="Elbow Connector 17"/>
          <p:cNvCxnSpPr>
            <a:stCxn id="6" idx="0"/>
            <a:endCxn id="13" idx="1"/>
          </p:cNvCxnSpPr>
          <p:nvPr/>
        </p:nvCxnSpPr>
        <p:spPr>
          <a:xfrm rot="5400000" flipH="1" flipV="1">
            <a:off x="2876781" y="1471707"/>
            <a:ext cx="384720" cy="1271061"/>
          </a:xfrm>
          <a:prstGeom prst="bentConnector2">
            <a:avLst/>
          </a:prstGeom>
          <a:ln w="38100"/>
        </p:spPr>
        <p:style>
          <a:lnRef idx="2">
            <a:schemeClr val="accent2"/>
          </a:lnRef>
          <a:fillRef idx="0">
            <a:schemeClr val="accent2"/>
          </a:fillRef>
          <a:effectRef idx="1">
            <a:schemeClr val="accent2"/>
          </a:effectRef>
          <a:fontRef idx="minor">
            <a:schemeClr val="tx1"/>
          </a:fontRef>
        </p:style>
      </p:cxnSp>
      <p:grpSp>
        <p:nvGrpSpPr>
          <p:cNvPr id="29" name="Group 28"/>
          <p:cNvGrpSpPr/>
          <p:nvPr/>
        </p:nvGrpSpPr>
        <p:grpSpPr>
          <a:xfrm>
            <a:off x="685653" y="2299597"/>
            <a:ext cx="3545697" cy="4300576"/>
            <a:chOff x="678963" y="-216809"/>
            <a:chExt cx="3545697" cy="4300576"/>
          </a:xfrm>
        </p:grpSpPr>
        <p:grpSp>
          <p:nvGrpSpPr>
            <p:cNvPr id="19" name="Group 18"/>
            <p:cNvGrpSpPr/>
            <p:nvPr/>
          </p:nvGrpSpPr>
          <p:grpSpPr>
            <a:xfrm>
              <a:off x="678963" y="-216809"/>
              <a:ext cx="3545697" cy="4300576"/>
              <a:chOff x="804696" y="968279"/>
              <a:chExt cx="3545697" cy="4300576"/>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69910" y="1773051"/>
                <a:ext cx="2472480" cy="14820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20204" y="3587386"/>
                <a:ext cx="2422186" cy="1362902"/>
              </a:xfrm>
              <a:prstGeom prst="rect">
                <a:avLst/>
              </a:prstGeom>
            </p:spPr>
          </p:pic>
          <p:sp>
            <p:nvSpPr>
              <p:cNvPr id="4" name="Rectangle 3"/>
              <p:cNvSpPr/>
              <p:nvPr/>
            </p:nvSpPr>
            <p:spPr>
              <a:xfrm>
                <a:off x="804696" y="1647303"/>
                <a:ext cx="3545697" cy="3621552"/>
              </a:xfrm>
              <a:prstGeom prst="rect">
                <a:avLst/>
              </a:prstGeom>
              <a:noFill/>
              <a:ln w="57150" cmpd="sng">
                <a:solidFill>
                  <a:srgbClr val="D89F3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2"/>
                  </a:solidFill>
                </a:endParaRPr>
              </a:p>
            </p:txBody>
          </p:sp>
          <p:sp>
            <p:nvSpPr>
              <p:cNvPr id="5" name="TextBox 4"/>
              <p:cNvSpPr txBox="1"/>
              <p:nvPr/>
            </p:nvSpPr>
            <p:spPr>
              <a:xfrm>
                <a:off x="1747699" y="3055038"/>
                <a:ext cx="1531188" cy="400110"/>
              </a:xfrm>
              <a:prstGeom prst="rect">
                <a:avLst/>
              </a:prstGeom>
              <a:noFill/>
            </p:spPr>
            <p:txBody>
              <a:bodyPr wrap="none" rtlCol="0">
                <a:spAutoFit/>
              </a:bodyPr>
              <a:lstStyle/>
              <a:p>
                <a:r>
                  <a:rPr lang="en-US" sz="2000" dirty="0">
                    <a:latin typeface="Helvetica"/>
                    <a:cs typeface="Helvetica"/>
                  </a:rPr>
                  <a:t>Iodine Atlas</a:t>
                </a:r>
              </a:p>
            </p:txBody>
          </p:sp>
          <p:sp>
            <p:nvSpPr>
              <p:cNvPr id="9" name="TextBox 8"/>
              <p:cNvSpPr txBox="1"/>
              <p:nvPr/>
            </p:nvSpPr>
            <p:spPr>
              <a:xfrm>
                <a:off x="1561854" y="4787957"/>
                <a:ext cx="2052039" cy="400110"/>
              </a:xfrm>
              <a:prstGeom prst="rect">
                <a:avLst/>
              </a:prstGeom>
              <a:noFill/>
            </p:spPr>
            <p:txBody>
              <a:bodyPr wrap="none" rtlCol="0">
                <a:spAutoFit/>
              </a:bodyPr>
              <a:lstStyle/>
              <a:p>
                <a:r>
                  <a:rPr lang="en-US" sz="2000" dirty="0">
                    <a:latin typeface="Helvetica"/>
                    <a:cs typeface="Helvetica"/>
                  </a:rPr>
                  <a:t>Stellar Template</a:t>
                </a:r>
              </a:p>
            </p:txBody>
          </p:sp>
          <p:sp>
            <p:nvSpPr>
              <p:cNvPr id="6" name="TextBox 5"/>
              <p:cNvSpPr txBox="1"/>
              <p:nvPr/>
            </p:nvSpPr>
            <p:spPr>
              <a:xfrm>
                <a:off x="883592" y="968279"/>
                <a:ext cx="3338123" cy="523220"/>
              </a:xfrm>
              <a:prstGeom prst="rect">
                <a:avLst/>
              </a:prstGeom>
              <a:noFill/>
            </p:spPr>
            <p:txBody>
              <a:bodyPr wrap="none" rtlCol="0">
                <a:spAutoFit/>
              </a:bodyPr>
              <a:lstStyle/>
              <a:p>
                <a:r>
                  <a:rPr lang="en-US" sz="2800" b="1" dirty="0">
                    <a:solidFill>
                      <a:schemeClr val="accent2"/>
                    </a:solidFill>
                  </a:rPr>
                  <a:t>Reference Spectra</a:t>
                </a:r>
              </a:p>
            </p:txBody>
          </p:sp>
        </p:grpSp>
        <p:sp>
          <p:nvSpPr>
            <p:cNvPr id="25" name="TextBox 24"/>
            <p:cNvSpPr txBox="1"/>
            <p:nvPr/>
          </p:nvSpPr>
          <p:spPr>
            <a:xfrm>
              <a:off x="2864705" y="3141204"/>
              <a:ext cx="1231277" cy="461665"/>
            </a:xfrm>
            <a:prstGeom prst="rect">
              <a:avLst/>
            </a:prstGeom>
            <a:noFill/>
          </p:spPr>
          <p:txBody>
            <a:bodyPr wrap="none" rtlCol="0">
              <a:spAutoFit/>
            </a:bodyPr>
            <a:lstStyle/>
            <a:p>
              <a:r>
                <a:rPr lang="en-US" sz="2400" dirty="0">
                  <a:latin typeface="Courier"/>
                  <a:cs typeface="Courier"/>
                </a:rPr>
                <a:t>t = t</a:t>
              </a:r>
              <a:r>
                <a:rPr lang="en-US" sz="2400" baseline="-25000" dirty="0">
                  <a:latin typeface="Courier"/>
                  <a:cs typeface="Courier"/>
                </a:rPr>
                <a:t>0</a:t>
              </a:r>
            </a:p>
          </p:txBody>
        </p:sp>
      </p:grpSp>
      <p:grpSp>
        <p:nvGrpSpPr>
          <p:cNvPr id="28" name="Group 27"/>
          <p:cNvGrpSpPr/>
          <p:nvPr/>
        </p:nvGrpSpPr>
        <p:grpSpPr>
          <a:xfrm>
            <a:off x="1832596" y="206460"/>
            <a:ext cx="5566835" cy="1827939"/>
            <a:chOff x="-440069" y="3986784"/>
            <a:chExt cx="5205385" cy="1545336"/>
          </a:xfrm>
        </p:grpSpPr>
        <p:pic>
          <p:nvPicPr>
            <p:cNvPr id="27" name="Picture 26" descr="bc_sim_01.eps"/>
            <p:cNvPicPr>
              <a:picLocks noChangeAspect="1"/>
            </p:cNvPicPr>
            <p:nvPr/>
          </p:nvPicPr>
          <p:blipFill rotWithShape="1">
            <a:blip r:embed="rId5" cstate="print">
              <a:extLst>
                <a:ext uri="{28A0092B-C50C-407E-A947-70E740481C1C}">
                  <a14:useLocalDpi xmlns:a14="http://schemas.microsoft.com/office/drawing/2010/main"/>
                </a:ext>
              </a:extLst>
            </a:blip>
            <a:srcRect l="11945" t="50633" r="8613" b="16712"/>
            <a:stretch/>
          </p:blipFill>
          <p:spPr>
            <a:xfrm>
              <a:off x="-440069" y="3986784"/>
              <a:ext cx="5205385" cy="1545336"/>
            </a:xfrm>
            <a:prstGeom prst="rect">
              <a:avLst/>
            </a:prstGeom>
            <a:ln>
              <a:noFill/>
            </a:ln>
          </p:spPr>
        </p:pic>
        <p:sp>
          <p:nvSpPr>
            <p:cNvPr id="26" name="TextBox 25"/>
            <p:cNvSpPr txBox="1"/>
            <p:nvPr/>
          </p:nvSpPr>
          <p:spPr>
            <a:xfrm>
              <a:off x="-236140" y="4966091"/>
              <a:ext cx="1858106" cy="307777"/>
            </a:xfrm>
            <a:prstGeom prst="rect">
              <a:avLst/>
            </a:prstGeom>
            <a:solidFill>
              <a:srgbClr val="FFFFFF"/>
            </a:solidFill>
          </p:spPr>
          <p:txBody>
            <a:bodyPr wrap="square" rtlCol="0">
              <a:spAutoFit/>
            </a:bodyPr>
            <a:lstStyle/>
            <a:p>
              <a:r>
                <a:rPr lang="en-US" dirty="0"/>
                <a:t>         </a:t>
              </a:r>
            </a:p>
          </p:txBody>
        </p:sp>
      </p:grpSp>
      <p:pic>
        <p:nvPicPr>
          <p:cNvPr id="3" name="Picture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02117" y="3104369"/>
            <a:ext cx="1915918" cy="1373259"/>
          </a:xfrm>
          <a:prstGeom prst="rect">
            <a:avLst/>
          </a:prstGeom>
        </p:spPr>
      </p:pic>
      <p:grpSp>
        <p:nvGrpSpPr>
          <p:cNvPr id="15" name="Group 14"/>
          <p:cNvGrpSpPr/>
          <p:nvPr/>
        </p:nvGrpSpPr>
        <p:grpSpPr>
          <a:xfrm>
            <a:off x="5036847" y="2299597"/>
            <a:ext cx="3470256" cy="4300576"/>
            <a:chOff x="5036847" y="2299597"/>
            <a:chExt cx="3470256" cy="4300576"/>
          </a:xfrm>
        </p:grpSpPr>
        <p:grpSp>
          <p:nvGrpSpPr>
            <p:cNvPr id="21" name="Group 20"/>
            <p:cNvGrpSpPr/>
            <p:nvPr/>
          </p:nvGrpSpPr>
          <p:grpSpPr>
            <a:xfrm>
              <a:off x="5036847" y="2299597"/>
              <a:ext cx="3470256" cy="4300576"/>
              <a:chOff x="5029357" y="968279"/>
              <a:chExt cx="3470256" cy="4300576"/>
            </a:xfrm>
          </p:grpSpPr>
          <p:sp>
            <p:nvSpPr>
              <p:cNvPr id="8" name="Rectangle 7"/>
              <p:cNvSpPr/>
              <p:nvPr/>
            </p:nvSpPr>
            <p:spPr>
              <a:xfrm>
                <a:off x="5029357" y="1647303"/>
                <a:ext cx="3470256" cy="3621552"/>
              </a:xfrm>
              <a:prstGeom prst="rect">
                <a:avLst/>
              </a:prstGeom>
              <a:noFill/>
              <a:ln w="57150" cmpd="sng">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p:cNvSpPr txBox="1"/>
              <p:nvPr/>
            </p:nvSpPr>
            <p:spPr>
              <a:xfrm>
                <a:off x="5458371" y="3054391"/>
                <a:ext cx="2622858" cy="400110"/>
              </a:xfrm>
              <a:prstGeom prst="rect">
                <a:avLst/>
              </a:prstGeom>
              <a:noFill/>
            </p:spPr>
            <p:txBody>
              <a:bodyPr wrap="none" rtlCol="0">
                <a:spAutoFit/>
              </a:bodyPr>
              <a:lstStyle/>
              <a:p>
                <a:r>
                  <a:rPr lang="en-US" sz="2000" dirty="0">
                    <a:latin typeface="Helvetica"/>
                    <a:cs typeface="Helvetica"/>
                  </a:rPr>
                  <a:t>Line Spread Function</a:t>
                </a:r>
              </a:p>
            </p:txBody>
          </p:sp>
          <p:sp>
            <p:nvSpPr>
              <p:cNvPr id="11" name="TextBox 10"/>
              <p:cNvSpPr txBox="1"/>
              <p:nvPr/>
            </p:nvSpPr>
            <p:spPr>
              <a:xfrm>
                <a:off x="5458371" y="4486684"/>
                <a:ext cx="2537198" cy="707886"/>
              </a:xfrm>
              <a:prstGeom prst="rect">
                <a:avLst/>
              </a:prstGeom>
              <a:noFill/>
            </p:spPr>
            <p:txBody>
              <a:bodyPr wrap="none" rtlCol="0">
                <a:spAutoFit/>
              </a:bodyPr>
              <a:lstStyle/>
              <a:p>
                <a:pPr algn="ctr"/>
                <a:r>
                  <a:rPr lang="en-US" sz="2000" dirty="0">
                    <a:latin typeface="Helvetica"/>
                    <a:cs typeface="Helvetica"/>
                  </a:rPr>
                  <a:t>Wavelength Solution</a:t>
                </a:r>
              </a:p>
              <a:p>
                <a:pPr algn="ctr"/>
                <a:r>
                  <a:rPr lang="en-US" sz="2000" dirty="0">
                    <a:latin typeface="Helvetica"/>
                    <a:cs typeface="Helvetica"/>
                  </a:rPr>
                  <a:t>including z</a:t>
                </a:r>
              </a:p>
            </p:txBody>
          </p:sp>
          <p:sp>
            <p:nvSpPr>
              <p:cNvPr id="14" name="TextBox 13"/>
              <p:cNvSpPr txBox="1"/>
              <p:nvPr/>
            </p:nvSpPr>
            <p:spPr>
              <a:xfrm>
                <a:off x="5132981" y="968279"/>
                <a:ext cx="3277986" cy="523220"/>
              </a:xfrm>
              <a:prstGeom prst="rect">
                <a:avLst/>
              </a:prstGeom>
              <a:noFill/>
            </p:spPr>
            <p:txBody>
              <a:bodyPr wrap="none" rtlCol="0">
                <a:spAutoFit/>
              </a:bodyPr>
              <a:lstStyle/>
              <a:p>
                <a:r>
                  <a:rPr lang="en-US" sz="2800" b="1" dirty="0">
                    <a:solidFill>
                      <a:schemeClr val="accent4"/>
                    </a:solidFill>
                  </a:rPr>
                  <a:t>Model Parameters</a:t>
                </a:r>
              </a:p>
            </p:txBody>
          </p:sp>
        </p:gr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85789" y="4781290"/>
              <a:ext cx="2135936" cy="1125654"/>
            </a:xfrm>
            <a:prstGeom prst="rect">
              <a:avLst/>
            </a:prstGeom>
          </p:spPr>
        </p:pic>
        <p:sp>
          <p:nvSpPr>
            <p:cNvPr id="30" name="TextBox 29"/>
            <p:cNvSpPr txBox="1"/>
            <p:nvPr/>
          </p:nvSpPr>
          <p:spPr>
            <a:xfrm>
              <a:off x="7059708" y="5262442"/>
              <a:ext cx="1231277" cy="461665"/>
            </a:xfrm>
            <a:prstGeom prst="rect">
              <a:avLst/>
            </a:prstGeom>
            <a:noFill/>
          </p:spPr>
          <p:txBody>
            <a:bodyPr wrap="none" rtlCol="0">
              <a:spAutoFit/>
            </a:bodyPr>
            <a:lstStyle/>
            <a:p>
              <a:r>
                <a:rPr lang="en-US" sz="2400" dirty="0">
                  <a:latin typeface="Courier"/>
                  <a:cs typeface="Courier"/>
                </a:rPr>
                <a:t>t = t</a:t>
              </a:r>
              <a:r>
                <a:rPr lang="en-US" sz="2400" baseline="-25000" dirty="0">
                  <a:latin typeface="Courier"/>
                  <a:cs typeface="Courier"/>
                </a:rPr>
                <a:t>e</a:t>
              </a:r>
            </a:p>
          </p:txBody>
        </p:sp>
      </p:grpSp>
      <p:sp>
        <p:nvSpPr>
          <p:cNvPr id="17" name="TextBox 16">
            <a:extLst>
              <a:ext uri="{FF2B5EF4-FFF2-40B4-BE49-F238E27FC236}">
                <a16:creationId xmlns:a16="http://schemas.microsoft.com/office/drawing/2014/main" id="{EA7F9E65-468F-8BD4-16E7-018591471A12}"/>
              </a:ext>
            </a:extLst>
          </p:cNvPr>
          <p:cNvSpPr txBox="1"/>
          <p:nvPr/>
        </p:nvSpPr>
        <p:spPr>
          <a:xfrm>
            <a:off x="5392983" y="1140249"/>
            <a:ext cx="3560590" cy="400110"/>
          </a:xfrm>
          <a:prstGeom prst="rect">
            <a:avLst/>
          </a:prstGeom>
          <a:noFill/>
        </p:spPr>
        <p:txBody>
          <a:bodyPr wrap="none" rtlCol="0">
            <a:spAutoFit/>
          </a:bodyPr>
          <a:lstStyle/>
          <a:p>
            <a:r>
              <a:rPr lang="en-US" sz="2000" dirty="0">
                <a:latin typeface="Helvetica"/>
                <a:cs typeface="Helvetica"/>
              </a:rPr>
              <a:t>Iodine or other absorption cell</a:t>
            </a:r>
          </a:p>
        </p:txBody>
      </p:sp>
    </p:spTree>
    <p:extLst>
      <p:ext uri="{BB962C8B-B14F-4D97-AF65-F5344CB8AC3E}">
        <p14:creationId xmlns:p14="http://schemas.microsoft.com/office/powerpoint/2010/main" val="74478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 name="TextBox 12"/>
          <p:cNvSpPr txBox="1"/>
          <p:nvPr/>
        </p:nvSpPr>
        <p:spPr>
          <a:xfrm>
            <a:off x="3704672" y="1530156"/>
            <a:ext cx="1814619" cy="769441"/>
          </a:xfrm>
          <a:prstGeom prst="rect">
            <a:avLst/>
          </a:prstGeom>
          <a:noFill/>
        </p:spPr>
        <p:txBody>
          <a:bodyPr wrap="none" rtlCol="0">
            <a:spAutoFit/>
          </a:bodyPr>
          <a:lstStyle/>
          <a:p>
            <a:r>
              <a:rPr lang="en-US" sz="4400" b="1" dirty="0">
                <a:solidFill>
                  <a:schemeClr val="tx1"/>
                </a:solidFill>
              </a:rPr>
              <a:t>Model</a:t>
            </a:r>
          </a:p>
        </p:txBody>
      </p:sp>
      <p:cxnSp>
        <p:nvCxnSpPr>
          <p:cNvPr id="16" name="Elbow Connector 15"/>
          <p:cNvCxnSpPr>
            <a:stCxn id="13" idx="3"/>
            <a:endCxn id="14" idx="0"/>
          </p:cNvCxnSpPr>
          <p:nvPr/>
        </p:nvCxnSpPr>
        <p:spPr>
          <a:xfrm>
            <a:off x="5519291" y="1914877"/>
            <a:ext cx="1260173" cy="384720"/>
          </a:xfrm>
          <a:prstGeom prst="bentConnector2">
            <a:avLst/>
          </a:prstGeom>
          <a:ln w="38100">
            <a:solidFill>
              <a:schemeClr val="accent4"/>
            </a:solidFill>
          </a:ln>
        </p:spPr>
        <p:style>
          <a:lnRef idx="2">
            <a:schemeClr val="accent3"/>
          </a:lnRef>
          <a:fillRef idx="0">
            <a:schemeClr val="accent3"/>
          </a:fillRef>
          <a:effectRef idx="1">
            <a:schemeClr val="accent3"/>
          </a:effectRef>
          <a:fontRef idx="minor">
            <a:schemeClr val="tx1"/>
          </a:fontRef>
        </p:style>
      </p:cxnSp>
      <p:cxnSp>
        <p:nvCxnSpPr>
          <p:cNvPr id="18" name="Elbow Connector 17"/>
          <p:cNvCxnSpPr>
            <a:stCxn id="6" idx="0"/>
            <a:endCxn id="13" idx="1"/>
          </p:cNvCxnSpPr>
          <p:nvPr/>
        </p:nvCxnSpPr>
        <p:spPr>
          <a:xfrm rot="5400000" flipH="1" flipV="1">
            <a:off x="2876781" y="1471707"/>
            <a:ext cx="384720" cy="1271061"/>
          </a:xfrm>
          <a:prstGeom prst="bentConnector2">
            <a:avLst/>
          </a:prstGeom>
          <a:ln w="38100"/>
        </p:spPr>
        <p:style>
          <a:lnRef idx="2">
            <a:schemeClr val="accent2"/>
          </a:lnRef>
          <a:fillRef idx="0">
            <a:schemeClr val="accent2"/>
          </a:fillRef>
          <a:effectRef idx="1">
            <a:schemeClr val="accent2"/>
          </a:effectRef>
          <a:fontRef idx="minor">
            <a:schemeClr val="tx1"/>
          </a:fontRef>
        </p:style>
      </p:cxnSp>
      <p:grpSp>
        <p:nvGrpSpPr>
          <p:cNvPr id="29" name="Group 28"/>
          <p:cNvGrpSpPr/>
          <p:nvPr/>
        </p:nvGrpSpPr>
        <p:grpSpPr>
          <a:xfrm>
            <a:off x="685653" y="2299597"/>
            <a:ext cx="3545697" cy="4300576"/>
            <a:chOff x="678963" y="-216809"/>
            <a:chExt cx="3545697" cy="4300576"/>
          </a:xfrm>
        </p:grpSpPr>
        <p:grpSp>
          <p:nvGrpSpPr>
            <p:cNvPr id="19" name="Group 18"/>
            <p:cNvGrpSpPr/>
            <p:nvPr/>
          </p:nvGrpSpPr>
          <p:grpSpPr>
            <a:xfrm>
              <a:off x="678963" y="-216809"/>
              <a:ext cx="3545697" cy="4300576"/>
              <a:chOff x="804696" y="968279"/>
              <a:chExt cx="3545697" cy="4300576"/>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0204" y="3587386"/>
                <a:ext cx="2422186" cy="1362902"/>
              </a:xfrm>
              <a:prstGeom prst="rect">
                <a:avLst/>
              </a:prstGeom>
            </p:spPr>
          </p:pic>
          <p:sp>
            <p:nvSpPr>
              <p:cNvPr id="4" name="Rectangle 3"/>
              <p:cNvSpPr/>
              <p:nvPr/>
            </p:nvSpPr>
            <p:spPr>
              <a:xfrm>
                <a:off x="804696" y="1647303"/>
                <a:ext cx="3545697" cy="3621552"/>
              </a:xfrm>
              <a:prstGeom prst="rect">
                <a:avLst/>
              </a:prstGeom>
              <a:noFill/>
              <a:ln w="57150" cmpd="sng">
                <a:solidFill>
                  <a:srgbClr val="D89F3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2"/>
                  </a:solidFill>
                </a:endParaRPr>
              </a:p>
            </p:txBody>
          </p:sp>
          <p:sp>
            <p:nvSpPr>
              <p:cNvPr id="5" name="TextBox 4"/>
              <p:cNvSpPr txBox="1"/>
              <p:nvPr/>
            </p:nvSpPr>
            <p:spPr>
              <a:xfrm>
                <a:off x="1080047" y="3031472"/>
                <a:ext cx="2866490" cy="400110"/>
              </a:xfrm>
              <a:prstGeom prst="rect">
                <a:avLst/>
              </a:prstGeom>
              <a:noFill/>
            </p:spPr>
            <p:txBody>
              <a:bodyPr wrap="none" rtlCol="0">
                <a:spAutoFit/>
              </a:bodyPr>
              <a:lstStyle/>
              <a:p>
                <a:r>
                  <a:rPr lang="en-US" sz="2000" dirty="0">
                    <a:latin typeface="Helvetica"/>
                    <a:cs typeface="Helvetica"/>
                  </a:rPr>
                  <a:t>Adding Multiple Epochs</a:t>
                </a:r>
              </a:p>
            </p:txBody>
          </p:sp>
          <p:sp>
            <p:nvSpPr>
              <p:cNvPr id="9" name="TextBox 8"/>
              <p:cNvSpPr txBox="1"/>
              <p:nvPr/>
            </p:nvSpPr>
            <p:spPr>
              <a:xfrm>
                <a:off x="1561854" y="4787957"/>
                <a:ext cx="2052039" cy="400110"/>
              </a:xfrm>
              <a:prstGeom prst="rect">
                <a:avLst/>
              </a:prstGeom>
              <a:noFill/>
            </p:spPr>
            <p:txBody>
              <a:bodyPr wrap="none" rtlCol="0">
                <a:spAutoFit/>
              </a:bodyPr>
              <a:lstStyle/>
              <a:p>
                <a:r>
                  <a:rPr lang="en-US" sz="2000" dirty="0">
                    <a:latin typeface="Helvetica"/>
                    <a:cs typeface="Helvetica"/>
                  </a:rPr>
                  <a:t>Stellar Template</a:t>
                </a:r>
              </a:p>
            </p:txBody>
          </p:sp>
          <p:sp>
            <p:nvSpPr>
              <p:cNvPr id="6" name="TextBox 5"/>
              <p:cNvSpPr txBox="1"/>
              <p:nvPr/>
            </p:nvSpPr>
            <p:spPr>
              <a:xfrm>
                <a:off x="883592" y="968279"/>
                <a:ext cx="3338123" cy="523220"/>
              </a:xfrm>
              <a:prstGeom prst="rect">
                <a:avLst/>
              </a:prstGeom>
              <a:noFill/>
            </p:spPr>
            <p:txBody>
              <a:bodyPr wrap="none" rtlCol="0">
                <a:spAutoFit/>
              </a:bodyPr>
              <a:lstStyle/>
              <a:p>
                <a:r>
                  <a:rPr lang="en-US" sz="2800" b="1" dirty="0">
                    <a:solidFill>
                      <a:schemeClr val="accent2"/>
                    </a:solidFill>
                  </a:rPr>
                  <a:t>Reference Spectra</a:t>
                </a:r>
              </a:p>
            </p:txBody>
          </p:sp>
        </p:grpSp>
        <p:sp>
          <p:nvSpPr>
            <p:cNvPr id="25" name="TextBox 24"/>
            <p:cNvSpPr txBox="1"/>
            <p:nvPr/>
          </p:nvSpPr>
          <p:spPr>
            <a:xfrm>
              <a:off x="2864705" y="3141204"/>
              <a:ext cx="1231277" cy="461665"/>
            </a:xfrm>
            <a:prstGeom prst="rect">
              <a:avLst/>
            </a:prstGeom>
            <a:noFill/>
          </p:spPr>
          <p:txBody>
            <a:bodyPr wrap="none" rtlCol="0">
              <a:spAutoFit/>
            </a:bodyPr>
            <a:lstStyle/>
            <a:p>
              <a:r>
                <a:rPr lang="en-US" sz="2400" dirty="0">
                  <a:latin typeface="Courier"/>
                  <a:cs typeface="Courier"/>
                </a:rPr>
                <a:t>t = t</a:t>
              </a:r>
              <a:r>
                <a:rPr lang="en-US" sz="2400" baseline="-25000" dirty="0">
                  <a:latin typeface="Courier"/>
                  <a:cs typeface="Courier"/>
                </a:rPr>
                <a:t>0</a:t>
              </a:r>
            </a:p>
          </p:txBody>
        </p:sp>
      </p:grpSp>
      <p:grpSp>
        <p:nvGrpSpPr>
          <p:cNvPr id="15" name="Group 14"/>
          <p:cNvGrpSpPr/>
          <p:nvPr/>
        </p:nvGrpSpPr>
        <p:grpSpPr>
          <a:xfrm>
            <a:off x="5036847" y="2299597"/>
            <a:ext cx="3470256" cy="4300576"/>
            <a:chOff x="5036847" y="2299597"/>
            <a:chExt cx="3470256" cy="4300576"/>
          </a:xfrm>
        </p:grpSpPr>
        <p:grpSp>
          <p:nvGrpSpPr>
            <p:cNvPr id="21" name="Group 20"/>
            <p:cNvGrpSpPr/>
            <p:nvPr/>
          </p:nvGrpSpPr>
          <p:grpSpPr>
            <a:xfrm>
              <a:off x="5036847" y="2299597"/>
              <a:ext cx="3470256" cy="4300576"/>
              <a:chOff x="5029357" y="968279"/>
              <a:chExt cx="3470256" cy="4300576"/>
            </a:xfrm>
          </p:grpSpPr>
          <p:sp>
            <p:nvSpPr>
              <p:cNvPr id="8" name="Rectangle 7"/>
              <p:cNvSpPr/>
              <p:nvPr/>
            </p:nvSpPr>
            <p:spPr>
              <a:xfrm>
                <a:off x="5029357" y="1647303"/>
                <a:ext cx="3470256" cy="3621552"/>
              </a:xfrm>
              <a:prstGeom prst="rect">
                <a:avLst/>
              </a:prstGeom>
              <a:noFill/>
              <a:ln w="57150" cmpd="sng">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5458371" y="4486684"/>
                <a:ext cx="2537198" cy="707886"/>
              </a:xfrm>
              <a:prstGeom prst="rect">
                <a:avLst/>
              </a:prstGeom>
              <a:noFill/>
            </p:spPr>
            <p:txBody>
              <a:bodyPr wrap="none" rtlCol="0">
                <a:spAutoFit/>
              </a:bodyPr>
              <a:lstStyle/>
              <a:p>
                <a:pPr algn="ctr"/>
                <a:r>
                  <a:rPr lang="en-US" sz="2000" dirty="0">
                    <a:latin typeface="Helvetica"/>
                    <a:cs typeface="Helvetica"/>
                  </a:rPr>
                  <a:t>Wavelength Solution</a:t>
                </a:r>
              </a:p>
              <a:p>
                <a:pPr algn="ctr"/>
                <a:r>
                  <a:rPr lang="en-US" sz="2000" dirty="0">
                    <a:latin typeface="Helvetica"/>
                    <a:cs typeface="Helvetica"/>
                  </a:rPr>
                  <a:t>including z</a:t>
                </a:r>
              </a:p>
            </p:txBody>
          </p:sp>
          <p:sp>
            <p:nvSpPr>
              <p:cNvPr id="14" name="TextBox 13"/>
              <p:cNvSpPr txBox="1"/>
              <p:nvPr/>
            </p:nvSpPr>
            <p:spPr>
              <a:xfrm>
                <a:off x="5132981" y="968279"/>
                <a:ext cx="3277986" cy="523220"/>
              </a:xfrm>
              <a:prstGeom prst="rect">
                <a:avLst/>
              </a:prstGeom>
              <a:noFill/>
            </p:spPr>
            <p:txBody>
              <a:bodyPr wrap="none" rtlCol="0">
                <a:spAutoFit/>
              </a:bodyPr>
              <a:lstStyle/>
              <a:p>
                <a:r>
                  <a:rPr lang="en-US" sz="2800" b="1" dirty="0">
                    <a:solidFill>
                      <a:schemeClr val="accent4"/>
                    </a:solidFill>
                  </a:rPr>
                  <a:t>Model Parameters</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5789" y="4781290"/>
              <a:ext cx="2135936" cy="1125654"/>
            </a:xfrm>
            <a:prstGeom prst="rect">
              <a:avLst/>
            </a:prstGeom>
          </p:spPr>
        </p:pic>
        <p:sp>
          <p:nvSpPr>
            <p:cNvPr id="30" name="TextBox 29"/>
            <p:cNvSpPr txBox="1"/>
            <p:nvPr/>
          </p:nvSpPr>
          <p:spPr>
            <a:xfrm>
              <a:off x="7059708" y="5262442"/>
              <a:ext cx="1231277" cy="461665"/>
            </a:xfrm>
            <a:prstGeom prst="rect">
              <a:avLst/>
            </a:prstGeom>
            <a:noFill/>
          </p:spPr>
          <p:txBody>
            <a:bodyPr wrap="none" rtlCol="0">
              <a:spAutoFit/>
            </a:bodyPr>
            <a:lstStyle/>
            <a:p>
              <a:r>
                <a:rPr lang="en-US" sz="2400" dirty="0">
                  <a:latin typeface="Courier"/>
                  <a:cs typeface="Courier"/>
                </a:rPr>
                <a:t>t = t</a:t>
              </a:r>
              <a:r>
                <a:rPr lang="en-US" sz="2400" baseline="-25000" dirty="0">
                  <a:latin typeface="Courier"/>
                  <a:cs typeface="Courier"/>
                </a:rPr>
                <a:t>e</a:t>
              </a:r>
            </a:p>
          </p:txBody>
        </p:sp>
      </p:grpSp>
      <p:pic>
        <p:nvPicPr>
          <p:cNvPr id="17" name="Picture 16">
            <a:extLst>
              <a:ext uri="{FF2B5EF4-FFF2-40B4-BE49-F238E27FC236}">
                <a16:creationId xmlns:a16="http://schemas.microsoft.com/office/drawing/2014/main" id="{B4784003-A216-B62B-EAAD-F25734760F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8543" y="113825"/>
            <a:ext cx="4671165" cy="1520980"/>
          </a:xfrm>
          <a:prstGeom prst="rect">
            <a:avLst/>
          </a:prstGeom>
        </p:spPr>
      </p:pic>
      <p:pic>
        <p:nvPicPr>
          <p:cNvPr id="20" name="Picture 19">
            <a:extLst>
              <a:ext uri="{FF2B5EF4-FFF2-40B4-BE49-F238E27FC236}">
                <a16:creationId xmlns:a16="http://schemas.microsoft.com/office/drawing/2014/main" id="{C1A6A9F1-6106-4058-D64B-D174E2C637F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928" y="3176289"/>
            <a:ext cx="2306122" cy="1131667"/>
          </a:xfrm>
          <a:prstGeom prst="rect">
            <a:avLst/>
          </a:prstGeom>
        </p:spPr>
      </p:pic>
      <p:pic>
        <p:nvPicPr>
          <p:cNvPr id="23" name="Picture 22">
            <a:extLst>
              <a:ext uri="{FF2B5EF4-FFF2-40B4-BE49-F238E27FC236}">
                <a16:creationId xmlns:a16="http://schemas.microsoft.com/office/drawing/2014/main" id="{0136786A-F268-26D1-E0AE-59A5ED59D0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02117" y="3104369"/>
            <a:ext cx="1915918" cy="1373259"/>
          </a:xfrm>
          <a:prstGeom prst="rect">
            <a:avLst/>
          </a:prstGeom>
        </p:spPr>
      </p:pic>
      <p:sp>
        <p:nvSpPr>
          <p:cNvPr id="24" name="TextBox 23">
            <a:extLst>
              <a:ext uri="{FF2B5EF4-FFF2-40B4-BE49-F238E27FC236}">
                <a16:creationId xmlns:a16="http://schemas.microsoft.com/office/drawing/2014/main" id="{3B312EFC-19B9-F54C-D4B9-1CC4C3FB946D}"/>
              </a:ext>
            </a:extLst>
          </p:cNvPr>
          <p:cNvSpPr txBox="1"/>
          <p:nvPr/>
        </p:nvSpPr>
        <p:spPr>
          <a:xfrm>
            <a:off x="5170452" y="4389287"/>
            <a:ext cx="3248005" cy="400110"/>
          </a:xfrm>
          <a:prstGeom prst="rect">
            <a:avLst/>
          </a:prstGeom>
          <a:noFill/>
        </p:spPr>
        <p:txBody>
          <a:bodyPr wrap="none" rtlCol="0">
            <a:spAutoFit/>
          </a:bodyPr>
          <a:lstStyle/>
          <a:p>
            <a:r>
              <a:rPr lang="en-US" sz="2000" dirty="0">
                <a:latin typeface="Helvetica"/>
                <a:cs typeface="Helvetica"/>
              </a:rPr>
              <a:t>Stable LSF </a:t>
            </a:r>
            <a:r>
              <a:rPr lang="en-US" sz="1600" dirty="0">
                <a:latin typeface="Helvetica"/>
                <a:cs typeface="Helvetica"/>
              </a:rPr>
              <a:t>(no need to model)</a:t>
            </a:r>
            <a:endParaRPr lang="en-US" sz="2000" dirty="0">
              <a:latin typeface="Helvetica"/>
              <a:cs typeface="Helvetica"/>
            </a:endParaRPr>
          </a:p>
        </p:txBody>
      </p:sp>
      <p:sp>
        <p:nvSpPr>
          <p:cNvPr id="31" name="TextBox 30">
            <a:extLst>
              <a:ext uri="{FF2B5EF4-FFF2-40B4-BE49-F238E27FC236}">
                <a16:creationId xmlns:a16="http://schemas.microsoft.com/office/drawing/2014/main" id="{AAE5F70B-3414-A41C-B611-BF9F12BB1C9D}"/>
              </a:ext>
            </a:extLst>
          </p:cNvPr>
          <p:cNvSpPr txBox="1"/>
          <p:nvPr/>
        </p:nvSpPr>
        <p:spPr>
          <a:xfrm>
            <a:off x="5465861" y="988306"/>
            <a:ext cx="2892138" cy="400110"/>
          </a:xfrm>
          <a:prstGeom prst="rect">
            <a:avLst/>
          </a:prstGeom>
          <a:noFill/>
        </p:spPr>
        <p:txBody>
          <a:bodyPr wrap="none" rtlCol="0">
            <a:spAutoFit/>
          </a:bodyPr>
          <a:lstStyle/>
          <a:p>
            <a:r>
              <a:rPr lang="en-US" sz="2000" dirty="0">
                <a:latin typeface="Helvetica"/>
                <a:cs typeface="Helvetica"/>
              </a:rPr>
              <a:t>Simultaneous reference</a:t>
            </a:r>
          </a:p>
        </p:txBody>
      </p:sp>
      <p:pic>
        <p:nvPicPr>
          <p:cNvPr id="32" name="Picture 31">
            <a:extLst>
              <a:ext uri="{FF2B5EF4-FFF2-40B4-BE49-F238E27FC236}">
                <a16:creationId xmlns:a16="http://schemas.microsoft.com/office/drawing/2014/main" id="{9FA2DC2F-0A31-05BA-6588-7BBB8D03D6E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7677" y="3175769"/>
            <a:ext cx="2306122" cy="1131667"/>
          </a:xfrm>
          <a:prstGeom prst="rect">
            <a:avLst/>
          </a:prstGeom>
        </p:spPr>
      </p:pic>
    </p:spTree>
    <p:extLst>
      <p:ext uri="{BB962C8B-B14F-4D97-AF65-F5344CB8AC3E}">
        <p14:creationId xmlns:p14="http://schemas.microsoft.com/office/powerpoint/2010/main" val="217533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3EC165-8816-6E42-9399-B0C61D275BF3}"/>
              </a:ext>
            </a:extLst>
          </p:cNvPr>
          <p:cNvCxnSpPr>
            <a:cxnSpLocks/>
          </p:cNvCxnSpPr>
          <p:nvPr/>
        </p:nvCxnSpPr>
        <p:spPr>
          <a:xfrm flipV="1">
            <a:off x="471757" y="3131793"/>
            <a:ext cx="3520150" cy="3"/>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24AC05-CDF6-0349-8966-270BC74CDD89}"/>
              </a:ext>
            </a:extLst>
          </p:cNvPr>
          <p:cNvSpPr txBox="1"/>
          <p:nvPr/>
        </p:nvSpPr>
        <p:spPr>
          <a:xfrm>
            <a:off x="388630" y="3382000"/>
            <a:ext cx="8031208" cy="830997"/>
          </a:xfrm>
          <a:prstGeom prst="rect">
            <a:avLst/>
          </a:prstGeom>
          <a:noFill/>
        </p:spPr>
        <p:txBody>
          <a:bodyPr wrap="square" rtlCol="0">
            <a:spAutoFit/>
          </a:bodyPr>
          <a:lstStyle/>
          <a:p>
            <a:r>
              <a:rPr lang="en-US" sz="4800" b="1" dirty="0">
                <a:latin typeface="Montserrat Alternates SemiBold" pitchFamily="2" charset="77"/>
                <a:ea typeface="Helvetica Neue" charset="0"/>
                <a:cs typeface="Helvetica Neue" charset="0"/>
              </a:rPr>
              <a:t>CCF </a:t>
            </a:r>
            <a:r>
              <a:rPr lang="en-US" sz="4800" b="1" dirty="0">
                <a:solidFill>
                  <a:schemeClr val="accent2"/>
                </a:solidFill>
                <a:latin typeface="Montserrat Alternates SemiBold" pitchFamily="2" charset="77"/>
                <a:ea typeface="Helvetica Neue" charset="0"/>
                <a:cs typeface="Helvetica Neue" charset="0"/>
              </a:rPr>
              <a:t>=</a:t>
            </a:r>
            <a:r>
              <a:rPr lang="en-US" sz="4800" b="1" dirty="0">
                <a:latin typeface="Montserrat Alternates SemiBold" pitchFamily="2" charset="77"/>
                <a:ea typeface="Helvetica Neue" charset="0"/>
                <a:cs typeface="Helvetica Neue" charset="0"/>
              </a:rPr>
              <a:t> Forward Modeling</a:t>
            </a:r>
          </a:p>
        </p:txBody>
      </p:sp>
      <p:sp>
        <p:nvSpPr>
          <p:cNvPr id="3" name="TextBox 2">
            <a:extLst>
              <a:ext uri="{FF2B5EF4-FFF2-40B4-BE49-F238E27FC236}">
                <a16:creationId xmlns:a16="http://schemas.microsoft.com/office/drawing/2014/main" id="{14402159-7E78-FD4B-887E-5302FA3BB1A3}"/>
              </a:ext>
            </a:extLst>
          </p:cNvPr>
          <p:cNvSpPr txBox="1"/>
          <p:nvPr/>
        </p:nvSpPr>
        <p:spPr>
          <a:xfrm>
            <a:off x="423355" y="2549012"/>
            <a:ext cx="7786860" cy="707886"/>
          </a:xfrm>
          <a:prstGeom prst="rect">
            <a:avLst/>
          </a:prstGeom>
          <a:noFill/>
        </p:spPr>
        <p:txBody>
          <a:bodyPr wrap="square" rtlCol="0">
            <a:spAutoFit/>
          </a:bodyPr>
          <a:lstStyle/>
          <a:p>
            <a:r>
              <a:rPr lang="en-US" sz="4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All things equal, </a:t>
            </a:r>
            <a:r>
              <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under idealized situations*,</a:t>
            </a:r>
          </a:p>
        </p:txBody>
      </p:sp>
      <p:sp>
        <p:nvSpPr>
          <p:cNvPr id="9" name="TextBox 8">
            <a:extLst>
              <a:ext uri="{FF2B5EF4-FFF2-40B4-BE49-F238E27FC236}">
                <a16:creationId xmlns:a16="http://schemas.microsoft.com/office/drawing/2014/main" id="{4C0F5BEA-7D0F-8744-A86D-E315D1B585C1}"/>
              </a:ext>
            </a:extLst>
          </p:cNvPr>
          <p:cNvSpPr txBox="1"/>
          <p:nvPr/>
        </p:nvSpPr>
        <p:spPr>
          <a:xfrm>
            <a:off x="388629" y="4338099"/>
            <a:ext cx="8755371" cy="584775"/>
          </a:xfrm>
          <a:prstGeom prst="rect">
            <a:avLst/>
          </a:prstGeom>
          <a:noFill/>
        </p:spPr>
        <p:txBody>
          <a:bodyPr wrap="square" rtlCol="0">
            <a:spAutoFit/>
          </a:bodyPr>
          <a:lstStyle/>
          <a:p>
            <a:r>
              <a:rPr lang="en-US" sz="1600" dirty="0">
                <a:latin typeface="Helvetica Neue" charset="0"/>
                <a:ea typeface="Helvetica Neue" charset="0"/>
                <a:cs typeface="Helvetica Neue" charset="0"/>
              </a:rPr>
              <a:t>*Same photon noise, same template, eliminating contamination completely, no stellar variation</a:t>
            </a:r>
          </a:p>
          <a:p>
            <a:r>
              <a:rPr lang="en-US" sz="1600" dirty="0">
                <a:latin typeface="Helvetica Neue" charset="0"/>
                <a:ea typeface="Helvetica Neue" charset="0"/>
                <a:cs typeface="Helvetica Neue" charset="0"/>
              </a:rPr>
              <a:t>*With proper and reliable </a:t>
            </a:r>
            <a:r>
              <a:rPr lang="en-US" sz="1600" b="1" dirty="0">
                <a:latin typeface="Helvetica Neue" charset="0"/>
                <a:ea typeface="Helvetica Neue" charset="0"/>
                <a:cs typeface="Helvetica Neue" charset="0"/>
              </a:rPr>
              <a:t>continuum normalization</a:t>
            </a:r>
          </a:p>
        </p:txBody>
      </p:sp>
    </p:spTree>
    <p:extLst>
      <p:ext uri="{BB962C8B-B14F-4D97-AF65-F5344CB8AC3E}">
        <p14:creationId xmlns:p14="http://schemas.microsoft.com/office/powerpoint/2010/main" val="386113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331" y="569343"/>
            <a:ext cx="8468985" cy="646331"/>
          </a:xfrm>
          <a:prstGeom prst="rect">
            <a:avLst/>
          </a:prstGeom>
          <a:noFill/>
        </p:spPr>
        <p:txBody>
          <a:bodyPr wrap="none" rtlCol="0">
            <a:spAutoFit/>
          </a:bodyPr>
          <a:lstStyle/>
          <a:p>
            <a:r>
              <a:rPr lang="en-US" sz="3600" dirty="0">
                <a:latin typeface="Helvetica Neue" charset="0"/>
                <a:ea typeface="Helvetica Neue" charset="0"/>
                <a:cs typeface="Helvetica Neue" charset="0"/>
              </a:rPr>
              <a:t>About the </a:t>
            </a:r>
            <a:r>
              <a:rPr lang="en-US" sz="3600" b="1" dirty="0">
                <a:solidFill>
                  <a:schemeClr val="bg2">
                    <a:lumMod val="50000"/>
                  </a:schemeClr>
                </a:solidFill>
                <a:latin typeface="Helvetica Neue" charset="0"/>
                <a:ea typeface="Helvetica Neue" charset="0"/>
                <a:cs typeface="Helvetica Neue" charset="0"/>
              </a:rPr>
              <a:t>stellar</a:t>
            </a:r>
            <a:r>
              <a:rPr lang="en-US" sz="3600" dirty="0">
                <a:solidFill>
                  <a:schemeClr val="bg2">
                    <a:lumMod val="50000"/>
                  </a:schemeClr>
                </a:solidFill>
                <a:latin typeface="Helvetica Neue" charset="0"/>
                <a:ea typeface="Helvetica Neue" charset="0"/>
                <a:cs typeface="Helvetica Neue" charset="0"/>
              </a:rPr>
              <a:t> </a:t>
            </a:r>
            <a:r>
              <a:rPr lang="en-US" sz="3600" b="1" dirty="0">
                <a:solidFill>
                  <a:schemeClr val="bg2">
                    <a:lumMod val="50000"/>
                  </a:schemeClr>
                </a:solidFill>
                <a:latin typeface="Helvetica Neue" charset="0"/>
                <a:ea typeface="Helvetica Neue" charset="0"/>
                <a:cs typeface="Helvetica Neue" charset="0"/>
              </a:rPr>
              <a:t>reference</a:t>
            </a:r>
            <a:r>
              <a:rPr lang="en-US" sz="3600" dirty="0">
                <a:solidFill>
                  <a:schemeClr val="bg2">
                    <a:lumMod val="50000"/>
                  </a:schemeClr>
                </a:solidFill>
                <a:latin typeface="Helvetica Neue" charset="0"/>
                <a:ea typeface="Helvetica Neue" charset="0"/>
                <a:cs typeface="Helvetica Neue" charset="0"/>
              </a:rPr>
              <a:t> </a:t>
            </a:r>
            <a:r>
              <a:rPr lang="en-US" sz="3600" dirty="0">
                <a:latin typeface="Helvetica Neue" charset="0"/>
                <a:ea typeface="Helvetica Neue" charset="0"/>
                <a:cs typeface="Helvetica Neue" charset="0"/>
              </a:rPr>
              <a:t>spectrum</a:t>
            </a:r>
            <a:r>
              <a:rPr lang="is-IS" sz="3600" dirty="0">
                <a:latin typeface="Helvetica Neue" charset="0"/>
                <a:ea typeface="Helvetica Neue" charset="0"/>
                <a:cs typeface="Helvetica Neue" charset="0"/>
              </a:rPr>
              <a:t>…</a:t>
            </a:r>
            <a:endParaRPr lang="en-US" sz="3600" dirty="0">
              <a:latin typeface="Helvetica Neue" charset="0"/>
              <a:ea typeface="Helvetica Neue" charset="0"/>
              <a:cs typeface="Helvetica Neue" charset="0"/>
            </a:endParaRPr>
          </a:p>
        </p:txBody>
      </p:sp>
      <p:sp>
        <p:nvSpPr>
          <p:cNvPr id="3" name="TextBox 2"/>
          <p:cNvSpPr txBox="1"/>
          <p:nvPr/>
        </p:nvSpPr>
        <p:spPr>
          <a:xfrm>
            <a:off x="500331" y="1215674"/>
            <a:ext cx="4591321"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(or the stellar template, in some cases)</a:t>
            </a:r>
          </a:p>
        </p:txBody>
      </p:sp>
      <p:sp>
        <p:nvSpPr>
          <p:cNvPr id="4" name="TextBox 3"/>
          <p:cNvSpPr txBox="1"/>
          <p:nvPr/>
        </p:nvSpPr>
        <p:spPr>
          <a:xfrm>
            <a:off x="862642" y="2087592"/>
            <a:ext cx="6423553"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 They are typically empirically derived.</a:t>
            </a:r>
          </a:p>
        </p:txBody>
      </p:sp>
      <p:sp>
        <p:nvSpPr>
          <p:cNvPr id="5" name="TextBox 4"/>
          <p:cNvSpPr txBox="1"/>
          <p:nvPr/>
        </p:nvSpPr>
        <p:spPr>
          <a:xfrm>
            <a:off x="862642" y="4192199"/>
            <a:ext cx="7072770"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 You don’t absolutely need them, actually.</a:t>
            </a:r>
          </a:p>
        </p:txBody>
      </p:sp>
      <p:sp>
        <p:nvSpPr>
          <p:cNvPr id="6" name="TextBox 5"/>
          <p:cNvSpPr txBox="1"/>
          <p:nvPr/>
        </p:nvSpPr>
        <p:spPr>
          <a:xfrm>
            <a:off x="1190446" y="2735938"/>
            <a:ext cx="7399783" cy="1015663"/>
          </a:xfrm>
          <a:prstGeom prst="rect">
            <a:avLst/>
          </a:prstGeom>
          <a:noFill/>
        </p:spPr>
        <p:txBody>
          <a:bodyPr wrap="none" rtlCol="0">
            <a:spAutoFit/>
          </a:bodyPr>
          <a:lstStyle/>
          <a:p>
            <a:pPr marL="285750" indent="-285750">
              <a:buFontTx/>
              <a:buChar char="-"/>
            </a:pPr>
            <a:r>
              <a:rPr lang="en-US" sz="2000" dirty="0">
                <a:latin typeface="Helvetica Neue" charset="0"/>
                <a:ea typeface="Helvetica Neue" charset="0"/>
                <a:cs typeface="Helvetica Neue" charset="0"/>
              </a:rPr>
              <a:t>Deconvolution, Butler et al .1996</a:t>
            </a:r>
          </a:p>
          <a:p>
            <a:pPr marL="285750" indent="-285750">
              <a:buFontTx/>
              <a:buChar char="-"/>
            </a:pPr>
            <a:r>
              <a:rPr lang="en-US" sz="2000" dirty="0">
                <a:latin typeface="Helvetica Neue" charset="0"/>
                <a:ea typeface="Helvetica Neue" charset="0"/>
                <a:cs typeface="Helvetica Neue" charset="0"/>
              </a:rPr>
              <a:t>Customized masks for the CCF method, </a:t>
            </a:r>
            <a:r>
              <a:rPr lang="en-US" sz="2000" dirty="0" err="1">
                <a:latin typeface="Helvetica Neue" charset="0"/>
                <a:ea typeface="Helvetica Neue" charset="0"/>
                <a:cs typeface="Helvetica Neue" charset="0"/>
              </a:rPr>
              <a:t>Baranne</a:t>
            </a:r>
            <a:r>
              <a:rPr lang="en-US" sz="2000" dirty="0">
                <a:latin typeface="Helvetica Neue" charset="0"/>
                <a:ea typeface="Helvetica Neue" charset="0"/>
                <a:cs typeface="Helvetica Neue" charset="0"/>
              </a:rPr>
              <a:t> et al. 1996</a:t>
            </a:r>
          </a:p>
          <a:p>
            <a:pPr marL="285750" indent="-285750">
              <a:buFontTx/>
              <a:buChar char="-"/>
            </a:pPr>
            <a:r>
              <a:rPr lang="en-US" sz="2000" dirty="0">
                <a:latin typeface="Helvetica Neue" charset="0"/>
                <a:ea typeface="Helvetica Neue" charset="0"/>
                <a:cs typeface="Helvetica Neue" charset="0"/>
              </a:rPr>
              <a:t>Shift and stack many frames, </a:t>
            </a:r>
            <a:r>
              <a:rPr lang="en-US" sz="2000" dirty="0" err="1">
                <a:latin typeface="Helvetica Neue" charset="0"/>
                <a:ea typeface="Helvetica Neue" charset="0"/>
                <a:cs typeface="Helvetica Neue" charset="0"/>
              </a:rPr>
              <a:t>Anglada-Escudé</a:t>
            </a:r>
            <a:r>
              <a:rPr lang="en-US" sz="2000" dirty="0">
                <a:latin typeface="Helvetica Neue" charset="0"/>
                <a:ea typeface="Helvetica Neue" charset="0"/>
                <a:cs typeface="Helvetica Neue" charset="0"/>
              </a:rPr>
              <a:t> &amp; Butler 2012</a:t>
            </a:r>
          </a:p>
        </p:txBody>
      </p:sp>
      <p:sp>
        <p:nvSpPr>
          <p:cNvPr id="7" name="TextBox 6"/>
          <p:cNvSpPr txBox="1"/>
          <p:nvPr/>
        </p:nvSpPr>
        <p:spPr>
          <a:xfrm>
            <a:off x="1190446" y="5146735"/>
            <a:ext cx="7611379" cy="1015663"/>
          </a:xfrm>
          <a:prstGeom prst="rect">
            <a:avLst/>
          </a:prstGeom>
          <a:noFill/>
        </p:spPr>
        <p:txBody>
          <a:bodyPr wrap="none" rtlCol="0">
            <a:spAutoFit/>
          </a:bodyPr>
          <a:lstStyle/>
          <a:p>
            <a:pPr marL="285750" indent="-285750">
              <a:buFontTx/>
              <a:buChar char="-"/>
            </a:pPr>
            <a:r>
              <a:rPr lang="en-US" sz="2000" dirty="0">
                <a:latin typeface="Helvetica Neue" charset="0"/>
                <a:ea typeface="Helvetica Neue" charset="0"/>
                <a:cs typeface="Helvetica Neue" charset="0"/>
              </a:rPr>
              <a:t>“The grand solution” (Jeff </a:t>
            </a:r>
            <a:r>
              <a:rPr lang="en-US" sz="2000" dirty="0" err="1">
                <a:latin typeface="Helvetica Neue" charset="0"/>
                <a:ea typeface="Helvetica Neue" charset="0"/>
                <a:cs typeface="Helvetica Neue" charset="0"/>
              </a:rPr>
              <a:t>Valenti</a:t>
            </a:r>
            <a:r>
              <a:rPr lang="en-US" sz="2000" dirty="0">
                <a:latin typeface="Helvetica Neue" charset="0"/>
                <a:ea typeface="Helvetica Neue" charset="0"/>
                <a:cs typeface="Helvetica Neue" charset="0"/>
              </a:rPr>
              <a:t>), Gao et al. 2016 for CSHELL</a:t>
            </a:r>
          </a:p>
          <a:p>
            <a:pPr marL="285750" indent="-285750">
              <a:buFontTx/>
              <a:buChar char="-"/>
            </a:pPr>
            <a:r>
              <a:rPr lang="en-US" sz="2000" dirty="0">
                <a:latin typeface="Helvetica Neue" charset="0"/>
                <a:ea typeface="Helvetica Neue" charset="0"/>
                <a:cs typeface="Helvetica Neue" charset="0"/>
              </a:rPr>
              <a:t>PSOAP, </a:t>
            </a:r>
            <a:r>
              <a:rPr lang="en-US" sz="2000" dirty="0" err="1">
                <a:latin typeface="Helvetica Neue" charset="0"/>
                <a:ea typeface="Helvetica Neue" charset="0"/>
                <a:cs typeface="Helvetica Neue" charset="0"/>
              </a:rPr>
              <a:t>Czekala</a:t>
            </a:r>
            <a:r>
              <a:rPr lang="en-US" sz="2000" dirty="0">
                <a:latin typeface="Helvetica Neue" charset="0"/>
                <a:ea typeface="Helvetica Neue" charset="0"/>
                <a:cs typeface="Helvetica Neue" charset="0"/>
              </a:rPr>
              <a:t> et al. 2017</a:t>
            </a:r>
          </a:p>
          <a:p>
            <a:pPr marL="285750" indent="-285750">
              <a:buFontTx/>
              <a:buChar char="-"/>
            </a:pPr>
            <a:r>
              <a:rPr lang="en-US" sz="2000" dirty="0">
                <a:latin typeface="Helvetica Neue" charset="0"/>
                <a:ea typeface="Helvetica Neue" charset="0"/>
                <a:cs typeface="Helvetica Neue" charset="0"/>
              </a:rPr>
              <a:t>Wobble, Bedell et al. 2019</a:t>
            </a:r>
          </a:p>
        </p:txBody>
      </p:sp>
      <p:sp>
        <p:nvSpPr>
          <p:cNvPr id="8" name="TextBox 7">
            <a:extLst>
              <a:ext uri="{FF2B5EF4-FFF2-40B4-BE49-F238E27FC236}">
                <a16:creationId xmlns:a16="http://schemas.microsoft.com/office/drawing/2014/main" id="{1D956AB5-FF05-EF54-E85E-697432B64657}"/>
              </a:ext>
            </a:extLst>
          </p:cNvPr>
          <p:cNvSpPr txBox="1"/>
          <p:nvPr/>
        </p:nvSpPr>
        <p:spPr>
          <a:xfrm>
            <a:off x="1190446" y="4755907"/>
            <a:ext cx="4756430" cy="400110"/>
          </a:xfrm>
          <a:prstGeom prst="rect">
            <a:avLst/>
          </a:prstGeom>
          <a:noFill/>
        </p:spPr>
        <p:txBody>
          <a:bodyPr wrap="none" rtlCol="0">
            <a:spAutoFit/>
          </a:bodyPr>
          <a:lstStyle/>
          <a:p>
            <a:r>
              <a:rPr lang="en-US" sz="2000" dirty="0"/>
              <a:t>(B</a:t>
            </a:r>
            <a:r>
              <a:rPr lang="en-CN" sz="2000" dirty="0"/>
              <a:t>ut life is a whole lot easier if you do…)</a:t>
            </a:r>
          </a:p>
        </p:txBody>
      </p:sp>
    </p:spTree>
    <p:extLst>
      <p:ext uri="{BB962C8B-B14F-4D97-AF65-F5344CB8AC3E}">
        <p14:creationId xmlns:p14="http://schemas.microsoft.com/office/powerpoint/2010/main" val="192874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102" y="690112"/>
            <a:ext cx="6500497" cy="707886"/>
          </a:xfrm>
          <a:prstGeom prst="rect">
            <a:avLst/>
          </a:prstGeom>
          <a:noFill/>
        </p:spPr>
        <p:txBody>
          <a:bodyPr wrap="none" rtlCol="0">
            <a:spAutoFit/>
          </a:bodyPr>
          <a:lstStyle/>
          <a:p>
            <a:r>
              <a:rPr lang="en-US" sz="4000" b="1" dirty="0">
                <a:latin typeface="Montserrat Alternates Black" charset="0"/>
                <a:ea typeface="Montserrat Alternates Black" charset="0"/>
                <a:cs typeface="Montserrat Alternates Black" charset="0"/>
              </a:rPr>
              <a:t>How do we get </a:t>
            </a:r>
            <a:r>
              <a:rPr lang="en-US" sz="4000" b="1" dirty="0">
                <a:solidFill>
                  <a:schemeClr val="accent4"/>
                </a:solidFill>
                <a:latin typeface="Montserrat Alternates Black" charset="0"/>
                <a:ea typeface="Montserrat Alternates Black" charset="0"/>
                <a:cs typeface="Montserrat Alternates Black" charset="0"/>
              </a:rPr>
              <a:t>RVs </a:t>
            </a:r>
            <a:r>
              <a:rPr lang="en-US" sz="4000" b="1" dirty="0">
                <a:latin typeface="Montserrat Alternates Black" charset="0"/>
                <a:ea typeface="Montserrat Alternates Black" charset="0"/>
                <a:cs typeface="Montserrat Alternates Black" charset="0"/>
              </a:rPr>
              <a:t>out?</a:t>
            </a:r>
            <a:endParaRPr lang="en-US" sz="2800" dirty="0">
              <a:latin typeface="Helvetica Neue" charset="0"/>
              <a:ea typeface="Helvetica Neue" charset="0"/>
              <a:cs typeface="Helvetica Neue" charset="0"/>
            </a:endParaRPr>
          </a:p>
        </p:txBody>
      </p:sp>
      <p:sp>
        <p:nvSpPr>
          <p:cNvPr id="3" name="TextBox 2"/>
          <p:cNvSpPr txBox="1"/>
          <p:nvPr/>
        </p:nvSpPr>
        <p:spPr>
          <a:xfrm>
            <a:off x="1009989" y="1882113"/>
            <a:ext cx="6260047" cy="584775"/>
          </a:xfrm>
          <a:prstGeom prst="rect">
            <a:avLst/>
          </a:prstGeom>
          <a:noFill/>
        </p:spPr>
        <p:txBody>
          <a:bodyPr wrap="none" rtlCol="0">
            <a:spAutoFit/>
          </a:bodyPr>
          <a:lstStyle/>
          <a:p>
            <a:r>
              <a:rPr lang="en-US" sz="3200">
                <a:latin typeface="Helvetica Neue" charset="0"/>
                <a:ea typeface="Helvetica Neue" charset="0"/>
                <a:cs typeface="Helvetica Neue" charset="0"/>
              </a:rPr>
              <a:t>Cross Correlation Function (CCF)</a:t>
            </a:r>
            <a:endParaRPr lang="en-US" sz="3200" dirty="0">
              <a:latin typeface="Helvetica Neue" charset="0"/>
              <a:ea typeface="Helvetica Neue" charset="0"/>
              <a:cs typeface="Helvetica Neue" charset="0"/>
            </a:endParaRPr>
          </a:p>
        </p:txBody>
      </p:sp>
      <p:sp>
        <p:nvSpPr>
          <p:cNvPr id="4" name="TextBox 3"/>
          <p:cNvSpPr txBox="1"/>
          <p:nvPr/>
        </p:nvSpPr>
        <p:spPr>
          <a:xfrm>
            <a:off x="1009989" y="4241322"/>
            <a:ext cx="3518912" cy="584775"/>
          </a:xfrm>
          <a:prstGeom prst="rect">
            <a:avLst/>
          </a:prstGeom>
          <a:noFill/>
        </p:spPr>
        <p:txBody>
          <a:bodyPr wrap="none" rtlCol="0">
            <a:spAutoFit/>
          </a:bodyPr>
          <a:lstStyle/>
          <a:p>
            <a:r>
              <a:rPr lang="en-US" sz="3200" dirty="0">
                <a:latin typeface="Helvetica Neue" charset="0"/>
                <a:ea typeface="Helvetica Neue" charset="0"/>
                <a:cs typeface="Helvetica Neue" charset="0"/>
              </a:rPr>
              <a:t>Forward Modeling</a:t>
            </a:r>
          </a:p>
        </p:txBody>
      </p:sp>
      <p:sp>
        <p:nvSpPr>
          <p:cNvPr id="5" name="TextBox 4"/>
          <p:cNvSpPr txBox="1"/>
          <p:nvPr/>
        </p:nvSpPr>
        <p:spPr>
          <a:xfrm>
            <a:off x="1009989" y="2671480"/>
            <a:ext cx="7478403" cy="1015663"/>
          </a:xfrm>
          <a:prstGeom prst="rect">
            <a:avLst/>
          </a:prstGeom>
          <a:noFill/>
        </p:spPr>
        <p:txBody>
          <a:bodyPr wrap="square" rtlCol="0">
            <a:spAutoFit/>
          </a:bodyPr>
          <a:lstStyle/>
          <a:p>
            <a:r>
              <a:rPr lang="en-US" sz="2000" i="1" dirty="0">
                <a:latin typeface="Helvetica Neue" charset="0"/>
                <a:ea typeface="Helvetica Neue" charset="0"/>
                <a:cs typeface="Helvetica Neue" charset="0"/>
              </a:rPr>
              <a:t>Pro: </a:t>
            </a:r>
            <a:r>
              <a:rPr lang="en-US" sz="2000" dirty="0">
                <a:latin typeface="Helvetica Neue" charset="0"/>
                <a:ea typeface="Helvetica Neue" charset="0"/>
                <a:cs typeface="Helvetica Neue" charset="0"/>
              </a:rPr>
              <a:t>quick and simple.</a:t>
            </a:r>
          </a:p>
          <a:p>
            <a:r>
              <a:rPr lang="en-US" sz="2000" i="1" dirty="0">
                <a:latin typeface="Helvetica Neue" charset="0"/>
                <a:ea typeface="Helvetica Neue" charset="0"/>
                <a:cs typeface="Helvetica Neue" charset="0"/>
              </a:rPr>
              <a:t>Con: </a:t>
            </a:r>
            <a:r>
              <a:rPr lang="en-US" sz="2000" dirty="0">
                <a:latin typeface="Helvetica Neue" charset="0"/>
                <a:ea typeface="Helvetica Neue" charset="0"/>
                <a:cs typeface="Helvetica Neue" charset="0"/>
              </a:rPr>
              <a:t>relies on stabilized spectrograph; hard to deal with tellurics or variations in spectral PSF.</a:t>
            </a:r>
          </a:p>
        </p:txBody>
      </p:sp>
      <p:sp>
        <p:nvSpPr>
          <p:cNvPr id="6" name="TextBox 5"/>
          <p:cNvSpPr txBox="1"/>
          <p:nvPr/>
        </p:nvSpPr>
        <p:spPr>
          <a:xfrm>
            <a:off x="1009989" y="5025364"/>
            <a:ext cx="7685437" cy="707886"/>
          </a:xfrm>
          <a:prstGeom prst="rect">
            <a:avLst/>
          </a:prstGeom>
          <a:noFill/>
        </p:spPr>
        <p:txBody>
          <a:bodyPr wrap="square" rtlCol="0">
            <a:spAutoFit/>
          </a:bodyPr>
          <a:lstStyle/>
          <a:p>
            <a:r>
              <a:rPr lang="en-US" sz="2000" i="1" dirty="0">
                <a:latin typeface="Helvetica Neue" charset="0"/>
                <a:ea typeface="Helvetica Neue" charset="0"/>
                <a:cs typeface="Helvetica Neue" charset="0"/>
              </a:rPr>
              <a:t>Pro: </a:t>
            </a:r>
            <a:r>
              <a:rPr lang="en-US" sz="2000" dirty="0">
                <a:latin typeface="Helvetica Neue" charset="0"/>
                <a:ea typeface="Helvetica Neue" charset="0"/>
                <a:cs typeface="Helvetica Neue" charset="0"/>
              </a:rPr>
              <a:t>versatile – can add component and deal with changing PSF.</a:t>
            </a:r>
          </a:p>
          <a:p>
            <a:r>
              <a:rPr lang="en-US" sz="2000" i="1" dirty="0">
                <a:latin typeface="Helvetica Neue" charset="0"/>
                <a:ea typeface="Helvetica Neue" charset="0"/>
                <a:cs typeface="Helvetica Neue" charset="0"/>
              </a:rPr>
              <a:t>Con: </a:t>
            </a:r>
            <a:r>
              <a:rPr lang="en-US" sz="2000" dirty="0">
                <a:latin typeface="Helvetica Neue" charset="0"/>
                <a:ea typeface="Helvetica Neue" charset="0"/>
                <a:cs typeface="Helvetica Neue" charset="0"/>
              </a:rPr>
              <a:t>algorithmically and computationally more challenging.</a:t>
            </a:r>
          </a:p>
        </p:txBody>
      </p:sp>
    </p:spTree>
    <p:extLst>
      <p:ext uri="{BB962C8B-B14F-4D97-AF65-F5344CB8AC3E}">
        <p14:creationId xmlns:p14="http://schemas.microsoft.com/office/powerpoint/2010/main" val="183390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680" y="228203"/>
            <a:ext cx="5260765" cy="2772461"/>
          </a:xfrm>
          <a:prstGeom prst="rect">
            <a:avLst/>
          </a:prstGeom>
        </p:spPr>
      </p:pic>
      <p:sp>
        <p:nvSpPr>
          <p:cNvPr id="3" name="TextBox 2"/>
          <p:cNvSpPr txBox="1"/>
          <p:nvPr/>
        </p:nvSpPr>
        <p:spPr>
          <a:xfrm>
            <a:off x="501680" y="3191774"/>
            <a:ext cx="5816016" cy="584775"/>
          </a:xfrm>
          <a:prstGeom prst="rect">
            <a:avLst/>
          </a:prstGeom>
          <a:noFill/>
        </p:spPr>
        <p:txBody>
          <a:bodyPr wrap="none" rtlCol="0">
            <a:spAutoFit/>
          </a:bodyPr>
          <a:lstStyle/>
          <a:p>
            <a:r>
              <a:rPr lang="en-US" sz="3200" dirty="0">
                <a:latin typeface="Helvetica Neue" charset="0"/>
                <a:ea typeface="Helvetica Neue" charset="0"/>
                <a:cs typeface="Helvetica Neue" charset="0"/>
              </a:rPr>
              <a:t>What do we actually </a:t>
            </a:r>
            <a:r>
              <a:rPr lang="en-US" sz="3200" dirty="0">
                <a:solidFill>
                  <a:schemeClr val="accent1"/>
                </a:solidFill>
                <a:latin typeface="Helvetica Neue" charset="0"/>
                <a:ea typeface="Helvetica Neue" charset="0"/>
                <a:cs typeface="Helvetica Neue" charset="0"/>
              </a:rPr>
              <a:t>measure</a:t>
            </a:r>
            <a:r>
              <a:rPr lang="en-US" sz="3200" dirty="0">
                <a:latin typeface="Helvetica Neue" charset="0"/>
                <a:ea typeface="Helvetica Neue" charset="0"/>
                <a:cs typeface="Helvetica Neue" charset="0"/>
              </a:rPr>
              <a:t>?</a:t>
            </a:r>
          </a:p>
        </p:txBody>
      </p:sp>
      <p:sp>
        <p:nvSpPr>
          <p:cNvPr id="4" name="Rectangle 3"/>
          <p:cNvSpPr/>
          <p:nvPr/>
        </p:nvSpPr>
        <p:spPr>
          <a:xfrm>
            <a:off x="501680" y="3967659"/>
            <a:ext cx="8643667" cy="2308324"/>
          </a:xfrm>
          <a:prstGeom prst="rect">
            <a:avLst/>
          </a:prstGeom>
        </p:spPr>
        <p:txBody>
          <a:bodyPr wrap="square">
            <a:spAutoFit/>
          </a:bodyPr>
          <a:lstStyle/>
          <a:p>
            <a:pPr marL="228600" indent="-228600">
              <a:lnSpc>
                <a:spcPct val="150000"/>
              </a:lnSpc>
              <a:buAutoNum type="arabicPeriod"/>
            </a:pPr>
            <a:r>
              <a:rPr lang="en-US" sz="2400" b="1" dirty="0">
                <a:solidFill>
                  <a:schemeClr val="tx1"/>
                </a:solidFill>
                <a:latin typeface="Helvetica Neue" charset="0"/>
                <a:ea typeface="Helvetica Neue" charset="0"/>
                <a:cs typeface="Helvetica Neue" charset="0"/>
              </a:rPr>
              <a:t>Spectra </a:t>
            </a:r>
            <a:r>
              <a:rPr lang="en-US" sz="2400" dirty="0">
                <a:latin typeface="Helvetica Neue" charset="0"/>
                <a:ea typeface="Helvetica Neue" charset="0"/>
                <a:cs typeface="Helvetica Neue" charset="0"/>
              </a:rPr>
              <a:t>at different epochs</a:t>
            </a:r>
          </a:p>
          <a:p>
            <a:pPr marL="228600" indent="-228600" defTabSz="457200">
              <a:lnSpc>
                <a:spcPct val="150000"/>
              </a:lnSpc>
              <a:buFontTx/>
              <a:buAutoNum type="arabicPeriod"/>
              <a:defRPr/>
            </a:pPr>
            <a:r>
              <a:rPr lang="en-US" sz="2400" b="1" dirty="0">
                <a:latin typeface="Helvetica Neue" charset="0"/>
                <a:ea typeface="Helvetica Neue" charset="0"/>
                <a:cs typeface="Helvetica Neue" charset="0"/>
              </a:rPr>
              <a:t>Wavelengths</a:t>
            </a:r>
            <a:r>
              <a:rPr lang="en-US" sz="2400" dirty="0">
                <a:latin typeface="Helvetica Neue" charset="0"/>
                <a:ea typeface="Helvetica Neue" charset="0"/>
                <a:cs typeface="Helvetica Neue" charset="0"/>
              </a:rPr>
              <a:t> for spectrum at each epoch</a:t>
            </a:r>
          </a:p>
          <a:p>
            <a:pPr marL="228600" indent="-228600">
              <a:lnSpc>
                <a:spcPct val="150000"/>
              </a:lnSpc>
              <a:buAutoNum type="arabicPeriod"/>
            </a:pPr>
            <a:r>
              <a:rPr lang="en-US" sz="2400" b="1" dirty="0">
                <a:latin typeface="Helvetica Neue" charset="0"/>
                <a:ea typeface="Helvetica Neue" charset="0"/>
                <a:cs typeface="Helvetica Neue" charset="0"/>
              </a:rPr>
              <a:t>Doppler shift </a:t>
            </a:r>
            <a:r>
              <a:rPr lang="en-US" sz="2400" dirty="0">
                <a:latin typeface="Helvetica Neue" charset="0"/>
                <a:ea typeface="Helvetica Neue" charset="0"/>
                <a:cs typeface="Helvetica Neue" charset="0"/>
              </a:rPr>
              <a:t>between each spectrum </a:t>
            </a:r>
            <a:r>
              <a:rPr lang="en-US" sz="2400" dirty="0" err="1">
                <a:latin typeface="Helvetica Neue" charset="0"/>
                <a:ea typeface="Helvetica Neue" charset="0"/>
                <a:cs typeface="Helvetica Neue" charset="0"/>
              </a:rPr>
              <a:t>w.r.t</a:t>
            </a:r>
            <a:r>
              <a:rPr lang="en-US" sz="2400" dirty="0">
                <a:latin typeface="Helvetica Neue" charset="0"/>
                <a:ea typeface="Helvetica Neue" charset="0"/>
                <a:cs typeface="Helvetica Neue" charset="0"/>
              </a:rPr>
              <a:t>. reference</a:t>
            </a:r>
          </a:p>
          <a:p>
            <a:pPr marL="228600" indent="-228600">
              <a:lnSpc>
                <a:spcPct val="150000"/>
              </a:lnSpc>
              <a:buAutoNum type="arabicPeriod"/>
            </a:pPr>
            <a:r>
              <a:rPr lang="en-US" sz="2400" b="1" dirty="0" err="1">
                <a:latin typeface="Helvetica Neue" charset="0"/>
                <a:ea typeface="Helvetica Neue" charset="0"/>
                <a:cs typeface="Helvetica Neue" charset="0"/>
              </a:rPr>
              <a:t>Barycentric</a:t>
            </a:r>
            <a:r>
              <a:rPr lang="en-US" sz="2400" dirty="0">
                <a:latin typeface="Helvetica Neue" charset="0"/>
                <a:ea typeface="Helvetica Neue" charset="0"/>
                <a:cs typeface="Helvetica Neue" charset="0"/>
              </a:rPr>
              <a:t> correction</a:t>
            </a:r>
          </a:p>
        </p:txBody>
      </p:sp>
    </p:spTree>
    <p:extLst>
      <p:ext uri="{BB962C8B-B14F-4D97-AF65-F5344CB8AC3E}">
        <p14:creationId xmlns:p14="http://schemas.microsoft.com/office/powerpoint/2010/main" val="87778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c_demo.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5320" y="1835824"/>
            <a:ext cx="6552513" cy="4732371"/>
          </a:xfrm>
          <a:prstGeom prst="rect">
            <a:avLst/>
          </a:prstGeom>
        </p:spPr>
      </p:pic>
      <p:sp>
        <p:nvSpPr>
          <p:cNvPr id="3" name="TextBox 2"/>
          <p:cNvSpPr txBox="1"/>
          <p:nvPr/>
        </p:nvSpPr>
        <p:spPr>
          <a:xfrm>
            <a:off x="690113" y="500332"/>
            <a:ext cx="5562741" cy="707886"/>
          </a:xfrm>
          <a:prstGeom prst="rect">
            <a:avLst/>
          </a:prstGeom>
          <a:noFill/>
        </p:spPr>
        <p:txBody>
          <a:bodyPr wrap="none" rtlCol="0">
            <a:spAutoFit/>
          </a:bodyPr>
          <a:lstStyle/>
          <a:p>
            <a:r>
              <a:rPr lang="en-US" sz="4000" b="1" dirty="0">
                <a:latin typeface="Montserrat Alternates" charset="0"/>
                <a:ea typeface="Montserrat Alternates" charset="0"/>
                <a:cs typeface="Montserrat Alternates" charset="0"/>
              </a:rPr>
              <a:t>1 m/s ~ 1/ 1000</a:t>
            </a:r>
            <a:r>
              <a:rPr lang="en-US" sz="4000" b="1" baseline="30000" dirty="0">
                <a:latin typeface="Montserrat Alternates" charset="0"/>
                <a:ea typeface="Montserrat Alternates" charset="0"/>
                <a:cs typeface="Montserrat Alternates" charset="0"/>
              </a:rPr>
              <a:t>th</a:t>
            </a:r>
            <a:r>
              <a:rPr lang="en-US" sz="4000" b="1" dirty="0">
                <a:latin typeface="Montserrat Alternates" charset="0"/>
                <a:ea typeface="Montserrat Alternates" charset="0"/>
                <a:cs typeface="Montserrat Alternates" charset="0"/>
              </a:rPr>
              <a:t> pixel</a:t>
            </a:r>
          </a:p>
        </p:txBody>
      </p:sp>
      <p:sp>
        <p:nvSpPr>
          <p:cNvPr id="4" name="TextBox 3"/>
          <p:cNvSpPr txBox="1"/>
          <p:nvPr/>
        </p:nvSpPr>
        <p:spPr>
          <a:xfrm>
            <a:off x="690113" y="1208218"/>
            <a:ext cx="7032694" cy="369332"/>
          </a:xfrm>
          <a:prstGeom prst="rect">
            <a:avLst/>
          </a:prstGeom>
          <a:noFill/>
        </p:spPr>
        <p:txBody>
          <a:bodyPr wrap="none" rtlCol="0">
            <a:spAutoFit/>
          </a:bodyPr>
          <a:lstStyle/>
          <a:p>
            <a:r>
              <a:rPr lang="is-IS" sz="1800" dirty="0">
                <a:latin typeface="Helvetica Neue" charset="0"/>
                <a:ea typeface="Helvetica Neue" charset="0"/>
                <a:cs typeface="Helvetica Neue" charset="0"/>
              </a:rPr>
              <a:t>… and the largest component in your signal comes from the Earth!</a:t>
            </a:r>
            <a:endParaRPr lang="en-US" sz="1800" dirty="0">
              <a:latin typeface="Helvetica Neue" charset="0"/>
              <a:ea typeface="Helvetica Neue" charset="0"/>
              <a:cs typeface="Helvetica Neue" charset="0"/>
            </a:endParaRPr>
          </a:p>
        </p:txBody>
      </p:sp>
    </p:spTree>
    <p:extLst>
      <p:ext uri="{BB962C8B-B14F-4D97-AF65-F5344CB8AC3E}">
        <p14:creationId xmlns:p14="http://schemas.microsoft.com/office/powerpoint/2010/main" val="605298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80" y="586596"/>
            <a:ext cx="6409127" cy="1323439"/>
          </a:xfrm>
          <a:prstGeom prst="rect">
            <a:avLst/>
          </a:prstGeom>
          <a:noFill/>
        </p:spPr>
        <p:txBody>
          <a:bodyPr wrap="none" rtlCol="0">
            <a:spAutoFit/>
          </a:bodyPr>
          <a:lstStyle/>
          <a:p>
            <a:r>
              <a:rPr lang="en-US" sz="4000" b="1" dirty="0">
                <a:latin typeface="Montserrat Alternates Black" charset="0"/>
                <a:ea typeface="Montserrat Alternates Black" charset="0"/>
                <a:cs typeface="Montserrat Alternates Black" charset="0"/>
              </a:rPr>
              <a:t>Quick manual for using</a:t>
            </a:r>
          </a:p>
          <a:p>
            <a:r>
              <a:rPr lang="en-US" sz="4000" b="1" dirty="0">
                <a:latin typeface="Montserrat Alternates Black" charset="0"/>
                <a:ea typeface="Montserrat Alternates Black" charset="0"/>
                <a:cs typeface="Montserrat Alternates Black" charset="0"/>
              </a:rPr>
              <a:t>typical </a:t>
            </a:r>
            <a:r>
              <a:rPr lang="en-US" sz="4000" b="1" dirty="0">
                <a:solidFill>
                  <a:schemeClr val="accent6"/>
                </a:solidFill>
                <a:latin typeface="Montserrat Alternates Black" charset="0"/>
                <a:ea typeface="Montserrat Alternates Black" charset="0"/>
                <a:cs typeface="Montserrat Alternates Black" charset="0"/>
              </a:rPr>
              <a:t>RV products</a:t>
            </a:r>
          </a:p>
        </p:txBody>
      </p:sp>
      <p:sp>
        <p:nvSpPr>
          <p:cNvPr id="3" name="TextBox 2"/>
          <p:cNvSpPr txBox="1"/>
          <p:nvPr/>
        </p:nvSpPr>
        <p:spPr>
          <a:xfrm>
            <a:off x="966161" y="2253700"/>
            <a:ext cx="1973617"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Time / </a:t>
            </a:r>
            <a:r>
              <a:rPr lang="en-US" sz="2800" b="1" dirty="0">
                <a:latin typeface="Helvetica Neue" charset="0"/>
                <a:ea typeface="Helvetica Neue" charset="0"/>
                <a:cs typeface="Helvetica Neue" charset="0"/>
              </a:rPr>
              <a:t>B</a:t>
            </a:r>
            <a:r>
              <a:rPr lang="en-US" sz="2800" dirty="0">
                <a:latin typeface="Helvetica Neue" charset="0"/>
                <a:ea typeface="Helvetica Neue" charset="0"/>
                <a:cs typeface="Helvetica Neue" charset="0"/>
              </a:rPr>
              <a:t>JD</a:t>
            </a:r>
          </a:p>
        </p:txBody>
      </p:sp>
      <p:sp>
        <p:nvSpPr>
          <p:cNvPr id="4" name="TextBox 3"/>
          <p:cNvSpPr txBox="1"/>
          <p:nvPr/>
        </p:nvSpPr>
        <p:spPr>
          <a:xfrm>
            <a:off x="3867966" y="2270953"/>
            <a:ext cx="829073"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RVs</a:t>
            </a:r>
          </a:p>
        </p:txBody>
      </p:sp>
      <p:sp>
        <p:nvSpPr>
          <p:cNvPr id="5" name="TextBox 4"/>
          <p:cNvSpPr txBox="1"/>
          <p:nvPr/>
        </p:nvSpPr>
        <p:spPr>
          <a:xfrm>
            <a:off x="5420868" y="2251611"/>
            <a:ext cx="1151277"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Errors</a:t>
            </a:r>
          </a:p>
        </p:txBody>
      </p:sp>
      <p:sp>
        <p:nvSpPr>
          <p:cNvPr id="7" name="TextBox 6"/>
          <p:cNvSpPr txBox="1"/>
          <p:nvPr/>
        </p:nvSpPr>
        <p:spPr>
          <a:xfrm>
            <a:off x="483080" y="2837479"/>
            <a:ext cx="2688557" cy="523220"/>
          </a:xfrm>
          <a:prstGeom prst="rect">
            <a:avLst/>
          </a:prstGeom>
          <a:noFill/>
        </p:spPr>
        <p:txBody>
          <a:bodyPr wrap="none" rtlCol="0">
            <a:spAutoFit/>
          </a:bodyPr>
          <a:lstStyle/>
          <a:p>
            <a:r>
              <a:rPr lang="en-US" sz="2800">
                <a:latin typeface="Helvetica Neue" charset="0"/>
                <a:ea typeface="Helvetica Neue" charset="0"/>
                <a:cs typeface="Helvetica Neue" charset="0"/>
              </a:rPr>
              <a:t>2459999.12345</a:t>
            </a:r>
            <a:endParaRPr lang="en-US" sz="2800" dirty="0">
              <a:latin typeface="Helvetica Neue" charset="0"/>
              <a:ea typeface="Helvetica Neue" charset="0"/>
              <a:cs typeface="Helvetica Neue" charset="0"/>
            </a:endParaRPr>
          </a:p>
        </p:txBody>
      </p:sp>
      <p:sp>
        <p:nvSpPr>
          <p:cNvPr id="8" name="TextBox 7"/>
          <p:cNvSpPr txBox="1"/>
          <p:nvPr/>
        </p:nvSpPr>
        <p:spPr>
          <a:xfrm>
            <a:off x="3458104" y="2837479"/>
            <a:ext cx="1686680" cy="523220"/>
          </a:xfrm>
          <a:prstGeom prst="rect">
            <a:avLst/>
          </a:prstGeom>
          <a:noFill/>
        </p:spPr>
        <p:txBody>
          <a:bodyPr wrap="none" rtlCol="0">
            <a:spAutoFit/>
          </a:bodyPr>
          <a:lstStyle/>
          <a:p>
            <a:r>
              <a:rPr lang="en-US" sz="2800">
                <a:latin typeface="Helvetica Neue" charset="0"/>
                <a:ea typeface="Helvetica Neue" charset="0"/>
                <a:cs typeface="Helvetica Neue" charset="0"/>
              </a:rPr>
              <a:t>21316.78</a:t>
            </a:r>
            <a:endParaRPr lang="en-US" sz="2800" dirty="0">
              <a:latin typeface="Helvetica Neue" charset="0"/>
              <a:ea typeface="Helvetica Neue" charset="0"/>
              <a:cs typeface="Helvetica Neue" charset="0"/>
            </a:endParaRPr>
          </a:p>
        </p:txBody>
      </p:sp>
      <p:sp>
        <p:nvSpPr>
          <p:cNvPr id="9" name="TextBox 8"/>
          <p:cNvSpPr txBox="1"/>
          <p:nvPr/>
        </p:nvSpPr>
        <p:spPr>
          <a:xfrm>
            <a:off x="5491924" y="2820954"/>
            <a:ext cx="885179" cy="523220"/>
          </a:xfrm>
          <a:prstGeom prst="rect">
            <a:avLst/>
          </a:prstGeom>
          <a:noFill/>
        </p:spPr>
        <p:txBody>
          <a:bodyPr wrap="none" rtlCol="0">
            <a:spAutoFit/>
          </a:bodyPr>
          <a:lstStyle/>
          <a:p>
            <a:r>
              <a:rPr lang="en-US" sz="2800">
                <a:latin typeface="Helvetica Neue" charset="0"/>
                <a:ea typeface="Helvetica Neue" charset="0"/>
                <a:cs typeface="Helvetica Neue" charset="0"/>
              </a:rPr>
              <a:t>1.23</a:t>
            </a:r>
            <a:endParaRPr lang="en-US" sz="2800" dirty="0">
              <a:latin typeface="Helvetica Neue" charset="0"/>
              <a:ea typeface="Helvetica Neue" charset="0"/>
              <a:cs typeface="Helvetica Neue" charset="0"/>
            </a:endParaRPr>
          </a:p>
        </p:txBody>
      </p:sp>
      <p:cxnSp>
        <p:nvCxnSpPr>
          <p:cNvPr id="10" name="Straight Connector 9"/>
          <p:cNvCxnSpPr/>
          <p:nvPr/>
        </p:nvCxnSpPr>
        <p:spPr>
          <a:xfrm flipV="1">
            <a:off x="3847057" y="2804418"/>
            <a:ext cx="908774" cy="7008"/>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20868" y="2798489"/>
            <a:ext cx="1151277" cy="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66161" y="2803695"/>
            <a:ext cx="1973617" cy="5634"/>
          </a:xfrm>
          <a:prstGeom prst="line">
            <a:avLst/>
          </a:prstGeom>
          <a:ln w="698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3636" y="3606817"/>
            <a:ext cx="7987408" cy="830997"/>
          </a:xfrm>
          <a:prstGeom prst="rect">
            <a:avLst/>
          </a:prstGeom>
          <a:noFill/>
        </p:spPr>
        <p:txBody>
          <a:bodyPr wrap="square" rtlCol="0">
            <a:spAutoFit/>
          </a:bodyPr>
          <a:lstStyle/>
          <a:p>
            <a:r>
              <a:rPr lang="en-US" sz="2400" dirty="0">
                <a:latin typeface="Helvetica Neue" charset="0"/>
                <a:ea typeface="Helvetica Neue" charset="0"/>
                <a:cs typeface="Helvetica Neue" charset="0"/>
              </a:rPr>
              <a:t>Do not be alarmed if you RVs have an arbitrary constant offset </a:t>
            </a:r>
            <a:r>
              <a:rPr lang="en-US" sz="2000" dirty="0">
                <a:latin typeface="Helvetica Neue" charset="0"/>
                <a:ea typeface="Helvetica Neue" charset="0"/>
                <a:cs typeface="Helvetica Neue" charset="0"/>
              </a:rPr>
              <a:t>(which could be a pretty large number sometimes)</a:t>
            </a:r>
            <a:r>
              <a:rPr lang="en-US" sz="2400" dirty="0">
                <a:latin typeface="Helvetica Neue" charset="0"/>
                <a:ea typeface="Helvetica Neue" charset="0"/>
                <a:cs typeface="Helvetica Neue" charset="0"/>
              </a:rPr>
              <a:t>.</a:t>
            </a:r>
          </a:p>
        </p:txBody>
      </p:sp>
      <p:sp>
        <p:nvSpPr>
          <p:cNvPr id="17" name="TextBox 16"/>
          <p:cNvSpPr txBox="1"/>
          <p:nvPr/>
        </p:nvSpPr>
        <p:spPr>
          <a:xfrm>
            <a:off x="753636" y="4643008"/>
            <a:ext cx="7987408" cy="1938992"/>
          </a:xfrm>
          <a:prstGeom prst="rect">
            <a:avLst/>
          </a:prstGeom>
          <a:noFill/>
        </p:spPr>
        <p:txBody>
          <a:bodyPr wrap="square" rtlCol="0">
            <a:spAutoFit/>
          </a:bodyPr>
          <a:lstStyle/>
          <a:p>
            <a:r>
              <a:rPr lang="en-US" sz="2400" dirty="0">
                <a:latin typeface="Helvetica Neue" charset="0"/>
                <a:ea typeface="Helvetica Neue" charset="0"/>
                <a:cs typeface="Helvetica Neue" charset="0"/>
              </a:rPr>
              <a:t>The errors on the RVs are the “internal” errors reported from the data analysis for a single epoch. Typically representing the photon-limited precision. Quite often underestimated due to omitted instrumental and stellar jitter.</a:t>
            </a:r>
          </a:p>
        </p:txBody>
      </p:sp>
      <p:cxnSp>
        <p:nvCxnSpPr>
          <p:cNvPr id="18" name="Straight Connector 17"/>
          <p:cNvCxnSpPr/>
          <p:nvPr/>
        </p:nvCxnSpPr>
        <p:spPr>
          <a:xfrm>
            <a:off x="660648" y="3702275"/>
            <a:ext cx="0" cy="640080"/>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4869" y="4698104"/>
            <a:ext cx="5779" cy="1883896"/>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F32E2F-0656-F652-3933-4037CBDD7599}"/>
              </a:ext>
            </a:extLst>
          </p:cNvPr>
          <p:cNvSpPr txBox="1"/>
          <p:nvPr/>
        </p:nvSpPr>
        <p:spPr>
          <a:xfrm>
            <a:off x="7021275" y="2270953"/>
            <a:ext cx="1846980"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SHK/Ha…</a:t>
            </a:r>
          </a:p>
        </p:txBody>
      </p:sp>
      <p:sp>
        <p:nvSpPr>
          <p:cNvPr id="12" name="TextBox 11">
            <a:extLst>
              <a:ext uri="{FF2B5EF4-FFF2-40B4-BE49-F238E27FC236}">
                <a16:creationId xmlns:a16="http://schemas.microsoft.com/office/drawing/2014/main" id="{7DF33EFE-2527-5A43-F57F-E8D74B22A316}"/>
              </a:ext>
            </a:extLst>
          </p:cNvPr>
          <p:cNvSpPr txBox="1"/>
          <p:nvPr/>
        </p:nvSpPr>
        <p:spPr>
          <a:xfrm>
            <a:off x="7059912" y="2836529"/>
            <a:ext cx="1486304"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0.48323</a:t>
            </a:r>
          </a:p>
        </p:txBody>
      </p:sp>
      <p:cxnSp>
        <p:nvCxnSpPr>
          <p:cNvPr id="14" name="Straight Connector 13">
            <a:extLst>
              <a:ext uri="{FF2B5EF4-FFF2-40B4-BE49-F238E27FC236}">
                <a16:creationId xmlns:a16="http://schemas.microsoft.com/office/drawing/2014/main" id="{25F6D72B-8587-2551-A68F-E3832249B717}"/>
              </a:ext>
            </a:extLst>
          </p:cNvPr>
          <p:cNvCxnSpPr>
            <a:cxnSpLocks/>
          </p:cNvCxnSpPr>
          <p:nvPr/>
        </p:nvCxnSpPr>
        <p:spPr>
          <a:xfrm flipV="1">
            <a:off x="7059912" y="2787447"/>
            <a:ext cx="1524378" cy="16525"/>
          </a:xfrm>
          <a:prstGeom prst="line">
            <a:avLst/>
          </a:prstGeom>
          <a:ln w="698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379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80" y="586596"/>
            <a:ext cx="7548861" cy="707886"/>
          </a:xfrm>
          <a:prstGeom prst="rect">
            <a:avLst/>
          </a:prstGeom>
          <a:noFill/>
        </p:spPr>
        <p:txBody>
          <a:bodyPr wrap="none" rtlCol="0">
            <a:spAutoFit/>
          </a:bodyPr>
          <a:lstStyle/>
          <a:p>
            <a:r>
              <a:rPr lang="en-US" sz="4000" b="1" dirty="0">
                <a:latin typeface="Montserrat Alternates Black" charset="0"/>
                <a:ea typeface="Montserrat Alternates Black" charset="0"/>
                <a:cs typeface="Montserrat Alternates Black" charset="0"/>
              </a:rPr>
              <a:t>What is the </a:t>
            </a:r>
            <a:r>
              <a:rPr lang="en-US" sz="4000" b="1" dirty="0">
                <a:solidFill>
                  <a:schemeClr val="accent1"/>
                </a:solidFill>
                <a:latin typeface="Montserrat Alternates Black" charset="0"/>
                <a:ea typeface="Montserrat Alternates Black" charset="0"/>
                <a:cs typeface="Montserrat Alternates Black" charset="0"/>
              </a:rPr>
              <a:t>“RV precision” </a:t>
            </a:r>
            <a:r>
              <a:rPr lang="en-US" sz="4000" b="1" dirty="0">
                <a:latin typeface="Montserrat Alternates Black" charset="0"/>
                <a:ea typeface="Montserrat Alternates Black" charset="0"/>
                <a:cs typeface="Montserrat Alternates Black" charset="0"/>
              </a:rPr>
              <a:t>?</a:t>
            </a:r>
            <a:endParaRPr lang="en-US" sz="4000" b="1" dirty="0">
              <a:solidFill>
                <a:schemeClr val="accent6"/>
              </a:solidFill>
              <a:latin typeface="Montserrat Alternates Black" charset="0"/>
              <a:ea typeface="Montserrat Alternates Black" charset="0"/>
              <a:cs typeface="Montserrat Alternates Black" charset="0"/>
            </a:endParaRPr>
          </a:p>
        </p:txBody>
      </p:sp>
      <p:sp>
        <p:nvSpPr>
          <p:cNvPr id="3" name="TextBox 2"/>
          <p:cNvSpPr txBox="1"/>
          <p:nvPr/>
        </p:nvSpPr>
        <p:spPr>
          <a:xfrm>
            <a:off x="615409" y="1462324"/>
            <a:ext cx="7253206" cy="584775"/>
          </a:xfrm>
          <a:prstGeom prst="rect">
            <a:avLst/>
          </a:prstGeom>
          <a:noFill/>
        </p:spPr>
        <p:txBody>
          <a:bodyPr wrap="square" rtlCol="0">
            <a:spAutoFit/>
          </a:bodyPr>
          <a:lstStyle/>
          <a:p>
            <a:r>
              <a:rPr lang="en-US" sz="2400" b="1" dirty="0">
                <a:latin typeface="Helvetica Neue" charset="0"/>
                <a:ea typeface="Helvetica Neue" charset="0"/>
                <a:cs typeface="Helvetica Neue" charset="0"/>
              </a:rPr>
              <a:t>Photon-limited RV precision: </a:t>
            </a:r>
            <a:r>
              <a:rPr lang="en-US" sz="2000" dirty="0">
                <a:latin typeface="Helvetica Neue" charset="0"/>
                <a:ea typeface="Helvetica Neue" charset="0"/>
                <a:cs typeface="Helvetica Neue" charset="0"/>
              </a:rPr>
              <a:t>(your typical “error bar”)</a:t>
            </a:r>
          </a:p>
          <a:p>
            <a:endParaRPr lang="en-US" sz="800" dirty="0">
              <a:latin typeface="Helvetica Neue" charset="0"/>
              <a:ea typeface="Helvetica Neue" charset="0"/>
              <a:cs typeface="Helvetica Neue" charset="0"/>
            </a:endParaRPr>
          </a:p>
        </p:txBody>
      </p:sp>
      <p:sp>
        <p:nvSpPr>
          <p:cNvPr id="4" name="TextBox 3"/>
          <p:cNvSpPr txBox="1"/>
          <p:nvPr/>
        </p:nvSpPr>
        <p:spPr>
          <a:xfrm>
            <a:off x="615409" y="3170582"/>
            <a:ext cx="7381011" cy="892552"/>
          </a:xfrm>
          <a:prstGeom prst="rect">
            <a:avLst/>
          </a:prstGeom>
          <a:noFill/>
        </p:spPr>
        <p:txBody>
          <a:bodyPr wrap="square" rtlCol="0">
            <a:spAutoFit/>
          </a:bodyPr>
          <a:lstStyle/>
          <a:p>
            <a:r>
              <a:rPr lang="en-US" sz="2400" b="1" dirty="0">
                <a:latin typeface="Helvetica Neue" charset="0"/>
                <a:ea typeface="Helvetica Neue" charset="0"/>
                <a:cs typeface="Helvetica Neue" charset="0"/>
              </a:rPr>
              <a:t>Instrument RV precision:</a:t>
            </a:r>
          </a:p>
          <a:p>
            <a:endParaRPr lang="en-US" sz="800" dirty="0">
              <a:latin typeface="Helvetica Neue" charset="0"/>
              <a:ea typeface="Helvetica Neue" charset="0"/>
              <a:cs typeface="Helvetica Neue" charset="0"/>
            </a:endParaRPr>
          </a:p>
          <a:p>
            <a:endParaRPr lang="en-US" sz="1800" dirty="0">
              <a:latin typeface="Helvetica Neue" charset="0"/>
              <a:ea typeface="Helvetica Neue" charset="0"/>
              <a:cs typeface="Helvetica Neue" charset="0"/>
            </a:endParaRPr>
          </a:p>
        </p:txBody>
      </p:sp>
      <p:sp>
        <p:nvSpPr>
          <p:cNvPr id="5" name="TextBox 4"/>
          <p:cNvSpPr txBox="1"/>
          <p:nvPr/>
        </p:nvSpPr>
        <p:spPr>
          <a:xfrm>
            <a:off x="615409" y="4878840"/>
            <a:ext cx="7826643" cy="584775"/>
          </a:xfrm>
          <a:prstGeom prst="rect">
            <a:avLst/>
          </a:prstGeom>
          <a:noFill/>
        </p:spPr>
        <p:txBody>
          <a:bodyPr wrap="square" rtlCol="0">
            <a:spAutoFit/>
          </a:bodyPr>
          <a:lstStyle/>
          <a:p>
            <a:r>
              <a:rPr lang="en-US" sz="2400" b="1" dirty="0">
                <a:latin typeface="Helvetica Neue" charset="0"/>
                <a:ea typeface="Helvetica Neue" charset="0"/>
                <a:cs typeface="Helvetica Neue" charset="0"/>
              </a:rPr>
              <a:t>On-target RV precision:</a:t>
            </a:r>
          </a:p>
          <a:p>
            <a:endParaRPr lang="en-US" sz="800" dirty="0">
              <a:latin typeface="Helvetica Neue" charset="0"/>
              <a:ea typeface="Helvetica Neue" charset="0"/>
              <a:cs typeface="Helvetica Neue" charset="0"/>
            </a:endParaRPr>
          </a:p>
        </p:txBody>
      </p:sp>
    </p:spTree>
    <p:extLst>
      <p:ext uri="{BB962C8B-B14F-4D97-AF65-F5344CB8AC3E}">
        <p14:creationId xmlns:p14="http://schemas.microsoft.com/office/powerpoint/2010/main" val="74510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80" y="586596"/>
            <a:ext cx="7548861" cy="707886"/>
          </a:xfrm>
          <a:prstGeom prst="rect">
            <a:avLst/>
          </a:prstGeom>
          <a:noFill/>
        </p:spPr>
        <p:txBody>
          <a:bodyPr wrap="none" rtlCol="0">
            <a:spAutoFit/>
          </a:bodyPr>
          <a:lstStyle/>
          <a:p>
            <a:r>
              <a:rPr lang="en-US" sz="4000" b="1" dirty="0">
                <a:latin typeface="Montserrat Alternates Black" charset="0"/>
                <a:ea typeface="Montserrat Alternates Black" charset="0"/>
                <a:cs typeface="Montserrat Alternates Black" charset="0"/>
              </a:rPr>
              <a:t>What is the </a:t>
            </a:r>
            <a:r>
              <a:rPr lang="en-US" sz="4000" b="1" dirty="0">
                <a:solidFill>
                  <a:schemeClr val="accent1"/>
                </a:solidFill>
                <a:latin typeface="Montserrat Alternates Black" charset="0"/>
                <a:ea typeface="Montserrat Alternates Black" charset="0"/>
                <a:cs typeface="Montserrat Alternates Black" charset="0"/>
              </a:rPr>
              <a:t>“RV precision” </a:t>
            </a:r>
            <a:r>
              <a:rPr lang="en-US" sz="4000" b="1" dirty="0">
                <a:latin typeface="Montserrat Alternates Black" charset="0"/>
                <a:ea typeface="Montserrat Alternates Black" charset="0"/>
                <a:cs typeface="Montserrat Alternates Black" charset="0"/>
              </a:rPr>
              <a:t>?</a:t>
            </a:r>
            <a:endParaRPr lang="en-US" sz="4000" b="1" dirty="0">
              <a:solidFill>
                <a:schemeClr val="accent6"/>
              </a:solidFill>
              <a:latin typeface="Montserrat Alternates Black" charset="0"/>
              <a:ea typeface="Montserrat Alternates Black" charset="0"/>
              <a:cs typeface="Montserrat Alternates Black" charset="0"/>
            </a:endParaRPr>
          </a:p>
        </p:txBody>
      </p:sp>
      <p:sp>
        <p:nvSpPr>
          <p:cNvPr id="3" name="TextBox 2"/>
          <p:cNvSpPr txBox="1"/>
          <p:nvPr/>
        </p:nvSpPr>
        <p:spPr>
          <a:xfrm>
            <a:off x="615409" y="1462324"/>
            <a:ext cx="7253206" cy="1508105"/>
          </a:xfrm>
          <a:prstGeom prst="rect">
            <a:avLst/>
          </a:prstGeom>
          <a:noFill/>
        </p:spPr>
        <p:txBody>
          <a:bodyPr wrap="square" rtlCol="0">
            <a:spAutoFit/>
          </a:bodyPr>
          <a:lstStyle/>
          <a:p>
            <a:r>
              <a:rPr lang="en-US" sz="2400" b="1" dirty="0">
                <a:latin typeface="Helvetica Neue" charset="0"/>
                <a:ea typeface="Helvetica Neue" charset="0"/>
                <a:cs typeface="Helvetica Neue" charset="0"/>
              </a:rPr>
              <a:t>Photon-limited RV precision</a:t>
            </a:r>
            <a:r>
              <a:rPr lang="en-US" sz="2400" b="1">
                <a:latin typeface="Helvetica Neue" charset="0"/>
                <a:ea typeface="Helvetica Neue" charset="0"/>
                <a:cs typeface="Helvetica Neue" charset="0"/>
              </a:rPr>
              <a:t>: </a:t>
            </a:r>
            <a:r>
              <a:rPr lang="en-US" sz="2000">
                <a:latin typeface="Helvetica Neue" charset="0"/>
                <a:ea typeface="Helvetica Neue" charset="0"/>
                <a:cs typeface="Helvetica Neue" charset="0"/>
              </a:rPr>
              <a:t>(your </a:t>
            </a:r>
            <a:r>
              <a:rPr lang="en-US" sz="2000" dirty="0">
                <a:latin typeface="Helvetica Neue" charset="0"/>
                <a:ea typeface="Helvetica Neue" charset="0"/>
                <a:cs typeface="Helvetica Neue" charset="0"/>
              </a:rPr>
              <a:t>typical “error </a:t>
            </a:r>
            <a:r>
              <a:rPr lang="en-US" sz="2000">
                <a:latin typeface="Helvetica Neue" charset="0"/>
                <a:ea typeface="Helvetica Neue" charset="0"/>
                <a:cs typeface="Helvetica Neue" charset="0"/>
              </a:rPr>
              <a:t>bar”)</a:t>
            </a:r>
            <a:endParaRPr lang="en-US" sz="2000" dirty="0">
              <a:latin typeface="Helvetica Neue" charset="0"/>
              <a:ea typeface="Helvetica Neue" charset="0"/>
              <a:cs typeface="Helvetica Neue" charset="0"/>
            </a:endParaRPr>
          </a:p>
          <a:p>
            <a:endParaRPr lang="en-US" sz="800" dirty="0">
              <a:latin typeface="Helvetica Neue" charset="0"/>
              <a:ea typeface="Helvetica Neue" charset="0"/>
              <a:cs typeface="Helvetica Neue" charset="0"/>
            </a:endParaRPr>
          </a:p>
          <a:p>
            <a:r>
              <a:rPr lang="en-US" sz="2000" dirty="0">
                <a:latin typeface="Helvetica Neue" charset="0"/>
                <a:ea typeface="Helvetica Neue" charset="0"/>
                <a:cs typeface="Helvetica Neue" charset="0"/>
              </a:rPr>
              <a:t>The best you will ever get because of </a:t>
            </a:r>
            <a:r>
              <a:rPr lang="en-US" sz="2000" u="sng" dirty="0">
                <a:latin typeface="Helvetica Neue" charset="0"/>
                <a:ea typeface="Helvetica Neue" charset="0"/>
                <a:cs typeface="Helvetica Neue" charset="0"/>
              </a:rPr>
              <a:t>information content </a:t>
            </a:r>
            <a:r>
              <a:rPr lang="en-US" sz="2000" dirty="0">
                <a:latin typeface="Helvetica Neue" charset="0"/>
                <a:ea typeface="Helvetica Neue" charset="0"/>
                <a:cs typeface="Helvetica Neue" charset="0"/>
              </a:rPr>
              <a:t>of the stellar spectrum, </a:t>
            </a:r>
            <a:r>
              <a:rPr lang="en-US" sz="2000" u="sng" dirty="0">
                <a:latin typeface="Helvetica Neue" charset="0"/>
                <a:ea typeface="Helvetica Neue" charset="0"/>
                <a:cs typeface="Helvetica Neue" charset="0"/>
              </a:rPr>
              <a:t>amount of photons </a:t>
            </a:r>
            <a:r>
              <a:rPr lang="en-US" sz="2000" dirty="0">
                <a:latin typeface="Helvetica Neue" charset="0"/>
                <a:ea typeface="Helvetica Neue" charset="0"/>
                <a:cs typeface="Helvetica Neue" charset="0"/>
              </a:rPr>
              <a:t>you get, and your </a:t>
            </a:r>
            <a:r>
              <a:rPr lang="en-US" sz="2000" u="sng" dirty="0">
                <a:latin typeface="Helvetica Neue" charset="0"/>
                <a:ea typeface="Helvetica Neue" charset="0"/>
                <a:cs typeface="Helvetica Neue" charset="0"/>
              </a:rPr>
              <a:t>calibration method</a:t>
            </a:r>
            <a:r>
              <a:rPr lang="en-US" sz="2000" dirty="0">
                <a:latin typeface="Helvetica Neue" charset="0"/>
                <a:ea typeface="Helvetica Neue" charset="0"/>
                <a:cs typeface="Helvetica Neue" charset="0"/>
              </a:rPr>
              <a:t>. </a:t>
            </a:r>
          </a:p>
        </p:txBody>
      </p:sp>
      <p:sp>
        <p:nvSpPr>
          <p:cNvPr id="4" name="TextBox 3"/>
          <p:cNvSpPr txBox="1"/>
          <p:nvPr/>
        </p:nvSpPr>
        <p:spPr>
          <a:xfrm>
            <a:off x="615409" y="3170582"/>
            <a:ext cx="7381011" cy="584775"/>
          </a:xfrm>
          <a:prstGeom prst="rect">
            <a:avLst/>
          </a:prstGeom>
          <a:noFill/>
        </p:spPr>
        <p:txBody>
          <a:bodyPr wrap="square" rtlCol="0">
            <a:spAutoFit/>
          </a:bodyPr>
          <a:lstStyle/>
          <a:p>
            <a:r>
              <a:rPr lang="en-US" sz="2400" b="1" dirty="0">
                <a:solidFill>
                  <a:schemeClr val="bg1">
                    <a:lumMod val="50000"/>
                  </a:schemeClr>
                </a:solidFill>
                <a:latin typeface="Helvetica Neue" charset="0"/>
                <a:ea typeface="Helvetica Neue" charset="0"/>
                <a:cs typeface="Helvetica Neue" charset="0"/>
              </a:rPr>
              <a:t>Instrument RV precision:</a:t>
            </a:r>
          </a:p>
          <a:p>
            <a:endParaRPr lang="en-US" sz="800" dirty="0">
              <a:solidFill>
                <a:schemeClr val="bg1">
                  <a:lumMod val="50000"/>
                </a:schemeClr>
              </a:solidFill>
              <a:latin typeface="Helvetica Neue" charset="0"/>
              <a:ea typeface="Helvetica Neue" charset="0"/>
              <a:cs typeface="Helvetica Neue" charset="0"/>
            </a:endParaRPr>
          </a:p>
        </p:txBody>
      </p:sp>
      <p:sp>
        <p:nvSpPr>
          <p:cNvPr id="5" name="TextBox 4"/>
          <p:cNvSpPr txBox="1"/>
          <p:nvPr/>
        </p:nvSpPr>
        <p:spPr>
          <a:xfrm>
            <a:off x="615409" y="4878840"/>
            <a:ext cx="7826643" cy="584775"/>
          </a:xfrm>
          <a:prstGeom prst="rect">
            <a:avLst/>
          </a:prstGeom>
          <a:noFill/>
        </p:spPr>
        <p:txBody>
          <a:bodyPr wrap="square" rtlCol="0">
            <a:spAutoFit/>
          </a:bodyPr>
          <a:lstStyle/>
          <a:p>
            <a:r>
              <a:rPr lang="en-US" sz="2400" b="1" dirty="0">
                <a:solidFill>
                  <a:schemeClr val="bg1">
                    <a:lumMod val="50000"/>
                  </a:schemeClr>
                </a:solidFill>
                <a:latin typeface="Helvetica Neue" charset="0"/>
                <a:ea typeface="Helvetica Neue" charset="0"/>
                <a:cs typeface="Helvetica Neue" charset="0"/>
              </a:rPr>
              <a:t>On-target RV precision:</a:t>
            </a:r>
          </a:p>
          <a:p>
            <a:endParaRPr lang="en-US" sz="800" dirty="0">
              <a:solidFill>
                <a:schemeClr val="bg1">
                  <a:lumMod val="50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63698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843" y="3128037"/>
            <a:ext cx="7064755"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 What is radial velocity? </a:t>
            </a:r>
            <a:r>
              <a:rPr lang="en-US" sz="2000" dirty="0">
                <a:latin typeface="Helvetica Neue" charset="0"/>
                <a:ea typeface="Helvetica Neue" charset="0"/>
                <a:cs typeface="Helvetica Neue" charset="0"/>
              </a:rPr>
              <a:t>What are we measuring?</a:t>
            </a:r>
          </a:p>
        </p:txBody>
      </p:sp>
      <p:sp>
        <p:nvSpPr>
          <p:cNvPr id="3" name="TextBox 2"/>
          <p:cNvSpPr txBox="1"/>
          <p:nvPr/>
        </p:nvSpPr>
        <p:spPr>
          <a:xfrm>
            <a:off x="770735" y="3914980"/>
            <a:ext cx="7749237"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 What to expect when you work with RV data?</a:t>
            </a:r>
          </a:p>
        </p:txBody>
      </p:sp>
      <p:sp>
        <p:nvSpPr>
          <p:cNvPr id="4" name="TextBox 3"/>
          <p:cNvSpPr txBox="1"/>
          <p:nvPr/>
        </p:nvSpPr>
        <p:spPr>
          <a:xfrm>
            <a:off x="770735" y="4718251"/>
            <a:ext cx="6688049"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 How exactly do we </a:t>
            </a:r>
            <a:r>
              <a:rPr lang="en-US" sz="2800">
                <a:latin typeface="Helvetica Neue" charset="0"/>
                <a:ea typeface="Helvetica Neue" charset="0"/>
                <a:cs typeface="Helvetica Neue" charset="0"/>
              </a:rPr>
              <a:t>get RVs from </a:t>
            </a:r>
            <a:r>
              <a:rPr lang="en-US" sz="2800" dirty="0">
                <a:latin typeface="Helvetica Neue" charset="0"/>
                <a:ea typeface="Helvetica Neue" charset="0"/>
                <a:cs typeface="Helvetica Neue" charset="0"/>
              </a:rPr>
              <a:t>data?</a:t>
            </a:r>
          </a:p>
        </p:txBody>
      </p:sp>
      <p:sp>
        <p:nvSpPr>
          <p:cNvPr id="5" name="TextBox 4"/>
          <p:cNvSpPr txBox="1"/>
          <p:nvPr/>
        </p:nvSpPr>
        <p:spPr>
          <a:xfrm>
            <a:off x="770735" y="1271451"/>
            <a:ext cx="3778599" cy="1200329"/>
          </a:xfrm>
          <a:prstGeom prst="rect">
            <a:avLst/>
          </a:prstGeom>
          <a:noFill/>
        </p:spPr>
        <p:txBody>
          <a:bodyPr wrap="none" rtlCol="0">
            <a:spAutoFit/>
          </a:bodyPr>
          <a:lstStyle/>
          <a:p>
            <a:r>
              <a:rPr lang="en-US" sz="7200" b="1" dirty="0">
                <a:latin typeface="Montserrat Alternates Black" charset="0"/>
                <a:ea typeface="Montserrat Alternates Black" charset="0"/>
                <a:cs typeface="Montserrat Alternates Black" charset="0"/>
              </a:rPr>
              <a:t>Outline</a:t>
            </a:r>
          </a:p>
        </p:txBody>
      </p:sp>
    </p:spTree>
    <p:extLst>
      <p:ext uri="{BB962C8B-B14F-4D97-AF65-F5344CB8AC3E}">
        <p14:creationId xmlns:p14="http://schemas.microsoft.com/office/powerpoint/2010/main" val="1448142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80" y="586596"/>
            <a:ext cx="7548861" cy="707886"/>
          </a:xfrm>
          <a:prstGeom prst="rect">
            <a:avLst/>
          </a:prstGeom>
          <a:noFill/>
        </p:spPr>
        <p:txBody>
          <a:bodyPr wrap="none" rtlCol="0">
            <a:spAutoFit/>
          </a:bodyPr>
          <a:lstStyle/>
          <a:p>
            <a:r>
              <a:rPr lang="en-US" sz="4000" b="1" dirty="0">
                <a:latin typeface="Montserrat Alternates Black" charset="0"/>
                <a:ea typeface="Montserrat Alternates Black" charset="0"/>
                <a:cs typeface="Montserrat Alternates Black" charset="0"/>
              </a:rPr>
              <a:t>What is the </a:t>
            </a:r>
            <a:r>
              <a:rPr lang="en-US" sz="4000" b="1" dirty="0">
                <a:solidFill>
                  <a:schemeClr val="accent1"/>
                </a:solidFill>
                <a:latin typeface="Montserrat Alternates Black" charset="0"/>
                <a:ea typeface="Montserrat Alternates Black" charset="0"/>
                <a:cs typeface="Montserrat Alternates Black" charset="0"/>
              </a:rPr>
              <a:t>“RV precision” </a:t>
            </a:r>
            <a:r>
              <a:rPr lang="en-US" sz="4000" b="1" dirty="0">
                <a:latin typeface="Montserrat Alternates Black" charset="0"/>
                <a:ea typeface="Montserrat Alternates Black" charset="0"/>
                <a:cs typeface="Montserrat Alternates Black" charset="0"/>
              </a:rPr>
              <a:t>?</a:t>
            </a:r>
            <a:endParaRPr lang="en-US" sz="4000" b="1" dirty="0">
              <a:solidFill>
                <a:schemeClr val="accent6"/>
              </a:solidFill>
              <a:latin typeface="Montserrat Alternates Black" charset="0"/>
              <a:ea typeface="Montserrat Alternates Black" charset="0"/>
              <a:cs typeface="Montserrat Alternates Black" charset="0"/>
            </a:endParaRPr>
          </a:p>
        </p:txBody>
      </p:sp>
      <p:sp>
        <p:nvSpPr>
          <p:cNvPr id="3" name="TextBox 2"/>
          <p:cNvSpPr txBox="1"/>
          <p:nvPr/>
        </p:nvSpPr>
        <p:spPr>
          <a:xfrm>
            <a:off x="615409" y="1462324"/>
            <a:ext cx="7253206" cy="1508105"/>
          </a:xfrm>
          <a:prstGeom prst="rect">
            <a:avLst/>
          </a:prstGeom>
          <a:noFill/>
        </p:spPr>
        <p:txBody>
          <a:bodyPr wrap="square" rtlCol="0">
            <a:spAutoFit/>
          </a:bodyPr>
          <a:lstStyle/>
          <a:p>
            <a:r>
              <a:rPr lang="en-US" sz="2400" b="1" dirty="0">
                <a:latin typeface="Helvetica Neue" charset="0"/>
                <a:ea typeface="Helvetica Neue" charset="0"/>
                <a:cs typeface="Helvetica Neue" charset="0"/>
              </a:rPr>
              <a:t>Photon-limited RV precision</a:t>
            </a:r>
            <a:r>
              <a:rPr lang="en-US" sz="2400" b="1">
                <a:latin typeface="Helvetica Neue" charset="0"/>
                <a:ea typeface="Helvetica Neue" charset="0"/>
                <a:cs typeface="Helvetica Neue" charset="0"/>
              </a:rPr>
              <a:t>: </a:t>
            </a:r>
            <a:r>
              <a:rPr lang="en-US" sz="2000">
                <a:latin typeface="Helvetica Neue" charset="0"/>
                <a:ea typeface="Helvetica Neue" charset="0"/>
                <a:cs typeface="Helvetica Neue" charset="0"/>
              </a:rPr>
              <a:t>(your </a:t>
            </a:r>
            <a:r>
              <a:rPr lang="en-US" sz="2000" dirty="0">
                <a:latin typeface="Helvetica Neue" charset="0"/>
                <a:ea typeface="Helvetica Neue" charset="0"/>
                <a:cs typeface="Helvetica Neue" charset="0"/>
              </a:rPr>
              <a:t>typical “error </a:t>
            </a:r>
            <a:r>
              <a:rPr lang="en-US" sz="2000">
                <a:latin typeface="Helvetica Neue" charset="0"/>
                <a:ea typeface="Helvetica Neue" charset="0"/>
                <a:cs typeface="Helvetica Neue" charset="0"/>
              </a:rPr>
              <a:t>bar”)</a:t>
            </a:r>
            <a:endParaRPr lang="en-US" sz="2000" dirty="0">
              <a:latin typeface="Helvetica Neue" charset="0"/>
              <a:ea typeface="Helvetica Neue" charset="0"/>
              <a:cs typeface="Helvetica Neue" charset="0"/>
            </a:endParaRPr>
          </a:p>
          <a:p>
            <a:endParaRPr lang="en-US" sz="800" dirty="0">
              <a:latin typeface="Helvetica Neue" charset="0"/>
              <a:ea typeface="Helvetica Neue" charset="0"/>
              <a:cs typeface="Helvetica Neue" charset="0"/>
            </a:endParaRPr>
          </a:p>
          <a:p>
            <a:r>
              <a:rPr lang="en-US" sz="2000" dirty="0">
                <a:latin typeface="Helvetica Neue" charset="0"/>
                <a:ea typeface="Helvetica Neue" charset="0"/>
                <a:cs typeface="Helvetica Neue" charset="0"/>
              </a:rPr>
              <a:t>The best you will ever get because of </a:t>
            </a:r>
            <a:r>
              <a:rPr lang="en-US" sz="2000" u="sng" dirty="0">
                <a:latin typeface="Helvetica Neue" charset="0"/>
                <a:ea typeface="Helvetica Neue" charset="0"/>
                <a:cs typeface="Helvetica Neue" charset="0"/>
              </a:rPr>
              <a:t>information content </a:t>
            </a:r>
            <a:r>
              <a:rPr lang="en-US" sz="2000" dirty="0">
                <a:latin typeface="Helvetica Neue" charset="0"/>
                <a:ea typeface="Helvetica Neue" charset="0"/>
                <a:cs typeface="Helvetica Neue" charset="0"/>
              </a:rPr>
              <a:t>of the stellar spectrum, </a:t>
            </a:r>
            <a:r>
              <a:rPr lang="en-US" sz="2000" u="sng" dirty="0">
                <a:latin typeface="Helvetica Neue" charset="0"/>
                <a:ea typeface="Helvetica Neue" charset="0"/>
                <a:cs typeface="Helvetica Neue" charset="0"/>
              </a:rPr>
              <a:t>amount of photons </a:t>
            </a:r>
            <a:r>
              <a:rPr lang="en-US" sz="2000" dirty="0">
                <a:latin typeface="Helvetica Neue" charset="0"/>
                <a:ea typeface="Helvetica Neue" charset="0"/>
                <a:cs typeface="Helvetica Neue" charset="0"/>
              </a:rPr>
              <a:t>you get, and your </a:t>
            </a:r>
            <a:r>
              <a:rPr lang="en-US" sz="2000" u="sng" dirty="0">
                <a:latin typeface="Helvetica Neue" charset="0"/>
                <a:ea typeface="Helvetica Neue" charset="0"/>
                <a:cs typeface="Helvetica Neue" charset="0"/>
              </a:rPr>
              <a:t>calibration method</a:t>
            </a:r>
            <a:r>
              <a:rPr lang="en-US" sz="2000" dirty="0">
                <a:latin typeface="Helvetica Neue" charset="0"/>
                <a:ea typeface="Helvetica Neue" charset="0"/>
                <a:cs typeface="Helvetica Neue" charset="0"/>
              </a:rPr>
              <a:t>. </a:t>
            </a:r>
          </a:p>
        </p:txBody>
      </p:sp>
      <p:sp>
        <p:nvSpPr>
          <p:cNvPr id="4" name="TextBox 3"/>
          <p:cNvSpPr txBox="1"/>
          <p:nvPr/>
        </p:nvSpPr>
        <p:spPr>
          <a:xfrm>
            <a:off x="615409" y="3170582"/>
            <a:ext cx="7381011" cy="1508105"/>
          </a:xfrm>
          <a:prstGeom prst="rect">
            <a:avLst/>
          </a:prstGeom>
          <a:noFill/>
        </p:spPr>
        <p:txBody>
          <a:bodyPr wrap="square" rtlCol="0">
            <a:spAutoFit/>
          </a:bodyPr>
          <a:lstStyle/>
          <a:p>
            <a:r>
              <a:rPr lang="en-US" sz="2400" b="1" dirty="0">
                <a:latin typeface="Helvetica Neue" charset="0"/>
                <a:ea typeface="Helvetica Neue" charset="0"/>
                <a:cs typeface="Helvetica Neue" charset="0"/>
              </a:rPr>
              <a:t>Instrument RV precision:</a:t>
            </a:r>
          </a:p>
          <a:p>
            <a:endParaRPr lang="en-US" sz="800" dirty="0">
              <a:latin typeface="Helvetica Neue" charset="0"/>
              <a:ea typeface="Helvetica Neue" charset="0"/>
              <a:cs typeface="Helvetica Neue" charset="0"/>
            </a:endParaRPr>
          </a:p>
          <a:p>
            <a:r>
              <a:rPr lang="en-US" sz="2000" dirty="0">
                <a:latin typeface="Helvetica Neue" charset="0"/>
                <a:ea typeface="Helvetica Neue" charset="0"/>
                <a:cs typeface="Helvetica Neue" charset="0"/>
              </a:rPr>
              <a:t>What your instrument is capable of, set by the intrinsic </a:t>
            </a:r>
            <a:r>
              <a:rPr lang="en-US" sz="2000" u="sng" dirty="0">
                <a:latin typeface="Helvetica Neue" charset="0"/>
                <a:ea typeface="Helvetica Neue" charset="0"/>
                <a:cs typeface="Helvetica Neue" charset="0"/>
              </a:rPr>
              <a:t>stability</a:t>
            </a:r>
            <a:r>
              <a:rPr lang="en-US" sz="2000" dirty="0">
                <a:latin typeface="Helvetica Neue" charset="0"/>
                <a:ea typeface="Helvetica Neue" charset="0"/>
                <a:cs typeface="Helvetica Neue" charset="0"/>
              </a:rPr>
              <a:t> of the instrument and your </a:t>
            </a:r>
            <a:r>
              <a:rPr lang="en-US" sz="2000" u="sng" dirty="0">
                <a:latin typeface="Helvetica Neue" charset="0"/>
                <a:ea typeface="Helvetica Neue" charset="0"/>
                <a:cs typeface="Helvetica Neue" charset="0"/>
              </a:rPr>
              <a:t>calibration</a:t>
            </a:r>
            <a:r>
              <a:rPr lang="en-US" sz="2000" dirty="0">
                <a:latin typeface="Helvetica Neue" charset="0"/>
                <a:ea typeface="Helvetica Neue" charset="0"/>
                <a:cs typeface="Helvetica Neue" charset="0"/>
              </a:rPr>
              <a:t> method (and even data </a:t>
            </a:r>
            <a:r>
              <a:rPr lang="en-US" sz="2000" u="sng" dirty="0">
                <a:latin typeface="Helvetica Neue" charset="0"/>
                <a:ea typeface="Helvetica Neue" charset="0"/>
                <a:cs typeface="Helvetica Neue" charset="0"/>
              </a:rPr>
              <a:t>analysis</a:t>
            </a:r>
            <a:r>
              <a:rPr lang="en-US" sz="2000" dirty="0">
                <a:latin typeface="Helvetica Neue" charset="0"/>
                <a:ea typeface="Helvetica Neue" charset="0"/>
                <a:cs typeface="Helvetica Neue" charset="0"/>
              </a:rPr>
              <a:t> method). Often quoted as “goals” for new instruments.</a:t>
            </a:r>
            <a:endParaRPr lang="en-US" sz="1800" dirty="0">
              <a:latin typeface="Helvetica Neue" charset="0"/>
              <a:ea typeface="Helvetica Neue" charset="0"/>
              <a:cs typeface="Helvetica Neue" charset="0"/>
            </a:endParaRPr>
          </a:p>
        </p:txBody>
      </p:sp>
      <p:sp>
        <p:nvSpPr>
          <p:cNvPr id="5" name="TextBox 4"/>
          <p:cNvSpPr txBox="1"/>
          <p:nvPr/>
        </p:nvSpPr>
        <p:spPr>
          <a:xfrm>
            <a:off x="615409" y="4878840"/>
            <a:ext cx="7826643" cy="584775"/>
          </a:xfrm>
          <a:prstGeom prst="rect">
            <a:avLst/>
          </a:prstGeom>
          <a:noFill/>
        </p:spPr>
        <p:txBody>
          <a:bodyPr wrap="square" rtlCol="0">
            <a:spAutoFit/>
          </a:bodyPr>
          <a:lstStyle/>
          <a:p>
            <a:r>
              <a:rPr lang="en-US" sz="2400" b="1" dirty="0">
                <a:solidFill>
                  <a:schemeClr val="bg1">
                    <a:lumMod val="50000"/>
                  </a:schemeClr>
                </a:solidFill>
                <a:latin typeface="Helvetica Neue" charset="0"/>
                <a:ea typeface="Helvetica Neue" charset="0"/>
                <a:cs typeface="Helvetica Neue" charset="0"/>
              </a:rPr>
              <a:t>On-target RV precision:</a:t>
            </a:r>
          </a:p>
          <a:p>
            <a:endParaRPr lang="en-US" sz="800" dirty="0">
              <a:solidFill>
                <a:schemeClr val="bg1">
                  <a:lumMod val="50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312861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80" y="586596"/>
            <a:ext cx="7548861" cy="707886"/>
          </a:xfrm>
          <a:prstGeom prst="rect">
            <a:avLst/>
          </a:prstGeom>
          <a:noFill/>
        </p:spPr>
        <p:txBody>
          <a:bodyPr wrap="none" rtlCol="0">
            <a:spAutoFit/>
          </a:bodyPr>
          <a:lstStyle/>
          <a:p>
            <a:r>
              <a:rPr lang="en-US" sz="4000" b="1" dirty="0">
                <a:latin typeface="Montserrat Alternates Black" charset="0"/>
                <a:ea typeface="Montserrat Alternates Black" charset="0"/>
                <a:cs typeface="Montserrat Alternates Black" charset="0"/>
              </a:rPr>
              <a:t>What is the </a:t>
            </a:r>
            <a:r>
              <a:rPr lang="en-US" sz="4000" b="1" dirty="0">
                <a:solidFill>
                  <a:schemeClr val="accent1"/>
                </a:solidFill>
                <a:latin typeface="Montserrat Alternates Black" charset="0"/>
                <a:ea typeface="Montserrat Alternates Black" charset="0"/>
                <a:cs typeface="Montserrat Alternates Black" charset="0"/>
              </a:rPr>
              <a:t>“RV precision” </a:t>
            </a:r>
            <a:r>
              <a:rPr lang="en-US" sz="4000" b="1" dirty="0">
                <a:latin typeface="Montserrat Alternates Black" charset="0"/>
                <a:ea typeface="Montserrat Alternates Black" charset="0"/>
                <a:cs typeface="Montserrat Alternates Black" charset="0"/>
              </a:rPr>
              <a:t>?</a:t>
            </a:r>
            <a:endParaRPr lang="en-US" sz="4000" b="1" dirty="0">
              <a:solidFill>
                <a:schemeClr val="accent6"/>
              </a:solidFill>
              <a:latin typeface="Montserrat Alternates Black" charset="0"/>
              <a:ea typeface="Montserrat Alternates Black" charset="0"/>
              <a:cs typeface="Montserrat Alternates Black" charset="0"/>
            </a:endParaRPr>
          </a:p>
        </p:txBody>
      </p:sp>
      <p:sp>
        <p:nvSpPr>
          <p:cNvPr id="3" name="TextBox 2"/>
          <p:cNvSpPr txBox="1"/>
          <p:nvPr/>
        </p:nvSpPr>
        <p:spPr>
          <a:xfrm>
            <a:off x="615409" y="1462324"/>
            <a:ext cx="7253206" cy="1508105"/>
          </a:xfrm>
          <a:prstGeom prst="rect">
            <a:avLst/>
          </a:prstGeom>
          <a:noFill/>
        </p:spPr>
        <p:txBody>
          <a:bodyPr wrap="square" rtlCol="0">
            <a:spAutoFit/>
          </a:bodyPr>
          <a:lstStyle/>
          <a:p>
            <a:r>
              <a:rPr lang="en-US" sz="2400" b="1" dirty="0">
                <a:latin typeface="Helvetica Neue" charset="0"/>
                <a:ea typeface="Helvetica Neue" charset="0"/>
                <a:cs typeface="Helvetica Neue" charset="0"/>
              </a:rPr>
              <a:t>Photon-limited RV precision</a:t>
            </a:r>
            <a:r>
              <a:rPr lang="en-US" sz="2400" b="1">
                <a:latin typeface="Helvetica Neue" charset="0"/>
                <a:ea typeface="Helvetica Neue" charset="0"/>
                <a:cs typeface="Helvetica Neue" charset="0"/>
              </a:rPr>
              <a:t>: </a:t>
            </a:r>
            <a:r>
              <a:rPr lang="en-US" sz="2000">
                <a:latin typeface="Helvetica Neue" charset="0"/>
                <a:ea typeface="Helvetica Neue" charset="0"/>
                <a:cs typeface="Helvetica Neue" charset="0"/>
              </a:rPr>
              <a:t>(your </a:t>
            </a:r>
            <a:r>
              <a:rPr lang="en-US" sz="2000" dirty="0">
                <a:latin typeface="Helvetica Neue" charset="0"/>
                <a:ea typeface="Helvetica Neue" charset="0"/>
                <a:cs typeface="Helvetica Neue" charset="0"/>
              </a:rPr>
              <a:t>typical “error </a:t>
            </a:r>
            <a:r>
              <a:rPr lang="en-US" sz="2000">
                <a:latin typeface="Helvetica Neue" charset="0"/>
                <a:ea typeface="Helvetica Neue" charset="0"/>
                <a:cs typeface="Helvetica Neue" charset="0"/>
              </a:rPr>
              <a:t>bar”)</a:t>
            </a:r>
            <a:endParaRPr lang="en-US" sz="2000" dirty="0">
              <a:latin typeface="Helvetica Neue" charset="0"/>
              <a:ea typeface="Helvetica Neue" charset="0"/>
              <a:cs typeface="Helvetica Neue" charset="0"/>
            </a:endParaRPr>
          </a:p>
          <a:p>
            <a:endParaRPr lang="en-US" sz="800" dirty="0">
              <a:latin typeface="Helvetica Neue" charset="0"/>
              <a:ea typeface="Helvetica Neue" charset="0"/>
              <a:cs typeface="Helvetica Neue" charset="0"/>
            </a:endParaRPr>
          </a:p>
          <a:p>
            <a:r>
              <a:rPr lang="en-US" sz="2000" dirty="0">
                <a:latin typeface="Helvetica Neue" charset="0"/>
                <a:ea typeface="Helvetica Neue" charset="0"/>
                <a:cs typeface="Helvetica Neue" charset="0"/>
              </a:rPr>
              <a:t>The best you will ever get because of </a:t>
            </a:r>
            <a:r>
              <a:rPr lang="en-US" sz="2000" u="sng" dirty="0">
                <a:latin typeface="Helvetica Neue" charset="0"/>
                <a:ea typeface="Helvetica Neue" charset="0"/>
                <a:cs typeface="Helvetica Neue" charset="0"/>
              </a:rPr>
              <a:t>information content </a:t>
            </a:r>
            <a:r>
              <a:rPr lang="en-US" sz="2000" dirty="0">
                <a:latin typeface="Helvetica Neue" charset="0"/>
                <a:ea typeface="Helvetica Neue" charset="0"/>
                <a:cs typeface="Helvetica Neue" charset="0"/>
              </a:rPr>
              <a:t>of the stellar spectrum, </a:t>
            </a:r>
            <a:r>
              <a:rPr lang="en-US" sz="2000" u="sng" dirty="0">
                <a:latin typeface="Helvetica Neue" charset="0"/>
                <a:ea typeface="Helvetica Neue" charset="0"/>
                <a:cs typeface="Helvetica Neue" charset="0"/>
              </a:rPr>
              <a:t>amount of photons </a:t>
            </a:r>
            <a:r>
              <a:rPr lang="en-US" sz="2000" dirty="0">
                <a:latin typeface="Helvetica Neue" charset="0"/>
                <a:ea typeface="Helvetica Neue" charset="0"/>
                <a:cs typeface="Helvetica Neue" charset="0"/>
              </a:rPr>
              <a:t>you get, and your </a:t>
            </a:r>
            <a:r>
              <a:rPr lang="en-US" sz="2000" u="sng" dirty="0">
                <a:latin typeface="Helvetica Neue" charset="0"/>
                <a:ea typeface="Helvetica Neue" charset="0"/>
                <a:cs typeface="Helvetica Neue" charset="0"/>
              </a:rPr>
              <a:t>calibration method</a:t>
            </a:r>
            <a:r>
              <a:rPr lang="en-US" sz="2000" dirty="0">
                <a:latin typeface="Helvetica Neue" charset="0"/>
                <a:ea typeface="Helvetica Neue" charset="0"/>
                <a:cs typeface="Helvetica Neue" charset="0"/>
              </a:rPr>
              <a:t>. </a:t>
            </a:r>
          </a:p>
        </p:txBody>
      </p:sp>
      <p:sp>
        <p:nvSpPr>
          <p:cNvPr id="4" name="TextBox 3"/>
          <p:cNvSpPr txBox="1"/>
          <p:nvPr/>
        </p:nvSpPr>
        <p:spPr>
          <a:xfrm>
            <a:off x="615409" y="3170582"/>
            <a:ext cx="7381011" cy="1508105"/>
          </a:xfrm>
          <a:prstGeom prst="rect">
            <a:avLst/>
          </a:prstGeom>
          <a:noFill/>
        </p:spPr>
        <p:txBody>
          <a:bodyPr wrap="square" rtlCol="0">
            <a:spAutoFit/>
          </a:bodyPr>
          <a:lstStyle/>
          <a:p>
            <a:r>
              <a:rPr lang="en-US" sz="2400" b="1" dirty="0">
                <a:latin typeface="Helvetica Neue" charset="0"/>
                <a:ea typeface="Helvetica Neue" charset="0"/>
                <a:cs typeface="Helvetica Neue" charset="0"/>
              </a:rPr>
              <a:t>Instrument RV precision:</a:t>
            </a:r>
          </a:p>
          <a:p>
            <a:endParaRPr lang="en-US" sz="800" dirty="0">
              <a:latin typeface="Helvetica Neue" charset="0"/>
              <a:ea typeface="Helvetica Neue" charset="0"/>
              <a:cs typeface="Helvetica Neue" charset="0"/>
            </a:endParaRPr>
          </a:p>
          <a:p>
            <a:r>
              <a:rPr lang="en-US" sz="2000" dirty="0">
                <a:latin typeface="Helvetica Neue" charset="0"/>
                <a:ea typeface="Helvetica Neue" charset="0"/>
                <a:cs typeface="Helvetica Neue" charset="0"/>
              </a:rPr>
              <a:t>What your instrument is capable of, set by the intrinsic </a:t>
            </a:r>
            <a:r>
              <a:rPr lang="en-US" sz="2000" u="sng" dirty="0">
                <a:latin typeface="Helvetica Neue" charset="0"/>
                <a:ea typeface="Helvetica Neue" charset="0"/>
                <a:cs typeface="Helvetica Neue" charset="0"/>
              </a:rPr>
              <a:t>stability</a:t>
            </a:r>
            <a:r>
              <a:rPr lang="en-US" sz="2000" dirty="0">
                <a:latin typeface="Helvetica Neue" charset="0"/>
                <a:ea typeface="Helvetica Neue" charset="0"/>
                <a:cs typeface="Helvetica Neue" charset="0"/>
              </a:rPr>
              <a:t> of the instrument and your </a:t>
            </a:r>
            <a:r>
              <a:rPr lang="en-US" sz="2000" u="sng" dirty="0">
                <a:latin typeface="Helvetica Neue" charset="0"/>
                <a:ea typeface="Helvetica Neue" charset="0"/>
                <a:cs typeface="Helvetica Neue" charset="0"/>
              </a:rPr>
              <a:t>calibration</a:t>
            </a:r>
            <a:r>
              <a:rPr lang="en-US" sz="2000" dirty="0">
                <a:latin typeface="Helvetica Neue" charset="0"/>
                <a:ea typeface="Helvetica Neue" charset="0"/>
                <a:cs typeface="Helvetica Neue" charset="0"/>
              </a:rPr>
              <a:t> method (and even data </a:t>
            </a:r>
            <a:r>
              <a:rPr lang="en-US" sz="2000" u="sng" dirty="0">
                <a:latin typeface="Helvetica Neue" charset="0"/>
                <a:ea typeface="Helvetica Neue" charset="0"/>
                <a:cs typeface="Helvetica Neue" charset="0"/>
              </a:rPr>
              <a:t>analysis</a:t>
            </a:r>
            <a:r>
              <a:rPr lang="en-US" sz="2000" dirty="0">
                <a:latin typeface="Helvetica Neue" charset="0"/>
                <a:ea typeface="Helvetica Neue" charset="0"/>
                <a:cs typeface="Helvetica Neue" charset="0"/>
              </a:rPr>
              <a:t> method). Often quoted as “goals” for new instruments.</a:t>
            </a:r>
            <a:endParaRPr lang="en-US" sz="1800" dirty="0">
              <a:latin typeface="Helvetica Neue" charset="0"/>
              <a:ea typeface="Helvetica Neue" charset="0"/>
              <a:cs typeface="Helvetica Neue" charset="0"/>
            </a:endParaRPr>
          </a:p>
        </p:txBody>
      </p:sp>
      <p:sp>
        <p:nvSpPr>
          <p:cNvPr id="5" name="TextBox 4"/>
          <p:cNvSpPr txBox="1"/>
          <p:nvPr/>
        </p:nvSpPr>
        <p:spPr>
          <a:xfrm>
            <a:off x="615409" y="4878840"/>
            <a:ext cx="7826643" cy="1508105"/>
          </a:xfrm>
          <a:prstGeom prst="rect">
            <a:avLst/>
          </a:prstGeom>
          <a:noFill/>
        </p:spPr>
        <p:txBody>
          <a:bodyPr wrap="square" rtlCol="0">
            <a:spAutoFit/>
          </a:bodyPr>
          <a:lstStyle/>
          <a:p>
            <a:r>
              <a:rPr lang="en-US" sz="2400" b="1" dirty="0">
                <a:latin typeface="Helvetica Neue" charset="0"/>
                <a:ea typeface="Helvetica Neue" charset="0"/>
                <a:cs typeface="Helvetica Neue" charset="0"/>
              </a:rPr>
              <a:t>On-target RV precision:</a:t>
            </a:r>
          </a:p>
          <a:p>
            <a:endParaRPr lang="en-US" sz="800" dirty="0">
              <a:latin typeface="Helvetica Neue" charset="0"/>
              <a:ea typeface="Helvetica Neue" charset="0"/>
              <a:cs typeface="Helvetica Neue" charset="0"/>
            </a:endParaRPr>
          </a:p>
          <a:p>
            <a:r>
              <a:rPr lang="en-US" sz="2000" dirty="0">
                <a:latin typeface="Helvetica Neue" charset="0"/>
                <a:ea typeface="Helvetica Neue" charset="0"/>
                <a:cs typeface="Helvetica Neue" charset="0"/>
              </a:rPr>
              <a:t>Set by the two terms above, plus stellar jitter and stellar activity. Often we try to estimate the best performance possible for an instrument by observing RV standard stars (quiet and no planet).</a:t>
            </a:r>
            <a:endParaRPr lang="en-US" sz="1800" dirty="0">
              <a:latin typeface="Helvetica Neue" charset="0"/>
              <a:ea typeface="Helvetica Neue" charset="0"/>
              <a:cs typeface="Helvetica Neue" charset="0"/>
            </a:endParaRPr>
          </a:p>
        </p:txBody>
      </p:sp>
    </p:spTree>
    <p:extLst>
      <p:ext uri="{BB962C8B-B14F-4D97-AF65-F5344CB8AC3E}">
        <p14:creationId xmlns:p14="http://schemas.microsoft.com/office/powerpoint/2010/main" val="859081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607_screw.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2224" y="4175452"/>
            <a:ext cx="1016000" cy="2682548"/>
          </a:xfrm>
          <a:prstGeom prst="rect">
            <a:avLst/>
          </a:prstGeom>
        </p:spPr>
      </p:pic>
      <p:pic>
        <p:nvPicPr>
          <p:cNvPr id="6" name="Picture 5" descr="605_nail.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5502" y="5345841"/>
            <a:ext cx="749300" cy="2159000"/>
          </a:xfrm>
          <a:prstGeom prst="rect">
            <a:avLst/>
          </a:prstGeom>
        </p:spPr>
      </p:pic>
      <p:pic>
        <p:nvPicPr>
          <p:cNvPr id="7" name="Picture 6" descr="606_screw.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31136" y="4881757"/>
            <a:ext cx="723900" cy="2133600"/>
          </a:xfrm>
          <a:prstGeom prst="rect">
            <a:avLst/>
          </a:prstGeom>
        </p:spPr>
      </p:pic>
      <p:pic>
        <p:nvPicPr>
          <p:cNvPr id="18" name="Picture 17" descr="605_nail.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0897" y="5257817"/>
            <a:ext cx="749300" cy="2159000"/>
          </a:xfrm>
          <a:prstGeom prst="rect">
            <a:avLst/>
          </a:prstGeom>
        </p:spPr>
      </p:pic>
      <p:pic>
        <p:nvPicPr>
          <p:cNvPr id="19" name="Picture 18" descr="605_nail.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99317" y="5284311"/>
            <a:ext cx="749300" cy="2159000"/>
          </a:xfrm>
          <a:prstGeom prst="rect">
            <a:avLst/>
          </a:prstGeom>
        </p:spPr>
      </p:pic>
      <p:pic>
        <p:nvPicPr>
          <p:cNvPr id="20" name="Picture 19" descr="607_screw.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7285" y="5257817"/>
            <a:ext cx="660848" cy="1387781"/>
          </a:xfrm>
          <a:prstGeom prst="rect">
            <a:avLst/>
          </a:prstGeom>
        </p:spPr>
      </p:pic>
      <p:pic>
        <p:nvPicPr>
          <p:cNvPr id="21" name="Picture 20" descr="606_screw.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53896" y="5161175"/>
            <a:ext cx="723900" cy="2133600"/>
          </a:xfrm>
          <a:prstGeom prst="rect">
            <a:avLst/>
          </a:prstGeom>
        </p:spPr>
      </p:pic>
      <p:pic>
        <p:nvPicPr>
          <p:cNvPr id="12" name="Picture 11" descr="Wooden_Arrow_preview.png"/>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r="-2044"/>
          <a:stretch/>
        </p:blipFill>
        <p:spPr>
          <a:xfrm>
            <a:off x="-1163344" y="6541590"/>
            <a:ext cx="12028348" cy="476490"/>
          </a:xfrm>
          <a:prstGeom prst="rect">
            <a:avLst/>
          </a:prstGeom>
        </p:spPr>
      </p:pic>
      <p:sp>
        <p:nvSpPr>
          <p:cNvPr id="3" name="TextBox 2"/>
          <p:cNvSpPr txBox="1"/>
          <p:nvPr/>
        </p:nvSpPr>
        <p:spPr>
          <a:xfrm>
            <a:off x="195061" y="4589369"/>
            <a:ext cx="825867" cy="584776"/>
          </a:xfrm>
          <a:prstGeom prst="rect">
            <a:avLst/>
          </a:prstGeom>
          <a:noFill/>
        </p:spPr>
        <p:txBody>
          <a:bodyPr wrap="none" rtlCol="0">
            <a:spAutoFit/>
          </a:bodyPr>
          <a:lstStyle/>
          <a:p>
            <a:r>
              <a:rPr lang="en-US" sz="3200" dirty="0">
                <a:solidFill>
                  <a:schemeClr val="accent2"/>
                </a:solidFill>
                <a:latin typeface="Helvetica Neue Bold Condensed"/>
                <a:cs typeface="Helvetica Neue Bold Condensed"/>
              </a:rPr>
              <a:t>star</a:t>
            </a:r>
          </a:p>
        </p:txBody>
      </p:sp>
      <p:sp>
        <p:nvSpPr>
          <p:cNvPr id="23" name="TextBox 22"/>
          <p:cNvSpPr txBox="1"/>
          <p:nvPr/>
        </p:nvSpPr>
        <p:spPr>
          <a:xfrm>
            <a:off x="2420016" y="4358298"/>
            <a:ext cx="1031051" cy="584776"/>
          </a:xfrm>
          <a:prstGeom prst="rect">
            <a:avLst/>
          </a:prstGeom>
          <a:noFill/>
        </p:spPr>
        <p:txBody>
          <a:bodyPr wrap="none" rtlCol="0">
            <a:spAutoFit/>
          </a:bodyPr>
          <a:lstStyle/>
          <a:p>
            <a:r>
              <a:rPr lang="en-US" sz="3200" dirty="0">
                <a:solidFill>
                  <a:schemeClr val="tx2"/>
                </a:solidFill>
                <a:latin typeface="Helvetica Neue Bold Condensed"/>
                <a:cs typeface="Helvetica Neue Bold Condensed"/>
              </a:rPr>
              <a:t>input</a:t>
            </a:r>
          </a:p>
        </p:txBody>
      </p:sp>
      <p:sp>
        <p:nvSpPr>
          <p:cNvPr id="24" name="TextBox 23"/>
          <p:cNvSpPr txBox="1"/>
          <p:nvPr/>
        </p:nvSpPr>
        <p:spPr>
          <a:xfrm>
            <a:off x="3522428" y="3772115"/>
            <a:ext cx="2356722" cy="896656"/>
          </a:xfrm>
          <a:prstGeom prst="rect">
            <a:avLst/>
          </a:prstGeom>
          <a:noFill/>
        </p:spPr>
        <p:txBody>
          <a:bodyPr wrap="none" rtlCol="0">
            <a:spAutoFit/>
          </a:bodyPr>
          <a:lstStyle/>
          <a:p>
            <a:pPr>
              <a:lnSpc>
                <a:spcPct val="80000"/>
              </a:lnSpc>
            </a:pPr>
            <a:r>
              <a:rPr lang="en-US" sz="3200" dirty="0">
                <a:solidFill>
                  <a:schemeClr val="tx2"/>
                </a:solidFill>
                <a:latin typeface="Helvetica Neue Bold Condensed"/>
                <a:cs typeface="Helvetica Neue Bold Condensed"/>
              </a:rPr>
              <a:t>stable</a:t>
            </a:r>
          </a:p>
          <a:p>
            <a:pPr>
              <a:lnSpc>
                <a:spcPct val="80000"/>
              </a:lnSpc>
            </a:pPr>
            <a:r>
              <a:rPr lang="en-US" sz="3200" dirty="0">
                <a:solidFill>
                  <a:schemeClr val="tx2"/>
                </a:solidFill>
                <a:latin typeface="Helvetica Neue Bold Condensed"/>
                <a:cs typeface="Helvetica Neue Bold Condensed"/>
              </a:rPr>
              <a:t>spectrograph</a:t>
            </a:r>
          </a:p>
        </p:txBody>
      </p:sp>
      <p:sp>
        <p:nvSpPr>
          <p:cNvPr id="25" name="TextBox 24"/>
          <p:cNvSpPr txBox="1"/>
          <p:nvPr/>
        </p:nvSpPr>
        <p:spPr>
          <a:xfrm>
            <a:off x="4444502" y="4698035"/>
            <a:ext cx="1763323" cy="584776"/>
          </a:xfrm>
          <a:prstGeom prst="rect">
            <a:avLst/>
          </a:prstGeom>
          <a:noFill/>
        </p:spPr>
        <p:txBody>
          <a:bodyPr wrap="none" rtlCol="0">
            <a:spAutoFit/>
          </a:bodyPr>
          <a:lstStyle/>
          <a:p>
            <a:r>
              <a:rPr lang="en-US" sz="3200" dirty="0">
                <a:solidFill>
                  <a:schemeClr val="tx2"/>
                </a:solidFill>
                <a:latin typeface="Helvetica Neue Bold Condensed"/>
                <a:cs typeface="Helvetica Neue Bold Condensed"/>
              </a:rPr>
              <a:t>calibrator</a:t>
            </a:r>
          </a:p>
        </p:txBody>
      </p:sp>
      <p:sp>
        <p:nvSpPr>
          <p:cNvPr id="26" name="TextBox 25"/>
          <p:cNvSpPr txBox="1"/>
          <p:nvPr/>
        </p:nvSpPr>
        <p:spPr>
          <a:xfrm>
            <a:off x="6027492" y="4100788"/>
            <a:ext cx="1531188" cy="584776"/>
          </a:xfrm>
          <a:prstGeom prst="rect">
            <a:avLst/>
          </a:prstGeom>
          <a:noFill/>
        </p:spPr>
        <p:txBody>
          <a:bodyPr wrap="none" rtlCol="0">
            <a:spAutoFit/>
          </a:bodyPr>
          <a:lstStyle/>
          <a:p>
            <a:r>
              <a:rPr lang="en-US" sz="3200" dirty="0">
                <a:solidFill>
                  <a:schemeClr val="accent5">
                    <a:lumMod val="75000"/>
                  </a:schemeClr>
                </a:solidFill>
                <a:latin typeface="Helvetica Neue Bold Condensed"/>
                <a:cs typeface="Helvetica Neue Bold Condensed"/>
              </a:rPr>
              <a:t>tellurics</a:t>
            </a:r>
          </a:p>
        </p:txBody>
      </p:sp>
      <p:sp>
        <p:nvSpPr>
          <p:cNvPr id="27" name="TextBox 26"/>
          <p:cNvSpPr txBox="1"/>
          <p:nvPr/>
        </p:nvSpPr>
        <p:spPr>
          <a:xfrm>
            <a:off x="7556134" y="4264519"/>
            <a:ext cx="1716655" cy="896656"/>
          </a:xfrm>
          <a:prstGeom prst="rect">
            <a:avLst/>
          </a:prstGeom>
          <a:noFill/>
        </p:spPr>
        <p:txBody>
          <a:bodyPr wrap="square" rtlCol="0">
            <a:spAutoFit/>
          </a:bodyPr>
          <a:lstStyle/>
          <a:p>
            <a:pPr>
              <a:lnSpc>
                <a:spcPct val="80000"/>
              </a:lnSpc>
            </a:pPr>
            <a:r>
              <a:rPr lang="en-US" sz="3200" dirty="0">
                <a:solidFill>
                  <a:schemeClr val="accent5">
                    <a:lumMod val="75000"/>
                  </a:schemeClr>
                </a:solidFill>
                <a:latin typeface="Helvetica Neue Bold Condensed"/>
                <a:cs typeface="Helvetica Neue Bold Condensed"/>
              </a:rPr>
              <a:t>data analysis</a:t>
            </a:r>
          </a:p>
        </p:txBody>
      </p:sp>
      <p:sp>
        <p:nvSpPr>
          <p:cNvPr id="4" name="TextBox 3"/>
          <p:cNvSpPr txBox="1"/>
          <p:nvPr/>
        </p:nvSpPr>
        <p:spPr>
          <a:xfrm>
            <a:off x="7306646" y="6597605"/>
            <a:ext cx="1872629" cy="307777"/>
          </a:xfrm>
          <a:prstGeom prst="rect">
            <a:avLst/>
          </a:prstGeom>
          <a:noFill/>
        </p:spPr>
        <p:txBody>
          <a:bodyPr wrap="none" rtlCol="0">
            <a:spAutoFit/>
          </a:bodyPr>
          <a:lstStyle/>
          <a:p>
            <a:r>
              <a:rPr lang="en-US" dirty="0">
                <a:solidFill>
                  <a:schemeClr val="tx1">
                    <a:lumMod val="75000"/>
                    <a:lumOff val="25000"/>
                  </a:schemeClr>
                </a:solidFill>
                <a:latin typeface="Heebo Light" charset="0"/>
                <a:ea typeface="Heebo Light" charset="0"/>
                <a:cs typeface="Heebo Light" charset="0"/>
              </a:rPr>
              <a:t>ERPVII</a:t>
            </a:r>
            <a:r>
              <a:rPr lang="en-US">
                <a:solidFill>
                  <a:schemeClr val="tx1">
                    <a:lumMod val="75000"/>
                    <a:lumOff val="25000"/>
                  </a:schemeClr>
                </a:solidFill>
                <a:latin typeface="Heebo Light" charset="0"/>
                <a:ea typeface="Heebo Light" charset="0"/>
                <a:cs typeface="Heebo Light" charset="0"/>
              </a:rPr>
              <a:t>, Fischer+2016</a:t>
            </a:r>
            <a:endParaRPr lang="en-US" dirty="0">
              <a:solidFill>
                <a:schemeClr val="tx1">
                  <a:lumMod val="75000"/>
                  <a:lumOff val="25000"/>
                </a:schemeClr>
              </a:solidFill>
              <a:latin typeface="Heebo Light" charset="0"/>
              <a:ea typeface="Heebo Light" charset="0"/>
              <a:cs typeface="Heebo Light" charset="0"/>
            </a:endParaRPr>
          </a:p>
        </p:txBody>
      </p:sp>
      <p:sp>
        <p:nvSpPr>
          <p:cNvPr id="13" name="Title 12"/>
          <p:cNvSpPr>
            <a:spLocks noGrp="1"/>
          </p:cNvSpPr>
          <p:nvPr>
            <p:ph type="title"/>
          </p:nvPr>
        </p:nvSpPr>
        <p:spPr>
          <a:xfrm>
            <a:off x="960175" y="0"/>
            <a:ext cx="7411575" cy="713544"/>
          </a:xfrm>
        </p:spPr>
        <p:txBody>
          <a:bodyPr/>
          <a:lstStyle/>
          <a:p>
            <a:pPr algn="ctr"/>
            <a:r>
              <a:rPr lang="en-US" sz="4400" b="0" dirty="0">
                <a:latin typeface="Anton" charset="0"/>
                <a:ea typeface="Anton" charset="0"/>
                <a:cs typeface="Anton" charset="0"/>
              </a:rPr>
              <a:t>the 7 components of precise RV</a:t>
            </a:r>
          </a:p>
        </p:txBody>
      </p:sp>
      <p:sp>
        <p:nvSpPr>
          <p:cNvPr id="22" name="TextBox 21"/>
          <p:cNvSpPr txBox="1"/>
          <p:nvPr/>
        </p:nvSpPr>
        <p:spPr>
          <a:xfrm>
            <a:off x="922636" y="3208789"/>
            <a:ext cx="1617751" cy="880241"/>
          </a:xfrm>
          <a:prstGeom prst="rect">
            <a:avLst/>
          </a:prstGeom>
          <a:noFill/>
        </p:spPr>
        <p:txBody>
          <a:bodyPr wrap="none" rtlCol="0">
            <a:spAutoFit/>
          </a:bodyPr>
          <a:lstStyle/>
          <a:p>
            <a:pPr>
              <a:lnSpc>
                <a:spcPct val="80000"/>
              </a:lnSpc>
            </a:pPr>
            <a:r>
              <a:rPr lang="en-US" sz="3200" dirty="0">
                <a:solidFill>
                  <a:schemeClr val="accent2"/>
                </a:solidFill>
                <a:latin typeface="Helvetica Neue Bold Condensed"/>
                <a:cs typeface="Helvetica Neue Bold Condensed"/>
              </a:rPr>
              <a:t>stellar </a:t>
            </a:r>
          </a:p>
          <a:p>
            <a:pPr>
              <a:lnSpc>
                <a:spcPct val="80000"/>
              </a:lnSpc>
            </a:pPr>
            <a:r>
              <a:rPr lang="en-US" sz="3200" dirty="0">
                <a:solidFill>
                  <a:schemeClr val="accent2"/>
                </a:solidFill>
                <a:latin typeface="Helvetica Neue Bold Condensed"/>
                <a:cs typeface="Helvetica Neue Bold Condensed"/>
              </a:rPr>
              <a:t>variation</a:t>
            </a:r>
          </a:p>
        </p:txBody>
      </p:sp>
    </p:spTree>
    <p:extLst>
      <p:ext uri="{BB962C8B-B14F-4D97-AF65-F5344CB8AC3E}">
        <p14:creationId xmlns:p14="http://schemas.microsoft.com/office/powerpoint/2010/main" val="1220099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607_screw.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2224" y="4175452"/>
            <a:ext cx="1016000" cy="2682548"/>
          </a:xfrm>
          <a:prstGeom prst="rect">
            <a:avLst/>
          </a:prstGeom>
        </p:spPr>
      </p:pic>
      <p:pic>
        <p:nvPicPr>
          <p:cNvPr id="6" name="Picture 5" descr="605_nail.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5502" y="5345841"/>
            <a:ext cx="749300" cy="2159000"/>
          </a:xfrm>
          <a:prstGeom prst="rect">
            <a:avLst/>
          </a:prstGeom>
        </p:spPr>
      </p:pic>
      <p:pic>
        <p:nvPicPr>
          <p:cNvPr id="7" name="Picture 6" descr="606_screw.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31136" y="4881757"/>
            <a:ext cx="723900" cy="2133600"/>
          </a:xfrm>
          <a:prstGeom prst="rect">
            <a:avLst/>
          </a:prstGeom>
        </p:spPr>
      </p:pic>
      <p:pic>
        <p:nvPicPr>
          <p:cNvPr id="18" name="Picture 17" descr="605_nail.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0897" y="5257817"/>
            <a:ext cx="749300" cy="2159000"/>
          </a:xfrm>
          <a:prstGeom prst="rect">
            <a:avLst/>
          </a:prstGeom>
        </p:spPr>
      </p:pic>
      <p:pic>
        <p:nvPicPr>
          <p:cNvPr id="19" name="Picture 18" descr="605_nail.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99317" y="5284311"/>
            <a:ext cx="749300" cy="2159000"/>
          </a:xfrm>
          <a:prstGeom prst="rect">
            <a:avLst/>
          </a:prstGeom>
        </p:spPr>
      </p:pic>
      <p:pic>
        <p:nvPicPr>
          <p:cNvPr id="20" name="Picture 19" descr="607_screw.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7285" y="5257817"/>
            <a:ext cx="660848" cy="1387781"/>
          </a:xfrm>
          <a:prstGeom prst="rect">
            <a:avLst/>
          </a:prstGeom>
        </p:spPr>
      </p:pic>
      <p:pic>
        <p:nvPicPr>
          <p:cNvPr id="21" name="Picture 20" descr="606_screw.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53896" y="5161175"/>
            <a:ext cx="723900" cy="2133600"/>
          </a:xfrm>
          <a:prstGeom prst="rect">
            <a:avLst/>
          </a:prstGeom>
        </p:spPr>
      </p:pic>
      <p:pic>
        <p:nvPicPr>
          <p:cNvPr id="12" name="Picture 11" descr="Wooden_Arrow_preview.png"/>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r="-2044"/>
          <a:stretch/>
        </p:blipFill>
        <p:spPr>
          <a:xfrm>
            <a:off x="-1163344" y="6541590"/>
            <a:ext cx="12028348" cy="476490"/>
          </a:xfrm>
          <a:prstGeom prst="rect">
            <a:avLst/>
          </a:prstGeom>
        </p:spPr>
      </p:pic>
      <p:sp>
        <p:nvSpPr>
          <p:cNvPr id="3" name="TextBox 2"/>
          <p:cNvSpPr txBox="1"/>
          <p:nvPr/>
        </p:nvSpPr>
        <p:spPr>
          <a:xfrm>
            <a:off x="195061" y="4589369"/>
            <a:ext cx="825867" cy="584776"/>
          </a:xfrm>
          <a:prstGeom prst="rect">
            <a:avLst/>
          </a:prstGeom>
          <a:noFill/>
        </p:spPr>
        <p:txBody>
          <a:bodyPr wrap="none" rtlCol="0">
            <a:spAutoFit/>
          </a:bodyPr>
          <a:lstStyle/>
          <a:p>
            <a:r>
              <a:rPr lang="en-US" sz="3200" dirty="0">
                <a:solidFill>
                  <a:schemeClr val="accent2"/>
                </a:solidFill>
                <a:latin typeface="Helvetica Neue Bold Condensed"/>
                <a:cs typeface="Helvetica Neue Bold Condensed"/>
              </a:rPr>
              <a:t>star</a:t>
            </a:r>
          </a:p>
        </p:txBody>
      </p:sp>
      <p:sp>
        <p:nvSpPr>
          <p:cNvPr id="23" name="TextBox 22"/>
          <p:cNvSpPr txBox="1"/>
          <p:nvPr/>
        </p:nvSpPr>
        <p:spPr>
          <a:xfrm>
            <a:off x="2420016" y="4358298"/>
            <a:ext cx="1031051" cy="584776"/>
          </a:xfrm>
          <a:prstGeom prst="rect">
            <a:avLst/>
          </a:prstGeom>
          <a:noFill/>
        </p:spPr>
        <p:txBody>
          <a:bodyPr wrap="none" rtlCol="0">
            <a:spAutoFit/>
          </a:bodyPr>
          <a:lstStyle/>
          <a:p>
            <a:r>
              <a:rPr lang="en-US" sz="3200" dirty="0">
                <a:solidFill>
                  <a:schemeClr val="tx2"/>
                </a:solidFill>
                <a:latin typeface="Helvetica Neue Bold Condensed"/>
                <a:cs typeface="Helvetica Neue Bold Condensed"/>
              </a:rPr>
              <a:t>input</a:t>
            </a:r>
          </a:p>
        </p:txBody>
      </p:sp>
      <p:sp>
        <p:nvSpPr>
          <p:cNvPr id="24" name="TextBox 23"/>
          <p:cNvSpPr txBox="1"/>
          <p:nvPr/>
        </p:nvSpPr>
        <p:spPr>
          <a:xfrm>
            <a:off x="3522428" y="3772115"/>
            <a:ext cx="2356722" cy="896656"/>
          </a:xfrm>
          <a:prstGeom prst="rect">
            <a:avLst/>
          </a:prstGeom>
          <a:noFill/>
        </p:spPr>
        <p:txBody>
          <a:bodyPr wrap="none" rtlCol="0">
            <a:spAutoFit/>
          </a:bodyPr>
          <a:lstStyle/>
          <a:p>
            <a:pPr>
              <a:lnSpc>
                <a:spcPct val="80000"/>
              </a:lnSpc>
            </a:pPr>
            <a:r>
              <a:rPr lang="en-US" sz="3200" dirty="0">
                <a:solidFill>
                  <a:schemeClr val="tx2"/>
                </a:solidFill>
                <a:latin typeface="Helvetica Neue Bold Condensed"/>
                <a:cs typeface="Helvetica Neue Bold Condensed"/>
              </a:rPr>
              <a:t>stable</a:t>
            </a:r>
          </a:p>
          <a:p>
            <a:pPr>
              <a:lnSpc>
                <a:spcPct val="80000"/>
              </a:lnSpc>
            </a:pPr>
            <a:r>
              <a:rPr lang="en-US" sz="3200" dirty="0">
                <a:solidFill>
                  <a:schemeClr val="tx2"/>
                </a:solidFill>
                <a:latin typeface="Helvetica Neue Bold Condensed"/>
                <a:cs typeface="Helvetica Neue Bold Condensed"/>
              </a:rPr>
              <a:t>spectrograph</a:t>
            </a:r>
          </a:p>
        </p:txBody>
      </p:sp>
      <p:sp>
        <p:nvSpPr>
          <p:cNvPr id="25" name="TextBox 24"/>
          <p:cNvSpPr txBox="1"/>
          <p:nvPr/>
        </p:nvSpPr>
        <p:spPr>
          <a:xfrm>
            <a:off x="4444502" y="4698035"/>
            <a:ext cx="1763323" cy="584776"/>
          </a:xfrm>
          <a:prstGeom prst="rect">
            <a:avLst/>
          </a:prstGeom>
          <a:noFill/>
        </p:spPr>
        <p:txBody>
          <a:bodyPr wrap="none" rtlCol="0">
            <a:spAutoFit/>
          </a:bodyPr>
          <a:lstStyle/>
          <a:p>
            <a:r>
              <a:rPr lang="en-US" sz="3200" dirty="0">
                <a:solidFill>
                  <a:schemeClr val="tx2"/>
                </a:solidFill>
                <a:latin typeface="Helvetica Neue Bold Condensed"/>
                <a:cs typeface="Helvetica Neue Bold Condensed"/>
              </a:rPr>
              <a:t>calibrator</a:t>
            </a:r>
          </a:p>
        </p:txBody>
      </p:sp>
      <p:sp>
        <p:nvSpPr>
          <p:cNvPr id="26" name="TextBox 25"/>
          <p:cNvSpPr txBox="1"/>
          <p:nvPr/>
        </p:nvSpPr>
        <p:spPr>
          <a:xfrm>
            <a:off x="6027492" y="4100788"/>
            <a:ext cx="1531188" cy="584776"/>
          </a:xfrm>
          <a:prstGeom prst="rect">
            <a:avLst/>
          </a:prstGeom>
          <a:noFill/>
        </p:spPr>
        <p:txBody>
          <a:bodyPr wrap="none" rtlCol="0">
            <a:spAutoFit/>
          </a:bodyPr>
          <a:lstStyle/>
          <a:p>
            <a:r>
              <a:rPr lang="en-US" sz="3200" dirty="0">
                <a:solidFill>
                  <a:schemeClr val="accent5">
                    <a:lumMod val="75000"/>
                  </a:schemeClr>
                </a:solidFill>
                <a:latin typeface="Helvetica Neue Bold Condensed"/>
                <a:cs typeface="Helvetica Neue Bold Condensed"/>
              </a:rPr>
              <a:t>tellurics</a:t>
            </a:r>
          </a:p>
        </p:txBody>
      </p:sp>
      <p:sp>
        <p:nvSpPr>
          <p:cNvPr id="27" name="TextBox 26"/>
          <p:cNvSpPr txBox="1"/>
          <p:nvPr/>
        </p:nvSpPr>
        <p:spPr>
          <a:xfrm>
            <a:off x="7556134" y="4264519"/>
            <a:ext cx="1716655" cy="896656"/>
          </a:xfrm>
          <a:prstGeom prst="rect">
            <a:avLst/>
          </a:prstGeom>
          <a:noFill/>
        </p:spPr>
        <p:txBody>
          <a:bodyPr wrap="square" rtlCol="0">
            <a:spAutoFit/>
          </a:bodyPr>
          <a:lstStyle/>
          <a:p>
            <a:pPr>
              <a:lnSpc>
                <a:spcPct val="80000"/>
              </a:lnSpc>
            </a:pPr>
            <a:r>
              <a:rPr lang="en-US" sz="3200" dirty="0">
                <a:solidFill>
                  <a:schemeClr val="accent5">
                    <a:lumMod val="75000"/>
                  </a:schemeClr>
                </a:solidFill>
                <a:latin typeface="Helvetica Neue Bold Condensed"/>
                <a:cs typeface="Helvetica Neue Bold Condensed"/>
              </a:rPr>
              <a:t>data analysis</a:t>
            </a:r>
          </a:p>
        </p:txBody>
      </p:sp>
      <p:sp>
        <p:nvSpPr>
          <p:cNvPr id="4" name="TextBox 3"/>
          <p:cNvSpPr txBox="1"/>
          <p:nvPr/>
        </p:nvSpPr>
        <p:spPr>
          <a:xfrm>
            <a:off x="7306646" y="6597605"/>
            <a:ext cx="1872629" cy="307777"/>
          </a:xfrm>
          <a:prstGeom prst="rect">
            <a:avLst/>
          </a:prstGeom>
          <a:noFill/>
        </p:spPr>
        <p:txBody>
          <a:bodyPr wrap="none" rtlCol="0">
            <a:spAutoFit/>
          </a:bodyPr>
          <a:lstStyle/>
          <a:p>
            <a:r>
              <a:rPr lang="en-US" dirty="0">
                <a:solidFill>
                  <a:schemeClr val="tx1">
                    <a:lumMod val="75000"/>
                    <a:lumOff val="25000"/>
                  </a:schemeClr>
                </a:solidFill>
                <a:latin typeface="Heebo Light" charset="0"/>
                <a:ea typeface="Heebo Light" charset="0"/>
                <a:cs typeface="Heebo Light" charset="0"/>
              </a:rPr>
              <a:t>ERPVII</a:t>
            </a:r>
            <a:r>
              <a:rPr lang="en-US">
                <a:solidFill>
                  <a:schemeClr val="tx1">
                    <a:lumMod val="75000"/>
                    <a:lumOff val="25000"/>
                  </a:schemeClr>
                </a:solidFill>
                <a:latin typeface="Heebo Light" charset="0"/>
                <a:ea typeface="Heebo Light" charset="0"/>
                <a:cs typeface="Heebo Light" charset="0"/>
              </a:rPr>
              <a:t>, Fischer+2016</a:t>
            </a:r>
            <a:endParaRPr lang="en-US" dirty="0">
              <a:solidFill>
                <a:schemeClr val="tx1">
                  <a:lumMod val="75000"/>
                  <a:lumOff val="25000"/>
                </a:schemeClr>
              </a:solidFill>
              <a:latin typeface="Heebo Light" charset="0"/>
              <a:ea typeface="Heebo Light" charset="0"/>
              <a:cs typeface="Heebo Light" charset="0"/>
            </a:endParaRPr>
          </a:p>
        </p:txBody>
      </p:sp>
      <p:sp>
        <p:nvSpPr>
          <p:cNvPr id="13" name="Title 12"/>
          <p:cNvSpPr>
            <a:spLocks noGrp="1"/>
          </p:cNvSpPr>
          <p:nvPr>
            <p:ph type="title"/>
          </p:nvPr>
        </p:nvSpPr>
        <p:spPr>
          <a:xfrm>
            <a:off x="960175" y="0"/>
            <a:ext cx="7411575" cy="713544"/>
          </a:xfrm>
        </p:spPr>
        <p:txBody>
          <a:bodyPr/>
          <a:lstStyle/>
          <a:p>
            <a:pPr algn="ctr"/>
            <a:r>
              <a:rPr lang="en-US" sz="4400" b="0" dirty="0">
                <a:latin typeface="Anton" charset="0"/>
                <a:ea typeface="Anton" charset="0"/>
                <a:cs typeface="Anton" charset="0"/>
              </a:rPr>
              <a:t>the 7 components of precise RV</a:t>
            </a:r>
          </a:p>
        </p:txBody>
      </p:sp>
      <p:sp>
        <p:nvSpPr>
          <p:cNvPr id="22" name="TextBox 21"/>
          <p:cNvSpPr txBox="1"/>
          <p:nvPr/>
        </p:nvSpPr>
        <p:spPr>
          <a:xfrm>
            <a:off x="922636" y="3208789"/>
            <a:ext cx="1617751" cy="880241"/>
          </a:xfrm>
          <a:prstGeom prst="rect">
            <a:avLst/>
          </a:prstGeom>
          <a:noFill/>
        </p:spPr>
        <p:txBody>
          <a:bodyPr wrap="none" rtlCol="0">
            <a:spAutoFit/>
          </a:bodyPr>
          <a:lstStyle/>
          <a:p>
            <a:pPr>
              <a:lnSpc>
                <a:spcPct val="80000"/>
              </a:lnSpc>
            </a:pPr>
            <a:r>
              <a:rPr lang="en-US" sz="3200" dirty="0">
                <a:solidFill>
                  <a:schemeClr val="accent2"/>
                </a:solidFill>
                <a:latin typeface="Helvetica Neue Bold Condensed"/>
                <a:cs typeface="Helvetica Neue Bold Condensed"/>
              </a:rPr>
              <a:t>stellar </a:t>
            </a:r>
          </a:p>
          <a:p>
            <a:pPr>
              <a:lnSpc>
                <a:spcPct val="80000"/>
              </a:lnSpc>
            </a:pPr>
            <a:r>
              <a:rPr lang="en-US" sz="3200" dirty="0">
                <a:solidFill>
                  <a:schemeClr val="accent2"/>
                </a:solidFill>
                <a:latin typeface="Helvetica Neue Bold Condensed"/>
                <a:cs typeface="Helvetica Neue Bold Condensed"/>
              </a:rPr>
              <a:t>variation</a:t>
            </a:r>
          </a:p>
        </p:txBody>
      </p:sp>
      <p:cxnSp>
        <p:nvCxnSpPr>
          <p:cNvPr id="2" name="Straight Connector 1">
            <a:extLst>
              <a:ext uri="{FF2B5EF4-FFF2-40B4-BE49-F238E27FC236}">
                <a16:creationId xmlns:a16="http://schemas.microsoft.com/office/drawing/2014/main" id="{D05632A3-F0E8-4E89-A960-22A8CB9B68B4}"/>
              </a:ext>
            </a:extLst>
          </p:cNvPr>
          <p:cNvCxnSpPr/>
          <p:nvPr/>
        </p:nvCxnSpPr>
        <p:spPr>
          <a:xfrm>
            <a:off x="92720" y="2189463"/>
            <a:ext cx="225773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64A89871-C86F-6675-0D0F-559582641F1F}"/>
              </a:ext>
            </a:extLst>
          </p:cNvPr>
          <p:cNvCxnSpPr/>
          <p:nvPr/>
        </p:nvCxnSpPr>
        <p:spPr>
          <a:xfrm>
            <a:off x="2474802" y="2878668"/>
            <a:ext cx="359926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50E26B96-BA1B-D52B-EEB6-8735A5385FF5}"/>
              </a:ext>
            </a:extLst>
          </p:cNvPr>
          <p:cNvCxnSpPr/>
          <p:nvPr/>
        </p:nvCxnSpPr>
        <p:spPr>
          <a:xfrm>
            <a:off x="6162747" y="3781774"/>
            <a:ext cx="2777616" cy="0"/>
          </a:xfrm>
          <a:prstGeom prst="line">
            <a:avLst/>
          </a:prstGeom>
        </p:spPr>
        <p:style>
          <a:lnRef idx="2">
            <a:schemeClr val="accent5"/>
          </a:lnRef>
          <a:fillRef idx="0">
            <a:schemeClr val="accent5"/>
          </a:fillRef>
          <a:effectRef idx="1">
            <a:schemeClr val="accent5"/>
          </a:effectRef>
          <a:fontRef idx="minor">
            <a:schemeClr val="tx1"/>
          </a:fontRef>
        </p:style>
      </p:cxnSp>
      <p:sp>
        <p:nvSpPr>
          <p:cNvPr id="9" name="TextBox 8">
            <a:extLst>
              <a:ext uri="{FF2B5EF4-FFF2-40B4-BE49-F238E27FC236}">
                <a16:creationId xmlns:a16="http://schemas.microsoft.com/office/drawing/2014/main" id="{AD13C426-0878-59BA-3E25-D381F245EE0C}"/>
              </a:ext>
            </a:extLst>
          </p:cNvPr>
          <p:cNvSpPr txBox="1"/>
          <p:nvPr/>
        </p:nvSpPr>
        <p:spPr>
          <a:xfrm>
            <a:off x="26448" y="1549463"/>
            <a:ext cx="2470548" cy="584775"/>
          </a:xfrm>
          <a:prstGeom prst="rect">
            <a:avLst/>
          </a:prstGeom>
          <a:noFill/>
        </p:spPr>
        <p:txBody>
          <a:bodyPr wrap="none" rtlCol="0">
            <a:spAutoFit/>
          </a:bodyPr>
          <a:lstStyle/>
          <a:p>
            <a:r>
              <a:rPr lang="en-US" sz="3200" i="1" dirty="0">
                <a:solidFill>
                  <a:schemeClr val="accent2"/>
                </a:solidFill>
                <a:latin typeface="Helvetica Neue"/>
                <a:cs typeface="Helvetica Neue"/>
              </a:rPr>
              <a:t>astrophysics</a:t>
            </a:r>
          </a:p>
        </p:txBody>
      </p:sp>
      <p:sp>
        <p:nvSpPr>
          <p:cNvPr id="10" name="TextBox 9">
            <a:extLst>
              <a:ext uri="{FF2B5EF4-FFF2-40B4-BE49-F238E27FC236}">
                <a16:creationId xmlns:a16="http://schemas.microsoft.com/office/drawing/2014/main" id="{2A2C8047-2400-6D5E-2444-243671D374CA}"/>
              </a:ext>
            </a:extLst>
          </p:cNvPr>
          <p:cNvSpPr txBox="1"/>
          <p:nvPr/>
        </p:nvSpPr>
        <p:spPr>
          <a:xfrm>
            <a:off x="3344614" y="2290565"/>
            <a:ext cx="1885453" cy="584775"/>
          </a:xfrm>
          <a:prstGeom prst="rect">
            <a:avLst/>
          </a:prstGeom>
          <a:noFill/>
        </p:spPr>
        <p:txBody>
          <a:bodyPr wrap="none" rtlCol="0">
            <a:spAutoFit/>
          </a:bodyPr>
          <a:lstStyle/>
          <a:p>
            <a:r>
              <a:rPr lang="en-US" sz="3200" i="1" dirty="0">
                <a:solidFill>
                  <a:schemeClr val="tx2"/>
                </a:solidFill>
                <a:latin typeface="Helvetica Neue"/>
                <a:cs typeface="Helvetica Neue"/>
              </a:rPr>
              <a:t>hardware</a:t>
            </a:r>
          </a:p>
        </p:txBody>
      </p:sp>
      <p:sp>
        <p:nvSpPr>
          <p:cNvPr id="11" name="TextBox 10">
            <a:extLst>
              <a:ext uri="{FF2B5EF4-FFF2-40B4-BE49-F238E27FC236}">
                <a16:creationId xmlns:a16="http://schemas.microsoft.com/office/drawing/2014/main" id="{5AC09344-8B8D-2258-EA8E-4711735BA259}"/>
              </a:ext>
            </a:extLst>
          </p:cNvPr>
          <p:cNvSpPr txBox="1"/>
          <p:nvPr/>
        </p:nvSpPr>
        <p:spPr>
          <a:xfrm>
            <a:off x="6661356" y="3196998"/>
            <a:ext cx="1749197" cy="584775"/>
          </a:xfrm>
          <a:prstGeom prst="rect">
            <a:avLst/>
          </a:prstGeom>
          <a:noFill/>
        </p:spPr>
        <p:txBody>
          <a:bodyPr wrap="none" rtlCol="0">
            <a:spAutoFit/>
          </a:bodyPr>
          <a:lstStyle/>
          <a:p>
            <a:r>
              <a:rPr lang="en-US" sz="3200" i="1" dirty="0">
                <a:solidFill>
                  <a:schemeClr val="accent5">
                    <a:lumMod val="75000"/>
                  </a:schemeClr>
                </a:solidFill>
                <a:latin typeface="Helvetica Neue"/>
                <a:cs typeface="Helvetica Neue"/>
              </a:rPr>
              <a:t>software</a:t>
            </a:r>
          </a:p>
        </p:txBody>
      </p:sp>
    </p:spTree>
    <p:extLst>
      <p:ext uri="{BB962C8B-B14F-4D97-AF65-F5344CB8AC3E}">
        <p14:creationId xmlns:p14="http://schemas.microsoft.com/office/powerpoint/2010/main" val="177950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2782" y="1849969"/>
            <a:ext cx="6994477" cy="3686140"/>
          </a:xfrm>
          <a:prstGeom prst="rect">
            <a:avLst/>
          </a:prstGeom>
        </p:spPr>
      </p:pic>
      <p:sp>
        <p:nvSpPr>
          <p:cNvPr id="3" name="TextBox 2"/>
          <p:cNvSpPr txBox="1"/>
          <p:nvPr/>
        </p:nvSpPr>
        <p:spPr>
          <a:xfrm>
            <a:off x="6083486" y="4272261"/>
            <a:ext cx="1754582" cy="1200329"/>
          </a:xfrm>
          <a:prstGeom prst="rect">
            <a:avLst/>
          </a:prstGeom>
          <a:noFill/>
        </p:spPr>
        <p:txBody>
          <a:bodyPr wrap="none" rtlCol="0">
            <a:spAutoFit/>
          </a:bodyPr>
          <a:lstStyle/>
          <a:p>
            <a:r>
              <a:rPr lang="en-US" sz="3600" dirty="0">
                <a:solidFill>
                  <a:schemeClr val="tx1">
                    <a:lumMod val="65000"/>
                    <a:lumOff val="35000"/>
                  </a:schemeClr>
                </a:solidFill>
                <a:latin typeface="Courier"/>
                <a:cs typeface="Courier"/>
              </a:rPr>
              <a:t>t = t</a:t>
            </a:r>
            <a:r>
              <a:rPr lang="en-US" sz="3600" baseline="-25000" dirty="0">
                <a:solidFill>
                  <a:schemeClr val="tx1">
                    <a:lumMod val="75000"/>
                    <a:lumOff val="25000"/>
                  </a:schemeClr>
                </a:solidFill>
                <a:latin typeface="Courier"/>
                <a:cs typeface="Courier"/>
              </a:rPr>
              <a:t>0</a:t>
            </a:r>
          </a:p>
          <a:p>
            <a:r>
              <a:rPr lang="en-US" sz="3600" dirty="0">
                <a:latin typeface="Courier"/>
                <a:cs typeface="Courier"/>
              </a:rPr>
              <a:t>t = t</a:t>
            </a:r>
            <a:r>
              <a:rPr lang="en-US" sz="3600" baseline="-25000" dirty="0">
                <a:latin typeface="Courier"/>
                <a:cs typeface="Courier"/>
              </a:rPr>
              <a:t>e</a:t>
            </a:r>
          </a:p>
        </p:txBody>
      </p:sp>
      <p:cxnSp>
        <p:nvCxnSpPr>
          <p:cNvPr id="5" name="Straight Arrow Connector 4"/>
          <p:cNvCxnSpPr/>
          <p:nvPr/>
        </p:nvCxnSpPr>
        <p:spPr>
          <a:xfrm flipV="1">
            <a:off x="524585" y="5881244"/>
            <a:ext cx="8158678" cy="13806"/>
          </a:xfrm>
          <a:prstGeom prst="straightConnector1">
            <a:avLst/>
          </a:prstGeom>
          <a:ln w="28575" cmpd="sng">
            <a:tailEnd type="arrow" w="lg" len="lg"/>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855901" y="924984"/>
            <a:ext cx="0" cy="5315211"/>
          </a:xfrm>
          <a:prstGeom prst="straightConnector1">
            <a:avLst/>
          </a:prstGeom>
          <a:ln w="28575" cmpd="sng">
            <a:tailEnd type="arrow" w="lg" len="lg"/>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06561" y="401764"/>
            <a:ext cx="748923" cy="523220"/>
          </a:xfrm>
          <a:prstGeom prst="rect">
            <a:avLst/>
          </a:prstGeom>
          <a:noFill/>
        </p:spPr>
        <p:txBody>
          <a:bodyPr wrap="none" rtlCol="0">
            <a:spAutoFit/>
          </a:bodyPr>
          <a:lstStyle/>
          <a:p>
            <a:r>
              <a:rPr lang="en-US" sz="2800" dirty="0">
                <a:latin typeface="Helvetica"/>
                <a:cs typeface="Helvetica"/>
              </a:rPr>
              <a:t>flux</a:t>
            </a:r>
          </a:p>
        </p:txBody>
      </p:sp>
      <p:sp>
        <p:nvSpPr>
          <p:cNvPr id="16" name="TextBox 15"/>
          <p:cNvSpPr txBox="1"/>
          <p:nvPr/>
        </p:nvSpPr>
        <p:spPr>
          <a:xfrm>
            <a:off x="6687196" y="6050780"/>
            <a:ext cx="2001244" cy="523220"/>
          </a:xfrm>
          <a:prstGeom prst="rect">
            <a:avLst/>
          </a:prstGeom>
          <a:noFill/>
        </p:spPr>
        <p:txBody>
          <a:bodyPr wrap="none" rtlCol="0">
            <a:spAutoFit/>
          </a:bodyPr>
          <a:lstStyle/>
          <a:p>
            <a:r>
              <a:rPr lang="en-US" sz="2800" dirty="0">
                <a:latin typeface="Helvetica"/>
                <a:cs typeface="Helvetica"/>
              </a:rPr>
              <a:t>wavelength</a:t>
            </a:r>
          </a:p>
        </p:txBody>
      </p:sp>
      <p:sp>
        <p:nvSpPr>
          <p:cNvPr id="10" name="TextBox 9"/>
          <p:cNvSpPr txBox="1"/>
          <p:nvPr/>
        </p:nvSpPr>
        <p:spPr>
          <a:xfrm>
            <a:off x="1940387" y="924117"/>
            <a:ext cx="4525022" cy="646331"/>
          </a:xfrm>
          <a:prstGeom prst="rect">
            <a:avLst/>
          </a:prstGeom>
          <a:noFill/>
        </p:spPr>
        <p:txBody>
          <a:bodyPr wrap="none" rtlCol="0">
            <a:spAutoFit/>
          </a:bodyPr>
          <a:lstStyle/>
          <a:p>
            <a:r>
              <a:rPr lang="en-US" sz="3600" dirty="0">
                <a:latin typeface="Courier"/>
                <a:cs typeface="Courier"/>
              </a:rPr>
              <a:t>z = z</a:t>
            </a:r>
            <a:r>
              <a:rPr lang="en-US" sz="3600" baseline="-25000" dirty="0">
                <a:latin typeface="Courier"/>
                <a:cs typeface="Courier"/>
              </a:rPr>
              <a:t>star</a:t>
            </a:r>
            <a:r>
              <a:rPr lang="en-US" sz="3600" dirty="0">
                <a:latin typeface="Courier"/>
                <a:cs typeface="Courier"/>
              </a:rPr>
              <a:t> + z</a:t>
            </a:r>
            <a:r>
              <a:rPr lang="en-US" sz="3600" baseline="-25000" dirty="0">
                <a:latin typeface="Courier"/>
                <a:cs typeface="Courier"/>
              </a:rPr>
              <a:t>planet</a:t>
            </a:r>
          </a:p>
        </p:txBody>
      </p:sp>
    </p:spTree>
    <p:extLst>
      <p:ext uri="{BB962C8B-B14F-4D97-AF65-F5344CB8AC3E}">
        <p14:creationId xmlns:p14="http://schemas.microsoft.com/office/powerpoint/2010/main" val="1985360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2782" y="1849969"/>
            <a:ext cx="6994477" cy="3686140"/>
          </a:xfrm>
          <a:prstGeom prst="rect">
            <a:avLst/>
          </a:prstGeom>
        </p:spPr>
      </p:pic>
      <p:sp>
        <p:nvSpPr>
          <p:cNvPr id="3" name="TextBox 2"/>
          <p:cNvSpPr txBox="1"/>
          <p:nvPr/>
        </p:nvSpPr>
        <p:spPr>
          <a:xfrm>
            <a:off x="6083486" y="4272261"/>
            <a:ext cx="1754582" cy="1200329"/>
          </a:xfrm>
          <a:prstGeom prst="rect">
            <a:avLst/>
          </a:prstGeom>
          <a:noFill/>
        </p:spPr>
        <p:txBody>
          <a:bodyPr wrap="none" rtlCol="0">
            <a:spAutoFit/>
          </a:bodyPr>
          <a:lstStyle/>
          <a:p>
            <a:r>
              <a:rPr lang="en-US" sz="3600" dirty="0">
                <a:solidFill>
                  <a:schemeClr val="tx1">
                    <a:lumMod val="65000"/>
                    <a:lumOff val="35000"/>
                  </a:schemeClr>
                </a:solidFill>
                <a:latin typeface="Courier"/>
                <a:cs typeface="Courier"/>
              </a:rPr>
              <a:t>t = t</a:t>
            </a:r>
            <a:r>
              <a:rPr lang="en-US" sz="3600" baseline="-25000" dirty="0">
                <a:solidFill>
                  <a:schemeClr val="tx1">
                    <a:lumMod val="75000"/>
                    <a:lumOff val="25000"/>
                  </a:schemeClr>
                </a:solidFill>
                <a:latin typeface="Courier"/>
                <a:cs typeface="Courier"/>
              </a:rPr>
              <a:t>0</a:t>
            </a:r>
          </a:p>
          <a:p>
            <a:r>
              <a:rPr lang="en-US" sz="3600" dirty="0">
                <a:latin typeface="Courier"/>
                <a:cs typeface="Courier"/>
              </a:rPr>
              <a:t>t = t</a:t>
            </a:r>
            <a:r>
              <a:rPr lang="en-US" sz="3600" baseline="-25000" dirty="0">
                <a:latin typeface="Courier"/>
                <a:cs typeface="Courier"/>
              </a:rPr>
              <a:t>e</a:t>
            </a:r>
          </a:p>
        </p:txBody>
      </p:sp>
      <p:cxnSp>
        <p:nvCxnSpPr>
          <p:cNvPr id="5" name="Straight Arrow Connector 4"/>
          <p:cNvCxnSpPr/>
          <p:nvPr/>
        </p:nvCxnSpPr>
        <p:spPr>
          <a:xfrm flipV="1">
            <a:off x="524585" y="5881244"/>
            <a:ext cx="8158678" cy="13806"/>
          </a:xfrm>
          <a:prstGeom prst="straightConnector1">
            <a:avLst/>
          </a:prstGeom>
          <a:ln w="28575" cmpd="sng">
            <a:tailEnd type="arrow" w="lg" len="lg"/>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855901" y="924984"/>
            <a:ext cx="0" cy="5315211"/>
          </a:xfrm>
          <a:prstGeom prst="straightConnector1">
            <a:avLst/>
          </a:prstGeom>
          <a:ln w="28575" cmpd="sng">
            <a:tailEnd type="arrow" w="lg" len="lg"/>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06561" y="401764"/>
            <a:ext cx="748923" cy="523220"/>
          </a:xfrm>
          <a:prstGeom prst="rect">
            <a:avLst/>
          </a:prstGeom>
          <a:noFill/>
        </p:spPr>
        <p:txBody>
          <a:bodyPr wrap="none" rtlCol="0">
            <a:spAutoFit/>
          </a:bodyPr>
          <a:lstStyle/>
          <a:p>
            <a:r>
              <a:rPr lang="en-US" sz="2800" dirty="0">
                <a:latin typeface="Helvetica"/>
                <a:cs typeface="Helvetica"/>
              </a:rPr>
              <a:t>flux</a:t>
            </a:r>
          </a:p>
        </p:txBody>
      </p:sp>
      <p:sp>
        <p:nvSpPr>
          <p:cNvPr id="16" name="TextBox 15"/>
          <p:cNvSpPr txBox="1"/>
          <p:nvPr/>
        </p:nvSpPr>
        <p:spPr>
          <a:xfrm>
            <a:off x="6687196" y="6050780"/>
            <a:ext cx="2001244" cy="523220"/>
          </a:xfrm>
          <a:prstGeom prst="rect">
            <a:avLst/>
          </a:prstGeom>
          <a:noFill/>
        </p:spPr>
        <p:txBody>
          <a:bodyPr wrap="none" rtlCol="0">
            <a:spAutoFit/>
          </a:bodyPr>
          <a:lstStyle/>
          <a:p>
            <a:r>
              <a:rPr lang="en-US" sz="2800" dirty="0">
                <a:latin typeface="Helvetica"/>
                <a:cs typeface="Helvetica"/>
              </a:rPr>
              <a:t>wavelength</a:t>
            </a:r>
          </a:p>
        </p:txBody>
      </p:sp>
      <p:sp>
        <p:nvSpPr>
          <p:cNvPr id="8" name="Rectangle 7"/>
          <p:cNvSpPr/>
          <p:nvPr/>
        </p:nvSpPr>
        <p:spPr>
          <a:xfrm>
            <a:off x="3924462" y="1746290"/>
            <a:ext cx="1526973" cy="3932741"/>
          </a:xfrm>
          <a:prstGeom prst="rect">
            <a:avLst/>
          </a:prstGeom>
          <a:noFill/>
          <a:ln w="76200" cmpd="sng">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1940387" y="924117"/>
            <a:ext cx="4525022" cy="646331"/>
          </a:xfrm>
          <a:prstGeom prst="rect">
            <a:avLst/>
          </a:prstGeom>
          <a:noFill/>
        </p:spPr>
        <p:txBody>
          <a:bodyPr wrap="none" rtlCol="0">
            <a:spAutoFit/>
          </a:bodyPr>
          <a:lstStyle/>
          <a:p>
            <a:r>
              <a:rPr lang="en-US" sz="3600" dirty="0">
                <a:latin typeface="Courier"/>
                <a:cs typeface="Courier"/>
              </a:rPr>
              <a:t>z = </a:t>
            </a:r>
            <a:r>
              <a:rPr lang="en-US" sz="3600" dirty="0">
                <a:solidFill>
                  <a:srgbClr val="FF0000"/>
                </a:solidFill>
                <a:latin typeface="Courier"/>
                <a:cs typeface="Courier"/>
              </a:rPr>
              <a:t>z</a:t>
            </a:r>
            <a:r>
              <a:rPr lang="en-US" sz="3600" baseline="-25000" dirty="0">
                <a:solidFill>
                  <a:srgbClr val="FF0000"/>
                </a:solidFill>
                <a:latin typeface="Courier"/>
                <a:cs typeface="Courier"/>
              </a:rPr>
              <a:t>star</a:t>
            </a:r>
            <a:r>
              <a:rPr lang="en-US" sz="3600" dirty="0">
                <a:latin typeface="Courier"/>
                <a:cs typeface="Courier"/>
              </a:rPr>
              <a:t> + z</a:t>
            </a:r>
            <a:r>
              <a:rPr lang="en-US" sz="3600" baseline="-25000" dirty="0">
                <a:latin typeface="Courier"/>
                <a:cs typeface="Courier"/>
              </a:rPr>
              <a:t>planet</a:t>
            </a:r>
          </a:p>
        </p:txBody>
      </p:sp>
      <p:sp>
        <p:nvSpPr>
          <p:cNvPr id="20" name="Freeform 19"/>
          <p:cNvSpPr/>
          <p:nvPr/>
        </p:nvSpPr>
        <p:spPr>
          <a:xfrm>
            <a:off x="4823522" y="2211683"/>
            <a:ext cx="99896" cy="3067817"/>
          </a:xfrm>
          <a:custGeom>
            <a:avLst/>
            <a:gdLst>
              <a:gd name="connsiteX0" fmla="*/ 0 w 99896"/>
              <a:gd name="connsiteY0" fmla="*/ 0 h 3067817"/>
              <a:gd name="connsiteX1" fmla="*/ 99896 w 99896"/>
              <a:gd name="connsiteY1" fmla="*/ 1483967 h 3067817"/>
              <a:gd name="connsiteX2" fmla="*/ 0 w 99896"/>
              <a:gd name="connsiteY2" fmla="*/ 3067817 h 3067817"/>
              <a:gd name="connsiteX3" fmla="*/ 0 w 99896"/>
              <a:gd name="connsiteY3" fmla="*/ 3067817 h 3067817"/>
            </a:gdLst>
            <a:ahLst/>
            <a:cxnLst>
              <a:cxn ang="0">
                <a:pos x="connsiteX0" y="connsiteY0"/>
              </a:cxn>
              <a:cxn ang="0">
                <a:pos x="connsiteX1" y="connsiteY1"/>
              </a:cxn>
              <a:cxn ang="0">
                <a:pos x="connsiteX2" y="connsiteY2"/>
              </a:cxn>
              <a:cxn ang="0">
                <a:pos x="connsiteX3" y="connsiteY3"/>
              </a:cxn>
            </a:cxnLst>
            <a:rect l="l" t="t" r="r" b="b"/>
            <a:pathLst>
              <a:path w="99896" h="3067817">
                <a:moveTo>
                  <a:pt x="0" y="0"/>
                </a:moveTo>
                <a:cubicBezTo>
                  <a:pt x="49948" y="486332"/>
                  <a:pt x="99896" y="972664"/>
                  <a:pt x="99896" y="1483967"/>
                </a:cubicBezTo>
                <a:cubicBezTo>
                  <a:pt x="99896" y="1995270"/>
                  <a:pt x="0" y="3067817"/>
                  <a:pt x="0" y="3067817"/>
                </a:cubicBezTo>
                <a:lnTo>
                  <a:pt x="0" y="306781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183000" y="6389334"/>
            <a:ext cx="5200463" cy="369332"/>
          </a:xfrm>
          <a:prstGeom prst="rect">
            <a:avLst/>
          </a:prstGeom>
          <a:noFill/>
        </p:spPr>
        <p:txBody>
          <a:bodyPr wrap="none" rtlCol="0">
            <a:spAutoFit/>
          </a:bodyPr>
          <a:lstStyle/>
          <a:p>
            <a:r>
              <a:rPr lang="en-US" sz="1800" dirty="0">
                <a:latin typeface="Helvetica Neue" charset="0"/>
                <a:ea typeface="Helvetica Neue" charset="0"/>
                <a:cs typeface="Helvetica Neue" charset="0"/>
              </a:rPr>
              <a:t>See, e.g., Davis et al. 2017, </a:t>
            </a:r>
            <a:r>
              <a:rPr lang="en-US" sz="1800" dirty="0" err="1">
                <a:latin typeface="Helvetica Neue" charset="0"/>
                <a:ea typeface="Helvetica Neue" charset="0"/>
                <a:cs typeface="Helvetica Neue" charset="0"/>
              </a:rPr>
              <a:t>Cretignier</a:t>
            </a:r>
            <a:r>
              <a:rPr lang="en-US" sz="1800" dirty="0">
                <a:latin typeface="Helvetica Neue" charset="0"/>
                <a:ea typeface="Helvetica Neue" charset="0"/>
                <a:cs typeface="Helvetica Neue" charset="0"/>
              </a:rPr>
              <a:t> et al. 2021</a:t>
            </a:r>
          </a:p>
        </p:txBody>
      </p:sp>
    </p:spTree>
    <p:extLst>
      <p:ext uri="{BB962C8B-B14F-4D97-AF65-F5344CB8AC3E}">
        <p14:creationId xmlns:p14="http://schemas.microsoft.com/office/powerpoint/2010/main" val="819759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9122" y="1128657"/>
            <a:ext cx="7755799" cy="5610439"/>
            <a:chOff x="450153" y="1347775"/>
            <a:chExt cx="7755799" cy="561043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39" y="1347775"/>
              <a:ext cx="7018027" cy="5273004"/>
            </a:xfrm>
            <a:prstGeom prst="rect">
              <a:avLst/>
            </a:prstGeom>
          </p:spPr>
        </p:pic>
        <p:sp>
          <p:nvSpPr>
            <p:cNvPr id="4" name="TextBox 3"/>
            <p:cNvSpPr txBox="1"/>
            <p:nvPr/>
          </p:nvSpPr>
          <p:spPr>
            <a:xfrm>
              <a:off x="1545430" y="4788216"/>
              <a:ext cx="1544024" cy="587758"/>
            </a:xfrm>
            <a:prstGeom prst="rect">
              <a:avLst/>
            </a:prstGeom>
            <a:noFill/>
          </p:spPr>
          <p:txBody>
            <a:bodyPr wrap="square" lIns="94394" tIns="47197" rIns="94394" bIns="47197" rtlCol="0">
              <a:spAutoFit/>
            </a:bodyPr>
            <a:lstStyle/>
            <a:p>
              <a:r>
                <a:rPr lang="en-US" sz="3200" b="1" dirty="0">
                  <a:solidFill>
                    <a:srgbClr val="953735"/>
                  </a:solidFill>
                  <a:latin typeface="Helvetica"/>
                  <a:cs typeface="Helvetica"/>
                </a:rPr>
                <a:t>2 m/s</a:t>
              </a:r>
            </a:p>
          </p:txBody>
        </p:sp>
        <p:grpSp>
          <p:nvGrpSpPr>
            <p:cNvPr id="5" name="Group 4"/>
            <p:cNvGrpSpPr/>
            <p:nvPr/>
          </p:nvGrpSpPr>
          <p:grpSpPr>
            <a:xfrm>
              <a:off x="7175688" y="1660472"/>
              <a:ext cx="662205" cy="2940952"/>
              <a:chOff x="7722976" y="162380"/>
              <a:chExt cx="886475" cy="3747557"/>
            </a:xfrm>
          </p:grpSpPr>
          <p:sp>
            <p:nvSpPr>
              <p:cNvPr id="59" name="Rectangle 58"/>
              <p:cNvSpPr/>
              <p:nvPr/>
            </p:nvSpPr>
            <p:spPr>
              <a:xfrm>
                <a:off x="7722976" y="162380"/>
                <a:ext cx="860969" cy="3747557"/>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7874089" y="3493285"/>
                <a:ext cx="380252" cy="392190"/>
              </a:xfrm>
              <a:prstGeom prst="rect">
                <a:avLst/>
              </a:prstGeom>
              <a:noFill/>
            </p:spPr>
            <p:txBody>
              <a:bodyPr wrap="none" rtlCol="0">
                <a:spAutoFit/>
              </a:bodyPr>
              <a:lstStyle/>
              <a:p>
                <a:r>
                  <a:rPr lang="en-US" dirty="0">
                    <a:latin typeface="Helvetica"/>
                    <a:cs typeface="Helvetica"/>
                  </a:rPr>
                  <a:t>4</a:t>
                </a:r>
              </a:p>
            </p:txBody>
          </p:sp>
          <p:sp>
            <p:nvSpPr>
              <p:cNvPr id="61" name="TextBox 60"/>
              <p:cNvSpPr txBox="1"/>
              <p:nvPr/>
            </p:nvSpPr>
            <p:spPr>
              <a:xfrm>
                <a:off x="7901023" y="2793052"/>
                <a:ext cx="380252" cy="392190"/>
              </a:xfrm>
              <a:prstGeom prst="rect">
                <a:avLst/>
              </a:prstGeom>
              <a:noFill/>
            </p:spPr>
            <p:txBody>
              <a:bodyPr wrap="none" rtlCol="0">
                <a:spAutoFit/>
              </a:bodyPr>
              <a:lstStyle/>
              <a:p>
                <a:r>
                  <a:rPr lang="en-US" dirty="0">
                    <a:latin typeface="Helvetica"/>
                    <a:cs typeface="Helvetica"/>
                  </a:rPr>
                  <a:t>6</a:t>
                </a:r>
              </a:p>
            </p:txBody>
          </p:sp>
          <p:sp>
            <p:nvSpPr>
              <p:cNvPr id="62" name="TextBox 61"/>
              <p:cNvSpPr txBox="1"/>
              <p:nvPr/>
            </p:nvSpPr>
            <p:spPr>
              <a:xfrm>
                <a:off x="7903387" y="1891794"/>
                <a:ext cx="380252" cy="392190"/>
              </a:xfrm>
              <a:prstGeom prst="rect">
                <a:avLst/>
              </a:prstGeom>
              <a:noFill/>
            </p:spPr>
            <p:txBody>
              <a:bodyPr wrap="none" rtlCol="0">
                <a:spAutoFit/>
              </a:bodyPr>
              <a:lstStyle/>
              <a:p>
                <a:r>
                  <a:rPr lang="en-US" dirty="0">
                    <a:latin typeface="Helvetica"/>
                    <a:cs typeface="Helvetica"/>
                  </a:rPr>
                  <a:t>8</a:t>
                </a:r>
              </a:p>
            </p:txBody>
          </p:sp>
          <p:sp>
            <p:nvSpPr>
              <p:cNvPr id="63" name="TextBox 62"/>
              <p:cNvSpPr txBox="1"/>
              <p:nvPr/>
            </p:nvSpPr>
            <p:spPr>
              <a:xfrm>
                <a:off x="7862190" y="1014408"/>
                <a:ext cx="513297" cy="392190"/>
              </a:xfrm>
              <a:prstGeom prst="rect">
                <a:avLst/>
              </a:prstGeom>
              <a:noFill/>
            </p:spPr>
            <p:txBody>
              <a:bodyPr wrap="none" rtlCol="0">
                <a:spAutoFit/>
              </a:bodyPr>
              <a:lstStyle/>
              <a:p>
                <a:r>
                  <a:rPr lang="en-US" dirty="0">
                    <a:latin typeface="Helvetica"/>
                    <a:cs typeface="Helvetica"/>
                  </a:rPr>
                  <a:t>10</a:t>
                </a:r>
              </a:p>
            </p:txBody>
          </p:sp>
          <p:sp>
            <p:nvSpPr>
              <p:cNvPr id="64" name="TextBox 63"/>
              <p:cNvSpPr txBox="1"/>
              <p:nvPr/>
            </p:nvSpPr>
            <p:spPr>
              <a:xfrm>
                <a:off x="7854178" y="196204"/>
                <a:ext cx="513297" cy="392190"/>
              </a:xfrm>
              <a:prstGeom prst="rect">
                <a:avLst/>
              </a:prstGeom>
              <a:noFill/>
            </p:spPr>
            <p:txBody>
              <a:bodyPr wrap="none" rtlCol="0">
                <a:spAutoFit/>
              </a:bodyPr>
              <a:lstStyle/>
              <a:p>
                <a:r>
                  <a:rPr lang="en-US" dirty="0">
                    <a:latin typeface="Helvetica"/>
                    <a:cs typeface="Helvetica"/>
                  </a:rPr>
                  <a:t>12</a:t>
                </a:r>
              </a:p>
            </p:txBody>
          </p:sp>
          <p:sp>
            <p:nvSpPr>
              <p:cNvPr id="65" name="TextBox 64"/>
              <p:cNvSpPr txBox="1"/>
              <p:nvPr/>
            </p:nvSpPr>
            <p:spPr>
              <a:xfrm rot="16200000">
                <a:off x="6965039" y="1727399"/>
                <a:ext cx="2835612" cy="453213"/>
              </a:xfrm>
              <a:prstGeom prst="rect">
                <a:avLst/>
              </a:prstGeom>
              <a:noFill/>
            </p:spPr>
            <p:txBody>
              <a:bodyPr wrap="none" rtlCol="0">
                <a:spAutoFit/>
              </a:bodyPr>
              <a:lstStyle/>
              <a:p>
                <a:r>
                  <a:rPr lang="en-US" sz="1600" dirty="0">
                    <a:latin typeface="Helvetica"/>
                    <a:cs typeface="Helvetica"/>
                  </a:rPr>
                  <a:t>V or Kepler Magnitude</a:t>
                </a:r>
              </a:p>
            </p:txBody>
          </p:sp>
        </p:grpSp>
        <p:grpSp>
          <p:nvGrpSpPr>
            <p:cNvPr id="6" name="Group 5"/>
            <p:cNvGrpSpPr/>
            <p:nvPr/>
          </p:nvGrpSpPr>
          <p:grpSpPr>
            <a:xfrm>
              <a:off x="1565517" y="5605749"/>
              <a:ext cx="2045185" cy="516532"/>
              <a:chOff x="8341278" y="4967960"/>
              <a:chExt cx="2045185" cy="516532"/>
            </a:xfrm>
          </p:grpSpPr>
          <p:sp>
            <p:nvSpPr>
              <p:cNvPr id="51" name="Rectangle 50"/>
              <p:cNvSpPr/>
              <p:nvPr/>
            </p:nvSpPr>
            <p:spPr>
              <a:xfrm>
                <a:off x="8341278" y="4967960"/>
                <a:ext cx="2045185" cy="516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52" name="Group 51"/>
              <p:cNvGrpSpPr/>
              <p:nvPr/>
            </p:nvGrpSpPr>
            <p:grpSpPr>
              <a:xfrm>
                <a:off x="8395141" y="5006228"/>
                <a:ext cx="1952765" cy="380030"/>
                <a:chOff x="1520799" y="5596598"/>
                <a:chExt cx="1952765" cy="380030"/>
              </a:xfrm>
            </p:grpSpPr>
            <p:sp>
              <p:nvSpPr>
                <p:cNvPr id="53" name="Oval 52"/>
                <p:cNvSpPr>
                  <a:spLocks noChangeAspect="1"/>
                </p:cNvSpPr>
                <p:nvPr/>
              </p:nvSpPr>
              <p:spPr>
                <a:xfrm>
                  <a:off x="1765132" y="5902563"/>
                  <a:ext cx="56370" cy="548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4" name="Oval 53"/>
                <p:cNvSpPr>
                  <a:spLocks noChangeAspect="1"/>
                </p:cNvSpPr>
                <p:nvPr/>
              </p:nvSpPr>
              <p:spPr>
                <a:xfrm>
                  <a:off x="3124342" y="5864501"/>
                  <a:ext cx="112740" cy="10972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5" name="Oval 54"/>
                <p:cNvSpPr>
                  <a:spLocks noChangeAspect="1"/>
                </p:cNvSpPr>
                <p:nvPr/>
              </p:nvSpPr>
              <p:spPr>
                <a:xfrm>
                  <a:off x="2448380" y="5885188"/>
                  <a:ext cx="91440" cy="914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6" name="TextBox 55"/>
                <p:cNvSpPr txBox="1"/>
                <p:nvPr/>
              </p:nvSpPr>
              <p:spPr>
                <a:xfrm>
                  <a:off x="1520799" y="5603377"/>
                  <a:ext cx="506870" cy="253916"/>
                </a:xfrm>
                <a:prstGeom prst="rect">
                  <a:avLst/>
                </a:prstGeom>
                <a:noFill/>
              </p:spPr>
              <p:txBody>
                <a:bodyPr wrap="none" rtlCol="0">
                  <a:spAutoFit/>
                </a:bodyPr>
                <a:lstStyle/>
                <a:p>
                  <a:r>
                    <a:rPr lang="en-US" sz="1050" dirty="0"/>
                    <a:t>Earth</a:t>
                  </a:r>
                </a:p>
              </p:txBody>
            </p:sp>
            <p:sp>
              <p:nvSpPr>
                <p:cNvPr id="57" name="TextBox 56"/>
                <p:cNvSpPr txBox="1"/>
                <p:nvPr/>
              </p:nvSpPr>
              <p:spPr>
                <a:xfrm>
                  <a:off x="2107854" y="5596599"/>
                  <a:ext cx="696024" cy="253916"/>
                </a:xfrm>
                <a:prstGeom prst="rect">
                  <a:avLst/>
                </a:prstGeom>
                <a:noFill/>
              </p:spPr>
              <p:txBody>
                <a:bodyPr wrap="none" rtlCol="0">
                  <a:spAutoFit/>
                </a:bodyPr>
                <a:lstStyle/>
                <a:p>
                  <a:r>
                    <a:rPr lang="en-US" sz="1050" dirty="0"/>
                    <a:t>Neptune</a:t>
                  </a:r>
                </a:p>
              </p:txBody>
            </p:sp>
            <p:sp>
              <p:nvSpPr>
                <p:cNvPr id="58" name="TextBox 57"/>
                <p:cNvSpPr txBox="1"/>
                <p:nvPr/>
              </p:nvSpPr>
              <p:spPr>
                <a:xfrm>
                  <a:off x="2883338" y="5596598"/>
                  <a:ext cx="590226" cy="253916"/>
                </a:xfrm>
                <a:prstGeom prst="rect">
                  <a:avLst/>
                </a:prstGeom>
                <a:noFill/>
              </p:spPr>
              <p:txBody>
                <a:bodyPr wrap="none" rtlCol="0">
                  <a:spAutoFit/>
                </a:bodyPr>
                <a:lstStyle/>
                <a:p>
                  <a:r>
                    <a:rPr lang="en-US" sz="1050" dirty="0"/>
                    <a:t>Jupiter</a:t>
                  </a:r>
                </a:p>
              </p:txBody>
            </p:sp>
          </p:grpSp>
        </p:grpSp>
        <p:pic>
          <p:nvPicPr>
            <p:cNvPr id="7" name="Picture 6" descr="plot (4).png"/>
            <p:cNvPicPr>
              <a:picLocks noChangeAspect="1"/>
            </p:cNvPicPr>
            <p:nvPr/>
          </p:nvPicPr>
          <p:blipFill rotWithShape="1">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l="92182" t="6233" r="5020" b="11647"/>
            <a:stretch/>
          </p:blipFill>
          <p:spPr>
            <a:xfrm>
              <a:off x="7254534" y="1728177"/>
              <a:ext cx="129279" cy="2822340"/>
            </a:xfrm>
            <a:prstGeom prst="rect">
              <a:avLst/>
            </a:prstGeom>
          </p:spPr>
        </p:pic>
        <p:sp>
          <p:nvSpPr>
            <p:cNvPr id="8" name="Rectangle 7"/>
            <p:cNvSpPr/>
            <p:nvPr/>
          </p:nvSpPr>
          <p:spPr>
            <a:xfrm>
              <a:off x="1480892" y="4500987"/>
              <a:ext cx="133824" cy="249740"/>
            </a:xfrm>
            <a:prstGeom prst="rect">
              <a:avLst/>
            </a:prstGeom>
            <a:solidFill>
              <a:schemeClr val="accent1">
                <a:lumMod val="75000"/>
                <a:alpha val="8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00"/>
            </a:p>
          </p:txBody>
        </p:sp>
        <p:sp>
          <p:nvSpPr>
            <p:cNvPr id="9" name="Rectangle 8"/>
            <p:cNvSpPr/>
            <p:nvPr/>
          </p:nvSpPr>
          <p:spPr>
            <a:xfrm>
              <a:off x="3659095" y="4838393"/>
              <a:ext cx="187930" cy="356751"/>
            </a:xfrm>
            <a:prstGeom prst="rect">
              <a:avLst/>
            </a:prstGeom>
            <a:solidFill>
              <a:schemeClr val="accent5">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00"/>
            </a:p>
          </p:txBody>
        </p:sp>
        <p:sp>
          <p:nvSpPr>
            <p:cNvPr id="10" name="Rectangle 9"/>
            <p:cNvSpPr/>
            <p:nvPr/>
          </p:nvSpPr>
          <p:spPr>
            <a:xfrm>
              <a:off x="3847025" y="4832859"/>
              <a:ext cx="182880" cy="266969"/>
            </a:xfrm>
            <a:prstGeom prst="rect">
              <a:avLst/>
            </a:prstGeom>
            <a:solidFill>
              <a:schemeClr val="accent1">
                <a:lumMod val="75000"/>
                <a:alpha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00"/>
            </a:p>
          </p:txBody>
        </p:sp>
        <p:sp>
          <p:nvSpPr>
            <p:cNvPr id="11" name="TextBox 10"/>
            <p:cNvSpPr txBox="1"/>
            <p:nvPr/>
          </p:nvSpPr>
          <p:spPr>
            <a:xfrm>
              <a:off x="2710327" y="4838421"/>
              <a:ext cx="994183" cy="307777"/>
            </a:xfrm>
            <a:prstGeom prst="rect">
              <a:avLst/>
            </a:prstGeom>
            <a:noFill/>
          </p:spPr>
          <p:txBody>
            <a:bodyPr wrap="none" rtlCol="0">
              <a:spAutoFit/>
            </a:bodyPr>
            <a:lstStyle/>
            <a:p>
              <a:r>
                <a:rPr lang="en-US" b="1" dirty="0">
                  <a:solidFill>
                    <a:schemeClr val="accent5"/>
                  </a:solidFill>
                  <a:latin typeface="Helvetica"/>
                  <a:cs typeface="Helvetica"/>
                </a:rPr>
                <a:t>HARPS-S</a:t>
              </a:r>
            </a:p>
          </p:txBody>
        </p:sp>
        <p:sp>
          <p:nvSpPr>
            <p:cNvPr id="12" name="Rectangle 11"/>
            <p:cNvSpPr/>
            <p:nvPr/>
          </p:nvSpPr>
          <p:spPr>
            <a:xfrm>
              <a:off x="7670886" y="5666434"/>
              <a:ext cx="273556" cy="91440"/>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p>
          </p:txBody>
        </p:sp>
        <p:sp>
          <p:nvSpPr>
            <p:cNvPr id="13" name="Rectangle 12"/>
            <p:cNvSpPr/>
            <p:nvPr/>
          </p:nvSpPr>
          <p:spPr>
            <a:xfrm>
              <a:off x="2961918" y="4327279"/>
              <a:ext cx="139101" cy="281085"/>
            </a:xfrm>
            <a:prstGeom prst="rect">
              <a:avLst/>
            </a:prstGeom>
            <a:solidFill>
              <a:schemeClr val="accent6">
                <a:alpha val="73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solidFill>
                  <a:schemeClr val="accent3">
                    <a:lumMod val="50000"/>
                  </a:schemeClr>
                </a:solidFill>
              </a:endParaRPr>
            </a:p>
          </p:txBody>
        </p:sp>
        <p:sp>
          <p:nvSpPr>
            <p:cNvPr id="14" name="TextBox 13"/>
            <p:cNvSpPr txBox="1"/>
            <p:nvPr/>
          </p:nvSpPr>
          <p:spPr>
            <a:xfrm>
              <a:off x="1565517" y="4492295"/>
              <a:ext cx="1212191" cy="307777"/>
            </a:xfrm>
            <a:prstGeom prst="rect">
              <a:avLst/>
            </a:prstGeom>
            <a:noFill/>
          </p:spPr>
          <p:txBody>
            <a:bodyPr wrap="none" rtlCol="0">
              <a:spAutoFit/>
            </a:bodyPr>
            <a:lstStyle/>
            <a:p>
              <a:r>
                <a:rPr lang="en-US" b="1" dirty="0">
                  <a:solidFill>
                    <a:schemeClr val="accent1">
                      <a:lumMod val="50000"/>
                    </a:schemeClr>
                  </a:solidFill>
                  <a:latin typeface="Helvetica"/>
                  <a:cs typeface="Helvetica"/>
                </a:rPr>
                <a:t>Keck/HIRES</a:t>
              </a:r>
            </a:p>
          </p:txBody>
        </p:sp>
        <p:sp>
          <p:nvSpPr>
            <p:cNvPr id="15" name="TextBox 14"/>
            <p:cNvSpPr txBox="1"/>
            <p:nvPr/>
          </p:nvSpPr>
          <p:spPr>
            <a:xfrm>
              <a:off x="3043227" y="4316738"/>
              <a:ext cx="973343" cy="307777"/>
            </a:xfrm>
            <a:prstGeom prst="rect">
              <a:avLst/>
            </a:prstGeom>
            <a:noFill/>
          </p:spPr>
          <p:txBody>
            <a:bodyPr wrap="none" rtlCol="0">
              <a:spAutoFit/>
            </a:bodyPr>
            <a:lstStyle/>
            <a:p>
              <a:r>
                <a:rPr lang="en-US" b="1" dirty="0">
                  <a:solidFill>
                    <a:schemeClr val="accent6">
                      <a:lumMod val="75000"/>
                    </a:schemeClr>
                  </a:solidFill>
                  <a:latin typeface="Helvetica"/>
                  <a:cs typeface="Helvetica"/>
                </a:rPr>
                <a:t>HET/HRS</a:t>
              </a:r>
            </a:p>
          </p:txBody>
        </p:sp>
        <p:sp>
          <p:nvSpPr>
            <p:cNvPr id="16" name="Rectangle 15"/>
            <p:cNvSpPr/>
            <p:nvPr/>
          </p:nvSpPr>
          <p:spPr>
            <a:xfrm>
              <a:off x="5365973" y="4832859"/>
              <a:ext cx="158752" cy="267355"/>
            </a:xfrm>
            <a:prstGeom prst="rect">
              <a:avLst/>
            </a:prstGeom>
            <a:solidFill>
              <a:schemeClr val="accent2">
                <a:alpha val="84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00">
                <a:solidFill>
                  <a:srgbClr val="FF6600"/>
                </a:solidFill>
              </a:endParaRPr>
            </a:p>
          </p:txBody>
        </p:sp>
        <p:sp>
          <p:nvSpPr>
            <p:cNvPr id="17" name="Rectangle 16"/>
            <p:cNvSpPr/>
            <p:nvPr/>
          </p:nvSpPr>
          <p:spPr>
            <a:xfrm>
              <a:off x="6190034" y="4624515"/>
              <a:ext cx="182880" cy="482933"/>
            </a:xfrm>
            <a:prstGeom prst="rect">
              <a:avLst/>
            </a:prstGeom>
            <a:solidFill>
              <a:srgbClr val="DADC0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00"/>
            </a:p>
          </p:txBody>
        </p:sp>
        <p:sp>
          <p:nvSpPr>
            <p:cNvPr id="18" name="TextBox 17"/>
            <p:cNvSpPr txBox="1"/>
            <p:nvPr/>
          </p:nvSpPr>
          <p:spPr>
            <a:xfrm>
              <a:off x="5933498" y="5065709"/>
              <a:ext cx="543739" cy="307777"/>
            </a:xfrm>
            <a:prstGeom prst="rect">
              <a:avLst/>
            </a:prstGeom>
            <a:noFill/>
          </p:spPr>
          <p:txBody>
            <a:bodyPr wrap="none" rtlCol="0">
              <a:spAutoFit/>
            </a:bodyPr>
            <a:lstStyle/>
            <a:p>
              <a:r>
                <a:rPr lang="en-US" b="1" dirty="0">
                  <a:solidFill>
                    <a:srgbClr val="827E17"/>
                  </a:solidFill>
                  <a:latin typeface="Helvetica"/>
                  <a:cs typeface="Helvetica"/>
                </a:rPr>
                <a:t>APF</a:t>
              </a:r>
            </a:p>
          </p:txBody>
        </p:sp>
        <p:sp>
          <p:nvSpPr>
            <p:cNvPr id="19" name="TextBox 18"/>
            <p:cNvSpPr txBox="1"/>
            <p:nvPr/>
          </p:nvSpPr>
          <p:spPr>
            <a:xfrm>
              <a:off x="4878228" y="4845888"/>
              <a:ext cx="534121" cy="307777"/>
            </a:xfrm>
            <a:prstGeom prst="rect">
              <a:avLst/>
            </a:prstGeom>
            <a:noFill/>
          </p:spPr>
          <p:txBody>
            <a:bodyPr wrap="none" rtlCol="0">
              <a:spAutoFit/>
            </a:bodyPr>
            <a:lstStyle/>
            <a:p>
              <a:r>
                <a:rPr lang="en-US" b="1" dirty="0">
                  <a:solidFill>
                    <a:schemeClr val="accent2">
                      <a:lumMod val="75000"/>
                    </a:schemeClr>
                  </a:solidFill>
                  <a:latin typeface="Helvetica"/>
                  <a:cs typeface="Helvetica"/>
                </a:rPr>
                <a:t>PFS</a:t>
              </a:r>
            </a:p>
          </p:txBody>
        </p:sp>
        <p:sp>
          <p:nvSpPr>
            <p:cNvPr id="20" name="Rectangle 19"/>
            <p:cNvSpPr/>
            <p:nvPr/>
          </p:nvSpPr>
          <p:spPr>
            <a:xfrm>
              <a:off x="7148695" y="5016970"/>
              <a:ext cx="802384" cy="85053"/>
            </a:xfrm>
            <a:prstGeom prst="rect">
              <a:avLst/>
            </a:prstGeom>
            <a:solidFill>
              <a:schemeClr val="accent6">
                <a:alpha val="76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0">
                <a:solidFill>
                  <a:schemeClr val="accent3">
                    <a:lumMod val="50000"/>
                  </a:schemeClr>
                </a:solidFill>
              </a:endParaRPr>
            </a:p>
          </p:txBody>
        </p:sp>
        <p:sp>
          <p:nvSpPr>
            <p:cNvPr id="21" name="Rectangle 20"/>
            <p:cNvSpPr/>
            <p:nvPr/>
          </p:nvSpPr>
          <p:spPr>
            <a:xfrm>
              <a:off x="7147690" y="5101412"/>
              <a:ext cx="796751" cy="72432"/>
            </a:xfrm>
            <a:prstGeom prst="rect">
              <a:avLst/>
            </a:prstGeom>
            <a:solidFill>
              <a:schemeClr val="accent2">
                <a:alpha val="97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00"/>
            </a:p>
          </p:txBody>
        </p:sp>
        <p:sp>
          <p:nvSpPr>
            <p:cNvPr id="22" name="Rectangle 21"/>
            <p:cNvSpPr/>
            <p:nvPr/>
          </p:nvSpPr>
          <p:spPr>
            <a:xfrm>
              <a:off x="5716072" y="4838393"/>
              <a:ext cx="184677" cy="344983"/>
            </a:xfrm>
            <a:prstGeom prst="rect">
              <a:avLst/>
            </a:prstGeom>
            <a:solidFill>
              <a:schemeClr val="accent5">
                <a:alpha val="81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00"/>
            </a:p>
          </p:txBody>
        </p:sp>
        <p:sp>
          <p:nvSpPr>
            <p:cNvPr id="23" name="TextBox 22"/>
            <p:cNvSpPr txBox="1"/>
            <p:nvPr/>
          </p:nvSpPr>
          <p:spPr>
            <a:xfrm>
              <a:off x="5004098" y="5153038"/>
              <a:ext cx="1003801" cy="307777"/>
            </a:xfrm>
            <a:prstGeom prst="rect">
              <a:avLst/>
            </a:prstGeom>
            <a:noFill/>
          </p:spPr>
          <p:txBody>
            <a:bodyPr wrap="none" rtlCol="0">
              <a:spAutoFit/>
            </a:bodyPr>
            <a:lstStyle/>
            <a:p>
              <a:r>
                <a:rPr lang="en-US" b="1" dirty="0">
                  <a:solidFill>
                    <a:schemeClr val="accent5"/>
                  </a:solidFill>
                  <a:latin typeface="Helvetica"/>
                  <a:cs typeface="Helvetica"/>
                </a:rPr>
                <a:t>HARPS-N</a:t>
              </a:r>
            </a:p>
          </p:txBody>
        </p:sp>
        <p:sp>
          <p:nvSpPr>
            <p:cNvPr id="24" name="TextBox 23"/>
            <p:cNvSpPr txBox="1"/>
            <p:nvPr/>
          </p:nvSpPr>
          <p:spPr>
            <a:xfrm>
              <a:off x="2874906" y="5275223"/>
              <a:ext cx="1212191" cy="307777"/>
            </a:xfrm>
            <a:prstGeom prst="rect">
              <a:avLst/>
            </a:prstGeom>
            <a:noFill/>
          </p:spPr>
          <p:txBody>
            <a:bodyPr wrap="none" rtlCol="0">
              <a:spAutoFit/>
            </a:bodyPr>
            <a:lstStyle/>
            <a:p>
              <a:r>
                <a:rPr lang="en-US" b="1" dirty="0">
                  <a:solidFill>
                    <a:schemeClr val="accent1">
                      <a:lumMod val="50000"/>
                    </a:schemeClr>
                  </a:solidFill>
                  <a:latin typeface="Helvetica"/>
                  <a:cs typeface="Helvetica"/>
                </a:rPr>
                <a:t>Keck/HIRES</a:t>
              </a:r>
            </a:p>
          </p:txBody>
        </p:sp>
        <p:sp>
          <p:nvSpPr>
            <p:cNvPr id="25" name="Rectangle 24"/>
            <p:cNvSpPr/>
            <p:nvPr/>
          </p:nvSpPr>
          <p:spPr>
            <a:xfrm>
              <a:off x="6647269" y="4608364"/>
              <a:ext cx="182880" cy="577818"/>
            </a:xfrm>
            <a:prstGeom prst="rect">
              <a:avLst/>
            </a:prstGeom>
            <a:solidFill>
              <a:srgbClr val="0000FF">
                <a:alpha val="81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00"/>
            </a:p>
          </p:txBody>
        </p:sp>
        <p:sp>
          <p:nvSpPr>
            <p:cNvPr id="26" name="TextBox 25"/>
            <p:cNvSpPr txBox="1"/>
            <p:nvPr/>
          </p:nvSpPr>
          <p:spPr>
            <a:xfrm>
              <a:off x="7123461" y="5536603"/>
              <a:ext cx="614271" cy="307777"/>
            </a:xfrm>
            <a:prstGeom prst="rect">
              <a:avLst/>
            </a:prstGeom>
            <a:noFill/>
          </p:spPr>
          <p:txBody>
            <a:bodyPr wrap="none" rtlCol="0">
              <a:spAutoFit/>
            </a:bodyPr>
            <a:lstStyle/>
            <a:p>
              <a:r>
                <a:rPr lang="en-US" b="1" dirty="0">
                  <a:solidFill>
                    <a:srgbClr val="00A3E1"/>
                  </a:solidFill>
                  <a:latin typeface="Helvetica"/>
                  <a:cs typeface="Helvetica"/>
                </a:rPr>
                <a:t>NEID</a:t>
              </a:r>
            </a:p>
          </p:txBody>
        </p:sp>
        <p:sp>
          <p:nvSpPr>
            <p:cNvPr id="27" name="TextBox 26"/>
            <p:cNvSpPr txBox="1"/>
            <p:nvPr/>
          </p:nvSpPr>
          <p:spPr>
            <a:xfrm>
              <a:off x="5674950" y="5479395"/>
              <a:ext cx="1502224" cy="307777"/>
            </a:xfrm>
            <a:prstGeom prst="rect">
              <a:avLst/>
            </a:prstGeom>
            <a:noFill/>
          </p:spPr>
          <p:txBody>
            <a:bodyPr wrap="square" rtlCol="0">
              <a:spAutoFit/>
            </a:bodyPr>
            <a:lstStyle/>
            <a:p>
              <a:r>
                <a:rPr lang="en-US" b="1" dirty="0">
                  <a:solidFill>
                    <a:srgbClr val="0000FF"/>
                  </a:solidFill>
                  <a:latin typeface="Helvetica"/>
                  <a:cs typeface="Helvetica"/>
                </a:rPr>
                <a:t>CARMENES</a:t>
              </a:r>
            </a:p>
          </p:txBody>
        </p:sp>
        <p:sp>
          <p:nvSpPr>
            <p:cNvPr id="28" name="TextBox 27"/>
            <p:cNvSpPr txBox="1"/>
            <p:nvPr/>
          </p:nvSpPr>
          <p:spPr>
            <a:xfrm>
              <a:off x="6874997" y="5245951"/>
              <a:ext cx="837089" cy="261610"/>
            </a:xfrm>
            <a:prstGeom prst="rect">
              <a:avLst/>
            </a:prstGeom>
            <a:noFill/>
          </p:spPr>
          <p:txBody>
            <a:bodyPr wrap="none" rtlCol="0">
              <a:spAutoFit/>
            </a:bodyPr>
            <a:lstStyle/>
            <a:p>
              <a:r>
                <a:rPr lang="en-US" sz="1100" b="1" dirty="0">
                  <a:solidFill>
                    <a:srgbClr val="C00000"/>
                  </a:solidFill>
                  <a:latin typeface="Helvetica"/>
                  <a:cs typeface="Helvetica"/>
                </a:rPr>
                <a:t>MINERVA</a:t>
              </a:r>
            </a:p>
          </p:txBody>
        </p:sp>
        <p:cxnSp>
          <p:nvCxnSpPr>
            <p:cNvPr id="29" name="Straight Connector 28"/>
            <p:cNvCxnSpPr/>
            <p:nvPr/>
          </p:nvCxnSpPr>
          <p:spPr>
            <a:xfrm>
              <a:off x="6830149" y="4608458"/>
              <a:ext cx="0" cy="1122099"/>
            </a:xfrm>
            <a:prstGeom prst="line">
              <a:avLst/>
            </a:prstGeom>
            <a:ln w="28575" cmpd="sng">
              <a:solidFill>
                <a:srgbClr val="0000FF"/>
              </a:solidFill>
              <a:prstDash val="solid"/>
            </a:ln>
          </p:spPr>
          <p:style>
            <a:lnRef idx="1">
              <a:schemeClr val="accent6"/>
            </a:lnRef>
            <a:fillRef idx="0">
              <a:schemeClr val="accent6"/>
            </a:fillRef>
            <a:effectRef idx="0">
              <a:schemeClr val="accent6"/>
            </a:effectRef>
            <a:fontRef idx="minor">
              <a:schemeClr val="tx1"/>
            </a:fontRef>
          </p:style>
        </p:cxnSp>
        <p:sp>
          <p:nvSpPr>
            <p:cNvPr id="30" name="TextBox 29"/>
            <p:cNvSpPr txBox="1"/>
            <p:nvPr/>
          </p:nvSpPr>
          <p:spPr>
            <a:xfrm>
              <a:off x="7073105" y="4806324"/>
              <a:ext cx="955711" cy="261610"/>
            </a:xfrm>
            <a:prstGeom prst="rect">
              <a:avLst/>
            </a:prstGeom>
            <a:noFill/>
          </p:spPr>
          <p:txBody>
            <a:bodyPr wrap="none" rtlCol="0">
              <a:spAutoFit/>
            </a:bodyPr>
            <a:lstStyle/>
            <a:p>
              <a:r>
                <a:rPr lang="en-US" sz="1100" b="1" dirty="0">
                  <a:solidFill>
                    <a:schemeClr val="accent6">
                      <a:lumMod val="75000"/>
                    </a:schemeClr>
                  </a:solidFill>
                  <a:latin typeface="Helvetica"/>
                  <a:cs typeface="Helvetica"/>
                </a:rPr>
                <a:t>HRS2 </a:t>
              </a:r>
              <a:r>
                <a:rPr lang="en-US" sz="1100" b="1" dirty="0">
                  <a:solidFill>
                    <a:schemeClr val="accent2">
                      <a:lumMod val="75000"/>
                    </a:schemeClr>
                  </a:solidFill>
                  <a:latin typeface="Helvetica"/>
                  <a:cs typeface="Helvetica"/>
                </a:rPr>
                <a:t>PFS2</a:t>
              </a:r>
            </a:p>
          </p:txBody>
        </p:sp>
        <p:sp>
          <p:nvSpPr>
            <p:cNvPr id="31" name="Rectangle 30"/>
            <p:cNvSpPr/>
            <p:nvPr/>
          </p:nvSpPr>
          <p:spPr>
            <a:xfrm>
              <a:off x="6960729" y="4857001"/>
              <a:ext cx="186962" cy="437132"/>
            </a:xfrm>
            <a:prstGeom prst="rect">
              <a:avLst/>
            </a:prstGeom>
            <a:solidFill>
              <a:srgbClr val="C00000">
                <a:alpha val="83922"/>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00">
                <a:solidFill>
                  <a:srgbClr val="FF6600"/>
                </a:solidFill>
              </a:endParaRPr>
            </a:p>
          </p:txBody>
        </p:sp>
        <p:sp>
          <p:nvSpPr>
            <p:cNvPr id="32" name="Rectangle 31"/>
            <p:cNvSpPr/>
            <p:nvPr/>
          </p:nvSpPr>
          <p:spPr>
            <a:xfrm>
              <a:off x="7395807" y="6101763"/>
              <a:ext cx="555272" cy="98640"/>
            </a:xfrm>
            <a:prstGeom prst="rect">
              <a:avLst/>
            </a:prstGeom>
            <a:solidFill>
              <a:srgbClr val="008000">
                <a:alpha val="97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00"/>
            </a:p>
          </p:txBody>
        </p:sp>
        <p:sp>
          <p:nvSpPr>
            <p:cNvPr id="33" name="TextBox 32"/>
            <p:cNvSpPr txBox="1"/>
            <p:nvPr/>
          </p:nvSpPr>
          <p:spPr>
            <a:xfrm>
              <a:off x="7110809" y="5743019"/>
              <a:ext cx="915635" cy="400110"/>
            </a:xfrm>
            <a:prstGeom prst="rect">
              <a:avLst/>
            </a:prstGeom>
            <a:noFill/>
          </p:spPr>
          <p:txBody>
            <a:bodyPr wrap="none" rtlCol="0">
              <a:spAutoFit/>
            </a:bodyPr>
            <a:lstStyle/>
            <a:p>
              <a:pPr algn="r"/>
              <a:r>
                <a:rPr lang="en-US" sz="1000" b="1" dirty="0">
                  <a:solidFill>
                    <a:srgbClr val="008000"/>
                  </a:solidFill>
                  <a:latin typeface="Helvetica"/>
                  <a:cs typeface="Helvetica"/>
                </a:rPr>
                <a:t>ESPRESSO</a:t>
              </a:r>
            </a:p>
            <a:p>
              <a:pPr algn="r"/>
              <a:r>
                <a:rPr lang="en-US" sz="1000" b="1" dirty="0">
                  <a:solidFill>
                    <a:srgbClr val="008000"/>
                  </a:solidFill>
                  <a:latin typeface="Helvetica"/>
                  <a:cs typeface="Helvetica"/>
                </a:rPr>
                <a:t>&amp; EXPRESS</a:t>
              </a:r>
            </a:p>
          </p:txBody>
        </p:sp>
        <p:cxnSp>
          <p:nvCxnSpPr>
            <p:cNvPr id="34" name="Straight Connector 33"/>
            <p:cNvCxnSpPr/>
            <p:nvPr/>
          </p:nvCxnSpPr>
          <p:spPr>
            <a:xfrm flipH="1">
              <a:off x="4033827" y="4800918"/>
              <a:ext cx="706" cy="729195"/>
            </a:xfrm>
            <a:prstGeom prst="line">
              <a:avLst/>
            </a:prstGeom>
            <a:ln w="28575" cmpd="sng">
              <a:solidFill>
                <a:schemeClr val="accent1">
                  <a:lumMod val="50000"/>
                </a:schemeClr>
              </a:solidFill>
              <a:prstDash val="solid"/>
            </a:ln>
          </p:spPr>
          <p:style>
            <a:lnRef idx="1">
              <a:schemeClr val="accent6"/>
            </a:lnRef>
            <a:fillRef idx="0">
              <a:schemeClr val="accent6"/>
            </a:fillRef>
            <a:effectRef idx="0">
              <a:schemeClr val="accent6"/>
            </a:effectRef>
            <a:fontRef idx="minor">
              <a:schemeClr val="tx1"/>
            </a:fontRef>
          </p:style>
        </p:cxnSp>
        <p:sp>
          <p:nvSpPr>
            <p:cNvPr id="35" name="Rectangle 34"/>
            <p:cNvSpPr/>
            <p:nvPr/>
          </p:nvSpPr>
          <p:spPr>
            <a:xfrm>
              <a:off x="1485033" y="4751782"/>
              <a:ext cx="6466046" cy="86639"/>
            </a:xfrm>
            <a:prstGeom prst="rect">
              <a:avLst/>
            </a:prstGeom>
            <a:solidFill>
              <a:schemeClr val="tx1">
                <a:lumMod val="95000"/>
                <a:lumOff val="5000"/>
                <a:alpha val="8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4394" tIns="47197" rIns="94394" bIns="47197" rtlCol="0" anchor="ctr"/>
            <a:lstStyle/>
            <a:p>
              <a:pPr algn="ctr"/>
              <a:endParaRPr lang="en-US" sz="1100"/>
            </a:p>
          </p:txBody>
        </p:sp>
        <p:grpSp>
          <p:nvGrpSpPr>
            <p:cNvPr id="36" name="Group 35"/>
            <p:cNvGrpSpPr/>
            <p:nvPr/>
          </p:nvGrpSpPr>
          <p:grpSpPr>
            <a:xfrm>
              <a:off x="450153" y="1628957"/>
              <a:ext cx="1023789" cy="4678684"/>
              <a:chOff x="450153" y="1628957"/>
              <a:chExt cx="1023789" cy="4678684"/>
            </a:xfrm>
          </p:grpSpPr>
          <p:sp>
            <p:nvSpPr>
              <p:cNvPr id="45" name="TextBox 44"/>
              <p:cNvSpPr txBox="1"/>
              <p:nvPr/>
            </p:nvSpPr>
            <p:spPr>
              <a:xfrm rot="16200000">
                <a:off x="-1017945" y="3473073"/>
                <a:ext cx="3705637" cy="769441"/>
              </a:xfrm>
              <a:prstGeom prst="rect">
                <a:avLst/>
              </a:prstGeom>
              <a:solidFill>
                <a:srgbClr val="FFFFFF"/>
              </a:solidFill>
            </p:spPr>
            <p:txBody>
              <a:bodyPr wrap="none" rtlCol="0">
                <a:spAutoFit/>
              </a:bodyPr>
              <a:lstStyle/>
              <a:p>
                <a:r>
                  <a:rPr lang="en-US" sz="2000" dirty="0">
                    <a:latin typeface="Helvetica"/>
                    <a:cs typeface="Helvetica"/>
                  </a:rPr>
                  <a:t>Velocity Semiamplitude K [m/s]</a:t>
                </a:r>
              </a:p>
              <a:p>
                <a:endParaRPr lang="en-US" sz="2400" dirty="0">
                  <a:latin typeface="Helvetica"/>
                  <a:cs typeface="Helvetica"/>
                </a:endParaRPr>
              </a:p>
            </p:txBody>
          </p:sp>
          <p:sp>
            <p:nvSpPr>
              <p:cNvPr id="46" name="TextBox 45"/>
              <p:cNvSpPr txBox="1"/>
              <p:nvPr/>
            </p:nvSpPr>
            <p:spPr>
              <a:xfrm>
                <a:off x="1146634" y="4950444"/>
                <a:ext cx="327308" cy="400110"/>
              </a:xfrm>
              <a:prstGeom prst="rect">
                <a:avLst/>
              </a:prstGeom>
              <a:solidFill>
                <a:srgbClr val="FFFFFF"/>
              </a:solidFill>
            </p:spPr>
            <p:txBody>
              <a:bodyPr wrap="none" rtlCol="0">
                <a:spAutoFit/>
              </a:bodyPr>
              <a:lstStyle/>
              <a:p>
                <a:r>
                  <a:rPr lang="en-US" sz="2000" dirty="0">
                    <a:latin typeface="Helvetica"/>
                    <a:cs typeface="Helvetica"/>
                  </a:rPr>
                  <a:t>1</a:t>
                </a:r>
              </a:p>
            </p:txBody>
          </p:sp>
          <p:sp>
            <p:nvSpPr>
              <p:cNvPr id="47" name="TextBox 46"/>
              <p:cNvSpPr txBox="1"/>
              <p:nvPr/>
            </p:nvSpPr>
            <p:spPr>
              <a:xfrm>
                <a:off x="995757" y="3807461"/>
                <a:ext cx="469950" cy="400110"/>
              </a:xfrm>
              <a:prstGeom prst="rect">
                <a:avLst/>
              </a:prstGeom>
              <a:solidFill>
                <a:srgbClr val="FFFFFF"/>
              </a:solidFill>
            </p:spPr>
            <p:txBody>
              <a:bodyPr wrap="none" rtlCol="0">
                <a:spAutoFit/>
              </a:bodyPr>
              <a:lstStyle/>
              <a:p>
                <a:r>
                  <a:rPr lang="en-US" sz="2000" dirty="0">
                    <a:latin typeface="Helvetica"/>
                    <a:cs typeface="Helvetica"/>
                  </a:rPr>
                  <a:t>10</a:t>
                </a:r>
              </a:p>
            </p:txBody>
          </p:sp>
          <p:sp>
            <p:nvSpPr>
              <p:cNvPr id="48" name="TextBox 47"/>
              <p:cNvSpPr txBox="1"/>
              <p:nvPr/>
            </p:nvSpPr>
            <p:spPr>
              <a:xfrm>
                <a:off x="896426" y="2725942"/>
                <a:ext cx="565045" cy="400110"/>
              </a:xfrm>
              <a:prstGeom prst="rect">
                <a:avLst/>
              </a:prstGeom>
              <a:solidFill>
                <a:srgbClr val="FFFFFF"/>
              </a:solidFill>
            </p:spPr>
            <p:txBody>
              <a:bodyPr wrap="none" rtlCol="0">
                <a:spAutoFit/>
              </a:bodyPr>
              <a:lstStyle/>
              <a:p>
                <a:r>
                  <a:rPr lang="en-US" sz="2000" dirty="0">
                    <a:latin typeface="Helvetica"/>
                    <a:cs typeface="Helvetica"/>
                  </a:rPr>
                  <a:t>10</a:t>
                </a:r>
                <a:r>
                  <a:rPr lang="en-US" sz="2000" baseline="30000" dirty="0">
                    <a:latin typeface="Helvetica"/>
                    <a:cs typeface="Helvetica"/>
                  </a:rPr>
                  <a:t>2</a:t>
                </a:r>
              </a:p>
            </p:txBody>
          </p:sp>
          <p:sp>
            <p:nvSpPr>
              <p:cNvPr id="49" name="TextBox 48"/>
              <p:cNvSpPr txBox="1"/>
              <p:nvPr/>
            </p:nvSpPr>
            <p:spPr>
              <a:xfrm>
                <a:off x="905437" y="1628957"/>
                <a:ext cx="565045" cy="400110"/>
              </a:xfrm>
              <a:prstGeom prst="rect">
                <a:avLst/>
              </a:prstGeom>
              <a:solidFill>
                <a:srgbClr val="FFFFFF"/>
              </a:solidFill>
            </p:spPr>
            <p:txBody>
              <a:bodyPr wrap="none" rtlCol="0">
                <a:spAutoFit/>
              </a:bodyPr>
              <a:lstStyle/>
              <a:p>
                <a:r>
                  <a:rPr lang="en-US" sz="2000" dirty="0">
                    <a:latin typeface="Helvetica"/>
                    <a:cs typeface="Helvetica"/>
                  </a:rPr>
                  <a:t>10</a:t>
                </a:r>
                <a:r>
                  <a:rPr lang="en-US" sz="2000" baseline="30000" dirty="0">
                    <a:latin typeface="Helvetica"/>
                    <a:cs typeface="Helvetica"/>
                  </a:rPr>
                  <a:t>3</a:t>
                </a:r>
              </a:p>
            </p:txBody>
          </p:sp>
          <p:sp>
            <p:nvSpPr>
              <p:cNvPr id="50" name="TextBox 49"/>
              <p:cNvSpPr txBox="1"/>
              <p:nvPr/>
            </p:nvSpPr>
            <p:spPr>
              <a:xfrm>
                <a:off x="918231" y="5907531"/>
                <a:ext cx="541209" cy="400110"/>
              </a:xfrm>
              <a:prstGeom prst="rect">
                <a:avLst/>
              </a:prstGeom>
              <a:solidFill>
                <a:srgbClr val="FFFFFF"/>
              </a:solidFill>
            </p:spPr>
            <p:txBody>
              <a:bodyPr wrap="none" rtlCol="0">
                <a:spAutoFit/>
              </a:bodyPr>
              <a:lstStyle/>
              <a:p>
                <a:r>
                  <a:rPr lang="en-US" sz="2000" dirty="0">
                    <a:latin typeface="Helvetica"/>
                    <a:cs typeface="Helvetica"/>
                  </a:rPr>
                  <a:t>0.1</a:t>
                </a:r>
              </a:p>
            </p:txBody>
          </p:sp>
        </p:grpSp>
        <p:grpSp>
          <p:nvGrpSpPr>
            <p:cNvPr id="37" name="Group 36"/>
            <p:cNvGrpSpPr/>
            <p:nvPr/>
          </p:nvGrpSpPr>
          <p:grpSpPr>
            <a:xfrm>
              <a:off x="1047590" y="6212237"/>
              <a:ext cx="7158362" cy="745977"/>
              <a:chOff x="1047590" y="6212237"/>
              <a:chExt cx="7158362" cy="745977"/>
            </a:xfrm>
          </p:grpSpPr>
          <p:sp>
            <p:nvSpPr>
              <p:cNvPr id="38" name="TextBox 37"/>
              <p:cNvSpPr txBox="1"/>
              <p:nvPr/>
            </p:nvSpPr>
            <p:spPr>
              <a:xfrm>
                <a:off x="3427604" y="6373438"/>
                <a:ext cx="2622232" cy="584776"/>
              </a:xfrm>
              <a:prstGeom prst="rect">
                <a:avLst/>
              </a:prstGeom>
              <a:solidFill>
                <a:srgbClr val="FFFFFF"/>
              </a:solidFill>
            </p:spPr>
            <p:txBody>
              <a:bodyPr wrap="none" rtlCol="0">
                <a:spAutoFit/>
              </a:bodyPr>
              <a:lstStyle/>
              <a:p>
                <a:endParaRPr lang="en-US" sz="1200" dirty="0">
                  <a:latin typeface="Helvetica"/>
                  <a:cs typeface="Helvetica"/>
                </a:endParaRPr>
              </a:p>
              <a:p>
                <a:r>
                  <a:rPr lang="en-US" sz="2000" dirty="0">
                    <a:latin typeface="Helvetica"/>
                    <a:cs typeface="Helvetica"/>
                  </a:rPr>
                  <a:t>First Publication Date</a:t>
                </a:r>
              </a:p>
            </p:txBody>
          </p:sp>
          <p:sp>
            <p:nvSpPr>
              <p:cNvPr id="39" name="TextBox 38"/>
              <p:cNvSpPr txBox="1"/>
              <p:nvPr/>
            </p:nvSpPr>
            <p:spPr>
              <a:xfrm>
                <a:off x="2437373" y="6212237"/>
                <a:ext cx="755235" cy="400110"/>
              </a:xfrm>
              <a:prstGeom prst="rect">
                <a:avLst/>
              </a:prstGeom>
              <a:solidFill>
                <a:srgbClr val="FFFFFF"/>
              </a:solidFill>
            </p:spPr>
            <p:txBody>
              <a:bodyPr wrap="none" rtlCol="0">
                <a:spAutoFit/>
              </a:bodyPr>
              <a:lstStyle/>
              <a:p>
                <a:r>
                  <a:rPr lang="en-US" sz="2000" dirty="0">
                    <a:latin typeface="Helvetica"/>
                    <a:cs typeface="Helvetica"/>
                  </a:rPr>
                  <a:t>2000</a:t>
                </a:r>
              </a:p>
            </p:txBody>
          </p:sp>
          <p:sp>
            <p:nvSpPr>
              <p:cNvPr id="40" name="TextBox 39"/>
              <p:cNvSpPr txBox="1"/>
              <p:nvPr/>
            </p:nvSpPr>
            <p:spPr>
              <a:xfrm>
                <a:off x="5017254" y="6212237"/>
                <a:ext cx="755235" cy="400110"/>
              </a:xfrm>
              <a:prstGeom prst="rect">
                <a:avLst/>
              </a:prstGeom>
              <a:solidFill>
                <a:srgbClr val="FFFFFF"/>
              </a:solidFill>
            </p:spPr>
            <p:txBody>
              <a:bodyPr wrap="none" rtlCol="0">
                <a:spAutoFit/>
              </a:bodyPr>
              <a:lstStyle/>
              <a:p>
                <a:r>
                  <a:rPr lang="en-US" sz="2000" dirty="0">
                    <a:latin typeface="Helvetica"/>
                    <a:cs typeface="Helvetica"/>
                  </a:rPr>
                  <a:t>2010</a:t>
                </a:r>
              </a:p>
            </p:txBody>
          </p:sp>
          <p:sp>
            <p:nvSpPr>
              <p:cNvPr id="41" name="TextBox 40"/>
              <p:cNvSpPr txBox="1"/>
              <p:nvPr/>
            </p:nvSpPr>
            <p:spPr>
              <a:xfrm>
                <a:off x="7450717" y="6212860"/>
                <a:ext cx="755235" cy="400110"/>
              </a:xfrm>
              <a:prstGeom prst="rect">
                <a:avLst/>
              </a:prstGeom>
              <a:solidFill>
                <a:srgbClr val="FFFFFF"/>
              </a:solidFill>
            </p:spPr>
            <p:txBody>
              <a:bodyPr wrap="none" rtlCol="0">
                <a:spAutoFit/>
              </a:bodyPr>
              <a:lstStyle/>
              <a:p>
                <a:r>
                  <a:rPr lang="en-US" sz="2000" dirty="0">
                    <a:latin typeface="Helvetica"/>
                    <a:cs typeface="Helvetica"/>
                  </a:rPr>
                  <a:t>2020</a:t>
                </a:r>
              </a:p>
            </p:txBody>
          </p:sp>
          <p:sp>
            <p:nvSpPr>
              <p:cNvPr id="42" name="TextBox 41"/>
              <p:cNvSpPr txBox="1"/>
              <p:nvPr/>
            </p:nvSpPr>
            <p:spPr>
              <a:xfrm>
                <a:off x="6283984" y="6217193"/>
                <a:ext cx="755235" cy="400110"/>
              </a:xfrm>
              <a:prstGeom prst="rect">
                <a:avLst/>
              </a:prstGeom>
              <a:solidFill>
                <a:srgbClr val="FFFFFF"/>
              </a:solidFill>
            </p:spPr>
            <p:txBody>
              <a:bodyPr wrap="none" rtlCol="0">
                <a:spAutoFit/>
              </a:bodyPr>
              <a:lstStyle/>
              <a:p>
                <a:r>
                  <a:rPr lang="en-US" sz="2000" dirty="0">
                    <a:latin typeface="Helvetica"/>
                    <a:cs typeface="Helvetica"/>
                  </a:rPr>
                  <a:t>2015</a:t>
                </a:r>
              </a:p>
            </p:txBody>
          </p:sp>
          <p:sp>
            <p:nvSpPr>
              <p:cNvPr id="43" name="TextBox 42"/>
              <p:cNvSpPr txBox="1"/>
              <p:nvPr/>
            </p:nvSpPr>
            <p:spPr>
              <a:xfrm>
                <a:off x="3710906" y="6212237"/>
                <a:ext cx="755235" cy="400110"/>
              </a:xfrm>
              <a:prstGeom prst="rect">
                <a:avLst/>
              </a:prstGeom>
              <a:solidFill>
                <a:srgbClr val="FFFFFF"/>
              </a:solidFill>
            </p:spPr>
            <p:txBody>
              <a:bodyPr wrap="none" rtlCol="0">
                <a:spAutoFit/>
              </a:bodyPr>
              <a:lstStyle/>
              <a:p>
                <a:r>
                  <a:rPr lang="en-US" sz="2000" dirty="0">
                    <a:latin typeface="Helvetica"/>
                    <a:cs typeface="Helvetica"/>
                  </a:rPr>
                  <a:t>2005</a:t>
                </a:r>
              </a:p>
            </p:txBody>
          </p:sp>
          <p:sp>
            <p:nvSpPr>
              <p:cNvPr id="44" name="TextBox 43"/>
              <p:cNvSpPr txBox="1"/>
              <p:nvPr/>
            </p:nvSpPr>
            <p:spPr>
              <a:xfrm>
                <a:off x="1047590" y="6212237"/>
                <a:ext cx="755235" cy="400110"/>
              </a:xfrm>
              <a:prstGeom prst="rect">
                <a:avLst/>
              </a:prstGeom>
              <a:solidFill>
                <a:srgbClr val="FFFFFF"/>
              </a:solidFill>
            </p:spPr>
            <p:txBody>
              <a:bodyPr wrap="none" rtlCol="0">
                <a:spAutoFit/>
              </a:bodyPr>
              <a:lstStyle/>
              <a:p>
                <a:r>
                  <a:rPr lang="en-US" sz="2000" dirty="0">
                    <a:latin typeface="Helvetica"/>
                    <a:cs typeface="Helvetica"/>
                  </a:rPr>
                  <a:t>1995</a:t>
                </a:r>
              </a:p>
            </p:txBody>
          </p:sp>
        </p:grpSp>
      </p:grpSp>
      <p:sp>
        <p:nvSpPr>
          <p:cNvPr id="66" name="TextBox 65"/>
          <p:cNvSpPr txBox="1"/>
          <p:nvPr/>
        </p:nvSpPr>
        <p:spPr>
          <a:xfrm>
            <a:off x="683990" y="314219"/>
            <a:ext cx="7721986" cy="584775"/>
          </a:xfrm>
          <a:prstGeom prst="rect">
            <a:avLst/>
          </a:prstGeom>
          <a:noFill/>
        </p:spPr>
        <p:txBody>
          <a:bodyPr wrap="none" rtlCol="0">
            <a:spAutoFit/>
          </a:bodyPr>
          <a:lstStyle/>
          <a:p>
            <a:r>
              <a:rPr lang="en-US" sz="3200" dirty="0">
                <a:latin typeface="Helvetica Neue" charset="0"/>
                <a:ea typeface="Helvetica Neue" charset="0"/>
                <a:cs typeface="Helvetica Neue" charset="0"/>
              </a:rPr>
              <a:t>Towards </a:t>
            </a:r>
            <a:r>
              <a:rPr lang="en-US" sz="3200" b="1" dirty="0">
                <a:solidFill>
                  <a:schemeClr val="accent1"/>
                </a:solidFill>
                <a:latin typeface="Helvetica Neue" charset="0"/>
                <a:ea typeface="Helvetica Neue" charset="0"/>
                <a:cs typeface="Helvetica Neue" charset="0"/>
              </a:rPr>
              <a:t>10 cm/s precision </a:t>
            </a:r>
            <a:r>
              <a:rPr lang="en-US" sz="3200" dirty="0">
                <a:latin typeface="Helvetica Neue" charset="0"/>
                <a:ea typeface="Helvetica Neue" charset="0"/>
                <a:cs typeface="Helvetica Neue" charset="0"/>
              </a:rPr>
              <a:t>for Earth 2.0</a:t>
            </a:r>
          </a:p>
        </p:txBody>
      </p:sp>
    </p:spTree>
    <p:extLst>
      <p:ext uri="{BB962C8B-B14F-4D97-AF65-F5344CB8AC3E}">
        <p14:creationId xmlns:p14="http://schemas.microsoft.com/office/powerpoint/2010/main" val="694275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5DE42E8-27BB-FAFC-8B84-F088837F419B}"/>
              </a:ext>
            </a:extLst>
          </p:cNvPr>
          <p:cNvPicPr>
            <a:picLocks noChangeAspect="1"/>
          </p:cNvPicPr>
          <p:nvPr/>
        </p:nvPicPr>
        <p:blipFill rotWithShape="1">
          <a:blip r:embed="rId3">
            <a:extLst>
              <a:ext uri="{28A0092B-C50C-407E-A947-70E740481C1C}">
                <a14:useLocalDpi xmlns:a14="http://schemas.microsoft.com/office/drawing/2010/main" val="0"/>
              </a:ext>
            </a:extLst>
          </a:blip>
          <a:srcRect t="9843" r="2646" b="7934"/>
          <a:stretch/>
        </p:blipFill>
        <p:spPr>
          <a:xfrm>
            <a:off x="8996" y="0"/>
            <a:ext cx="9135004" cy="5143501"/>
          </a:xfrm>
          <a:prstGeom prst="rect">
            <a:avLst/>
          </a:prstGeom>
        </p:spPr>
      </p:pic>
      <p:sp>
        <p:nvSpPr>
          <p:cNvPr id="5" name="等腰三角形 4">
            <a:extLst>
              <a:ext uri="{FF2B5EF4-FFF2-40B4-BE49-F238E27FC236}">
                <a16:creationId xmlns:a16="http://schemas.microsoft.com/office/drawing/2014/main" id="{48BB014B-3153-5ECD-F405-82E653FDE07F}"/>
              </a:ext>
            </a:extLst>
          </p:cNvPr>
          <p:cNvSpPr/>
          <p:nvPr/>
        </p:nvSpPr>
        <p:spPr>
          <a:xfrm rot="16200000" flipH="1" flipV="1">
            <a:off x="4207520" y="2058460"/>
            <a:ext cx="2507461" cy="3050492"/>
          </a:xfrm>
          <a:prstGeom prst="triangle">
            <a:avLst>
              <a:gd name="adj" fmla="val 57685"/>
            </a:avLst>
          </a:prstGeom>
          <a:solidFill>
            <a:schemeClr val="bg1">
              <a:lumMod val="85000"/>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kern="1200">
              <a:solidFill>
                <a:prstClr val="white"/>
              </a:solidFill>
              <a:latin typeface="Calibri" panose="020F0502020204030204"/>
              <a:ea typeface="等线" panose="02010600030101010101" pitchFamily="2" charset="-122"/>
            </a:endParaRPr>
          </a:p>
        </p:txBody>
      </p:sp>
      <p:sp>
        <p:nvSpPr>
          <p:cNvPr id="6" name="椭圆 8">
            <a:extLst>
              <a:ext uri="{FF2B5EF4-FFF2-40B4-BE49-F238E27FC236}">
                <a16:creationId xmlns:a16="http://schemas.microsoft.com/office/drawing/2014/main" id="{4C73F508-BD05-9A0B-63E0-13E0EABC251F}"/>
              </a:ext>
            </a:extLst>
          </p:cNvPr>
          <p:cNvSpPr>
            <a:spLocks noChangeAspect="1"/>
          </p:cNvSpPr>
          <p:nvPr/>
        </p:nvSpPr>
        <p:spPr>
          <a:xfrm>
            <a:off x="6937388" y="3727127"/>
            <a:ext cx="90054" cy="90669"/>
          </a:xfrm>
          <a:prstGeom prst="ellipse">
            <a:avLst/>
          </a:prstGeom>
          <a:solidFill>
            <a:srgbClr val="FF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kern="1200">
              <a:solidFill>
                <a:srgbClr val="FFFF00"/>
              </a:solidFill>
              <a:latin typeface="Calibri" panose="020F0502020204030204"/>
              <a:ea typeface="等线" panose="02010600030101010101" pitchFamily="2" charset="-122"/>
            </a:endParaRPr>
          </a:p>
        </p:txBody>
      </p:sp>
      <p:grpSp>
        <p:nvGrpSpPr>
          <p:cNvPr id="10" name="组合 22">
            <a:extLst>
              <a:ext uri="{FF2B5EF4-FFF2-40B4-BE49-F238E27FC236}">
                <a16:creationId xmlns:a16="http://schemas.microsoft.com/office/drawing/2014/main" id="{F466AFD7-A613-67A8-7CEE-3C0C047EDDAF}"/>
              </a:ext>
            </a:extLst>
          </p:cNvPr>
          <p:cNvGrpSpPr>
            <a:grpSpLocks noChangeAspect="1"/>
          </p:cNvGrpSpPr>
          <p:nvPr/>
        </p:nvGrpSpPr>
        <p:grpSpPr>
          <a:xfrm>
            <a:off x="5891702" y="4376315"/>
            <a:ext cx="3063874" cy="640411"/>
            <a:chOff x="4633398" y="945842"/>
            <a:chExt cx="4300174" cy="898822"/>
          </a:xfrm>
          <a:effectLst>
            <a:outerShdw blurRad="50800" dist="38100" dir="2700000" algn="tl" rotWithShape="0">
              <a:prstClr val="black">
                <a:alpha val="40000"/>
              </a:prstClr>
            </a:outerShdw>
          </a:effectLst>
        </p:grpSpPr>
        <p:grpSp>
          <p:nvGrpSpPr>
            <p:cNvPr id="11" name="组合 23">
              <a:extLst>
                <a:ext uri="{FF2B5EF4-FFF2-40B4-BE49-F238E27FC236}">
                  <a16:creationId xmlns:a16="http://schemas.microsoft.com/office/drawing/2014/main" id="{D0AB437B-FDA0-1CDC-49C3-6F88699E97D6}"/>
                </a:ext>
              </a:extLst>
            </p:cNvPr>
            <p:cNvGrpSpPr>
              <a:grpSpLocks noChangeAspect="1"/>
            </p:cNvGrpSpPr>
            <p:nvPr/>
          </p:nvGrpSpPr>
          <p:grpSpPr>
            <a:xfrm>
              <a:off x="4633398" y="1028346"/>
              <a:ext cx="1619485" cy="767984"/>
              <a:chOff x="3451418" y="464030"/>
              <a:chExt cx="1811652" cy="859112"/>
            </a:xfrm>
          </p:grpSpPr>
          <p:pic>
            <p:nvPicPr>
              <p:cNvPr id="21" name="Picture 5" descr="d:\Users\Kzhang\Desktop\GTC.png">
                <a:extLst>
                  <a:ext uri="{FF2B5EF4-FFF2-40B4-BE49-F238E27FC236}">
                    <a16:creationId xmlns:a16="http://schemas.microsoft.com/office/drawing/2014/main" id="{640BDDA0-4E91-C476-CC6D-8B9D78901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418" y="464030"/>
                <a:ext cx="855018" cy="855019"/>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34">
                <a:extLst>
                  <a:ext uri="{FF2B5EF4-FFF2-40B4-BE49-F238E27FC236}">
                    <a16:creationId xmlns:a16="http://schemas.microsoft.com/office/drawing/2014/main" id="{9FE44527-8A2F-4C4A-346E-49D326F1578C}"/>
                  </a:ext>
                </a:extLst>
              </p:cNvPr>
              <p:cNvPicPr>
                <a:picLocks noChangeAspect="1"/>
              </p:cNvPicPr>
              <p:nvPr/>
            </p:nvPicPr>
            <p:blipFill>
              <a:blip r:embed="rId5"/>
              <a:stretch>
                <a:fillRect/>
              </a:stretch>
            </p:blipFill>
            <p:spPr>
              <a:xfrm>
                <a:off x="4402992" y="468123"/>
                <a:ext cx="860078" cy="855019"/>
              </a:xfrm>
              <a:prstGeom prst="rect">
                <a:avLst/>
              </a:prstGeom>
            </p:spPr>
          </p:pic>
        </p:grpSp>
        <p:grpSp>
          <p:nvGrpSpPr>
            <p:cNvPr id="12" name="组合 24">
              <a:extLst>
                <a:ext uri="{FF2B5EF4-FFF2-40B4-BE49-F238E27FC236}">
                  <a16:creationId xmlns:a16="http://schemas.microsoft.com/office/drawing/2014/main" id="{471158A3-FB5E-B9AE-CD90-6EC7E723057A}"/>
                </a:ext>
              </a:extLst>
            </p:cNvPr>
            <p:cNvGrpSpPr>
              <a:grpSpLocks noChangeAspect="1"/>
            </p:cNvGrpSpPr>
            <p:nvPr/>
          </p:nvGrpSpPr>
          <p:grpSpPr>
            <a:xfrm>
              <a:off x="8061180" y="1009082"/>
              <a:ext cx="872392" cy="820818"/>
              <a:chOff x="1600866" y="925780"/>
              <a:chExt cx="853898" cy="803418"/>
            </a:xfrm>
          </p:grpSpPr>
          <p:sp>
            <p:nvSpPr>
              <p:cNvPr id="19" name="椭圆 31">
                <a:extLst>
                  <a:ext uri="{FF2B5EF4-FFF2-40B4-BE49-F238E27FC236}">
                    <a16:creationId xmlns:a16="http://schemas.microsoft.com/office/drawing/2014/main" id="{20B92B48-11D7-6BA4-7932-0F12D5C4494B}"/>
                  </a:ext>
                </a:extLst>
              </p:cNvPr>
              <p:cNvSpPr/>
              <p:nvPr/>
            </p:nvSpPr>
            <p:spPr>
              <a:xfrm>
                <a:off x="1653422" y="948217"/>
                <a:ext cx="752052" cy="7530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kern="1200">
                  <a:solidFill>
                    <a:prstClr val="white"/>
                  </a:solidFill>
                  <a:effectLst>
                    <a:outerShdw blurRad="38100" dist="38100" dir="2700000" algn="tl">
                      <a:srgbClr val="000000">
                        <a:alpha val="43137"/>
                      </a:srgbClr>
                    </a:outerShdw>
                  </a:effectLst>
                  <a:latin typeface="Calibri" panose="020F0502020204030204"/>
                  <a:ea typeface="等线" panose="02010600030101010101" pitchFamily="2" charset="-122"/>
                </a:endParaRPr>
              </a:p>
            </p:txBody>
          </p:sp>
          <p:pic>
            <p:nvPicPr>
              <p:cNvPr id="20" name="图片 32">
                <a:extLst>
                  <a:ext uri="{FF2B5EF4-FFF2-40B4-BE49-F238E27FC236}">
                    <a16:creationId xmlns:a16="http://schemas.microsoft.com/office/drawing/2014/main" id="{DD8DE2EC-1A83-33EB-BBA4-4FECB772C2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0866" y="925780"/>
                <a:ext cx="853898" cy="803418"/>
              </a:xfrm>
              <a:prstGeom prst="rect">
                <a:avLst/>
              </a:prstGeom>
            </p:spPr>
          </p:pic>
        </p:grpSp>
        <p:grpSp>
          <p:nvGrpSpPr>
            <p:cNvPr id="13" name="组合 25">
              <a:extLst>
                <a:ext uri="{FF2B5EF4-FFF2-40B4-BE49-F238E27FC236}">
                  <a16:creationId xmlns:a16="http://schemas.microsoft.com/office/drawing/2014/main" id="{A9D386A5-D2B3-86F6-A34D-B2B0B095BBC1}"/>
                </a:ext>
              </a:extLst>
            </p:cNvPr>
            <p:cNvGrpSpPr/>
            <p:nvPr/>
          </p:nvGrpSpPr>
          <p:grpSpPr>
            <a:xfrm>
              <a:off x="6321774" y="989645"/>
              <a:ext cx="841916" cy="855019"/>
              <a:chOff x="326455" y="897704"/>
              <a:chExt cx="841916" cy="855019"/>
            </a:xfrm>
          </p:grpSpPr>
          <p:sp>
            <p:nvSpPr>
              <p:cNvPr id="17" name="椭圆 29">
                <a:extLst>
                  <a:ext uri="{FF2B5EF4-FFF2-40B4-BE49-F238E27FC236}">
                    <a16:creationId xmlns:a16="http://schemas.microsoft.com/office/drawing/2014/main" id="{B8898BAF-FCA3-088B-6355-37E08DD09A29}"/>
                  </a:ext>
                </a:extLst>
              </p:cNvPr>
              <p:cNvSpPr/>
              <p:nvPr/>
            </p:nvSpPr>
            <p:spPr>
              <a:xfrm>
                <a:off x="343156" y="923025"/>
                <a:ext cx="791968" cy="803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kern="1200">
                  <a:solidFill>
                    <a:prstClr val="white"/>
                  </a:solidFill>
                  <a:effectLst>
                    <a:outerShdw blurRad="38100" dist="38100" dir="2700000" algn="tl">
                      <a:srgbClr val="000000">
                        <a:alpha val="43137"/>
                      </a:srgbClr>
                    </a:outerShdw>
                  </a:effectLst>
                  <a:latin typeface="Calibri" panose="020F0502020204030204"/>
                  <a:ea typeface="等线" panose="02010600030101010101" pitchFamily="2" charset="-122"/>
                </a:endParaRPr>
              </a:p>
            </p:txBody>
          </p:sp>
          <p:pic>
            <p:nvPicPr>
              <p:cNvPr id="18" name="图片 30">
                <a:extLst>
                  <a:ext uri="{FF2B5EF4-FFF2-40B4-BE49-F238E27FC236}">
                    <a16:creationId xmlns:a16="http://schemas.microsoft.com/office/drawing/2014/main" id="{4BC30B77-F412-3F6D-0873-E1EDA9B146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455" y="897704"/>
                <a:ext cx="841916" cy="855019"/>
              </a:xfrm>
              <a:prstGeom prst="rect">
                <a:avLst/>
              </a:prstGeom>
            </p:spPr>
          </p:pic>
        </p:grpSp>
        <p:grpSp>
          <p:nvGrpSpPr>
            <p:cNvPr id="14" name="组合 26">
              <a:extLst>
                <a:ext uri="{FF2B5EF4-FFF2-40B4-BE49-F238E27FC236}">
                  <a16:creationId xmlns:a16="http://schemas.microsoft.com/office/drawing/2014/main" id="{AA0BABD3-488A-410B-4D8E-82897EB9574F}"/>
                </a:ext>
              </a:extLst>
            </p:cNvPr>
            <p:cNvGrpSpPr>
              <a:grpSpLocks noChangeAspect="1"/>
            </p:cNvGrpSpPr>
            <p:nvPr/>
          </p:nvGrpSpPr>
          <p:grpSpPr>
            <a:xfrm>
              <a:off x="7188789" y="945842"/>
              <a:ext cx="872392" cy="850488"/>
              <a:chOff x="785818" y="843031"/>
              <a:chExt cx="1000904" cy="975775"/>
            </a:xfrm>
          </p:grpSpPr>
          <p:sp>
            <p:nvSpPr>
              <p:cNvPr id="15" name="椭圆 27">
                <a:extLst>
                  <a:ext uri="{FF2B5EF4-FFF2-40B4-BE49-F238E27FC236}">
                    <a16:creationId xmlns:a16="http://schemas.microsoft.com/office/drawing/2014/main" id="{7B1DA431-73CC-84F4-25E1-61FD7A9645F3}"/>
                  </a:ext>
                </a:extLst>
              </p:cNvPr>
              <p:cNvSpPr/>
              <p:nvPr/>
            </p:nvSpPr>
            <p:spPr>
              <a:xfrm>
                <a:off x="843411" y="963787"/>
                <a:ext cx="864270" cy="855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kern="1200">
                  <a:solidFill>
                    <a:prstClr val="white"/>
                  </a:solidFill>
                  <a:effectLst>
                    <a:outerShdw blurRad="38100" dist="38100" dir="2700000" algn="tl">
                      <a:srgbClr val="000000">
                        <a:alpha val="43137"/>
                      </a:srgbClr>
                    </a:outerShdw>
                  </a:effectLst>
                  <a:latin typeface="Calibri" panose="020F0502020204030204"/>
                  <a:ea typeface="等线" panose="02010600030101010101" pitchFamily="2" charset="-122"/>
                </a:endParaRPr>
              </a:p>
            </p:txBody>
          </p:sp>
          <p:pic>
            <p:nvPicPr>
              <p:cNvPr id="16" name="图片 28">
                <a:extLst>
                  <a:ext uri="{FF2B5EF4-FFF2-40B4-BE49-F238E27FC236}">
                    <a16:creationId xmlns:a16="http://schemas.microsoft.com/office/drawing/2014/main" id="{8DA82D34-A7CE-847C-6BC0-87F43F303B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818" y="843031"/>
                <a:ext cx="1000904" cy="848592"/>
              </a:xfrm>
              <a:prstGeom prst="rect">
                <a:avLst/>
              </a:prstGeom>
            </p:spPr>
          </p:pic>
        </p:grpSp>
      </p:grpSp>
      <p:grpSp>
        <p:nvGrpSpPr>
          <p:cNvPr id="7" name="组合 6">
            <a:extLst>
              <a:ext uri="{FF2B5EF4-FFF2-40B4-BE49-F238E27FC236}">
                <a16:creationId xmlns:a16="http://schemas.microsoft.com/office/drawing/2014/main" id="{892AF155-6D9E-1C27-91F4-29F26870FA04}"/>
              </a:ext>
            </a:extLst>
          </p:cNvPr>
          <p:cNvGrpSpPr/>
          <p:nvPr/>
        </p:nvGrpSpPr>
        <p:grpSpPr>
          <a:xfrm>
            <a:off x="689570" y="2311927"/>
            <a:ext cx="3380704" cy="2545941"/>
            <a:chOff x="697832" y="2966819"/>
            <a:chExt cx="4507605" cy="3394588"/>
          </a:xfrm>
        </p:grpSpPr>
        <p:pic>
          <p:nvPicPr>
            <p:cNvPr id="24" name="图片 23">
              <a:extLst>
                <a:ext uri="{FF2B5EF4-FFF2-40B4-BE49-F238E27FC236}">
                  <a16:creationId xmlns:a16="http://schemas.microsoft.com/office/drawing/2014/main" id="{E5100D1C-7566-9D89-32DE-E0A6A92D73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832" y="2966819"/>
              <a:ext cx="4507605" cy="3394588"/>
            </a:xfrm>
            <a:prstGeom prst="rect">
              <a:avLst/>
            </a:prstGeom>
            <a:effectLst>
              <a:outerShdw blurRad="50800" dist="38100" dir="2700000" algn="tl" rotWithShape="0">
                <a:prstClr val="black">
                  <a:alpha val="40000"/>
                </a:prstClr>
              </a:outerShdw>
              <a:softEdge rad="31750"/>
            </a:effectLst>
          </p:spPr>
        </p:pic>
        <p:sp>
          <p:nvSpPr>
            <p:cNvPr id="2" name="文本框 1">
              <a:extLst>
                <a:ext uri="{FF2B5EF4-FFF2-40B4-BE49-F238E27FC236}">
                  <a16:creationId xmlns:a16="http://schemas.microsoft.com/office/drawing/2014/main" id="{0DA279FD-0FD2-29A5-9726-0136B99DF0FE}"/>
                </a:ext>
              </a:extLst>
            </p:cNvPr>
            <p:cNvSpPr txBox="1"/>
            <p:nvPr/>
          </p:nvSpPr>
          <p:spPr>
            <a:xfrm>
              <a:off x="3737810" y="3068051"/>
              <a:ext cx="1385127" cy="430887"/>
            </a:xfrm>
            <a:prstGeom prst="rect">
              <a:avLst/>
            </a:prstGeom>
            <a:noFill/>
          </p:spPr>
          <p:txBody>
            <a:bodyPr wrap="square" rtlCol="0">
              <a:spAutoFit/>
            </a:bodyPr>
            <a:lstStyle/>
            <a:p>
              <a:pPr defTabSz="685800">
                <a:defRPr/>
              </a:pPr>
              <a:r>
                <a:rPr lang="en-US" altLang="zh-CN" sz="1500" b="1" kern="1200" dirty="0">
                  <a:solidFill>
                    <a:srgbClr val="C00000"/>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rPr>
                <a:t>CHORUS</a:t>
              </a:r>
              <a:endParaRPr lang="zh-CN" altLang="en-US" sz="1500" b="1" kern="1200" dirty="0">
                <a:solidFill>
                  <a:srgbClr val="C00000"/>
                </a:solidFill>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p:txBody>
        </p:sp>
      </p:grpSp>
      <p:sp>
        <p:nvSpPr>
          <p:cNvPr id="3" name="TextBox 2">
            <a:extLst>
              <a:ext uri="{FF2B5EF4-FFF2-40B4-BE49-F238E27FC236}">
                <a16:creationId xmlns:a16="http://schemas.microsoft.com/office/drawing/2014/main" id="{2D5569B7-98FC-6529-895E-1319AC76D527}"/>
              </a:ext>
            </a:extLst>
          </p:cNvPr>
          <p:cNvSpPr txBox="1"/>
          <p:nvPr/>
        </p:nvSpPr>
        <p:spPr>
          <a:xfrm>
            <a:off x="708054" y="838301"/>
            <a:ext cx="7252306" cy="923330"/>
          </a:xfrm>
          <a:prstGeom prst="rect">
            <a:avLst/>
          </a:prstGeom>
          <a:noFill/>
        </p:spPr>
        <p:txBody>
          <a:bodyPr wrap="none" rtlCol="0">
            <a:spAutoFit/>
          </a:bodyPr>
          <a:lstStyle/>
          <a:p>
            <a:pPr defTabSz="685800">
              <a:defRPr/>
            </a:pPr>
            <a:r>
              <a:rPr lang="en-US" altLang="zh-CN" sz="3300" b="1" kern="1200" dirty="0">
                <a:solidFill>
                  <a:prstClr val="white">
                    <a:lumMod val="95000"/>
                  </a:prstClr>
                </a:solidFill>
                <a:latin typeface="Oswald" pitchFamily="2" charset="77"/>
                <a:ea typeface="黑体" panose="02010609060101010101" charset="-122"/>
                <a:cs typeface="Arial" panose="020B0604020202020204" pitchFamily="34" charset="0"/>
              </a:rPr>
              <a:t>CHORUS</a:t>
            </a:r>
            <a:endParaRPr lang="en-US" altLang="zh-CN" sz="3300" kern="1200" dirty="0">
              <a:solidFill>
                <a:prstClr val="white">
                  <a:lumMod val="95000"/>
                </a:prstClr>
              </a:solidFill>
              <a:latin typeface="Oswald Medium" pitchFamily="2" charset="77"/>
              <a:ea typeface="黑体" panose="02010609060101010101" charset="-122"/>
              <a:cs typeface="Arial" panose="020B0604020202020204" pitchFamily="34" charset="0"/>
            </a:endParaRPr>
          </a:p>
          <a:p>
            <a:pPr defTabSz="685800">
              <a:defRPr/>
            </a:pPr>
            <a:r>
              <a:rPr lang="en-US" altLang="zh-CN" sz="2100" kern="1200" dirty="0" err="1">
                <a:solidFill>
                  <a:prstClr val="white">
                    <a:lumMod val="95000"/>
                  </a:prstClr>
                </a:solidFill>
                <a:latin typeface="Oswald Medium" pitchFamily="2" charset="77"/>
                <a:ea typeface="黑体" panose="02010609060101010101" charset="-122"/>
                <a:cs typeface="Arial" panose="020B0604020202020204" pitchFamily="34" charset="0"/>
              </a:rPr>
              <a:t>Canarian</a:t>
            </a:r>
            <a:r>
              <a:rPr lang="en-US" altLang="zh-CN" sz="2100" kern="1200" dirty="0">
                <a:solidFill>
                  <a:prstClr val="white">
                    <a:lumMod val="95000"/>
                  </a:prstClr>
                </a:solidFill>
                <a:latin typeface="Oswald Medium" pitchFamily="2" charset="77"/>
                <a:ea typeface="黑体" panose="02010609060101010101" charset="-122"/>
                <a:cs typeface="Arial" panose="020B0604020202020204" pitchFamily="34" charset="0"/>
              </a:rPr>
              <a:t> Hybrid Optical high-Resolution Ultra-stable Spectrograph </a:t>
            </a:r>
          </a:p>
        </p:txBody>
      </p:sp>
      <p:sp>
        <p:nvSpPr>
          <p:cNvPr id="8" name="TextBox 7">
            <a:extLst>
              <a:ext uri="{FF2B5EF4-FFF2-40B4-BE49-F238E27FC236}">
                <a16:creationId xmlns:a16="http://schemas.microsoft.com/office/drawing/2014/main" id="{802970D6-1B33-039B-9FA0-935C9A6A4559}"/>
              </a:ext>
            </a:extLst>
          </p:cNvPr>
          <p:cNvSpPr txBox="1"/>
          <p:nvPr/>
        </p:nvSpPr>
        <p:spPr>
          <a:xfrm>
            <a:off x="5318953" y="5243138"/>
            <a:ext cx="2762295" cy="1477328"/>
          </a:xfrm>
          <a:prstGeom prst="rect">
            <a:avLst/>
          </a:prstGeom>
          <a:noFill/>
        </p:spPr>
        <p:txBody>
          <a:bodyPr wrap="none" rtlCol="0">
            <a:spAutoFit/>
          </a:bodyPr>
          <a:lstStyle/>
          <a:p>
            <a:r>
              <a:rPr lang="en-CN" sz="1800" dirty="0"/>
              <a:t>PI</a:t>
            </a:r>
            <a:r>
              <a:rPr lang="zh-CN" altLang="en-US" sz="1800" dirty="0"/>
              <a:t>：刘继峰</a:t>
            </a:r>
            <a:endParaRPr lang="en-US" altLang="zh-CN" sz="1800" dirty="0"/>
          </a:p>
          <a:p>
            <a:r>
              <a:rPr lang="en-CN" sz="1800" dirty="0"/>
              <a:t>Co-PI</a:t>
            </a:r>
            <a:r>
              <a:rPr lang="zh-CN" altLang="en-US" sz="1800" dirty="0"/>
              <a:t>：</a:t>
            </a:r>
            <a:r>
              <a:rPr lang="en-CN" sz="1800" dirty="0"/>
              <a:t>施建荣</a:t>
            </a:r>
          </a:p>
          <a:p>
            <a:r>
              <a:rPr lang="en-CN" sz="1800" dirty="0"/>
              <a:t>Chief</a:t>
            </a:r>
            <a:r>
              <a:rPr lang="zh-CN" altLang="en-US" sz="1800" dirty="0"/>
              <a:t> </a:t>
            </a:r>
            <a:r>
              <a:rPr lang="en-US" altLang="zh-CN" sz="1800" dirty="0"/>
              <a:t>Engineer</a:t>
            </a:r>
            <a:r>
              <a:rPr lang="zh-CN" altLang="en-US" sz="1800" dirty="0"/>
              <a:t>：张凯</a:t>
            </a:r>
            <a:endParaRPr lang="en-US" altLang="zh-CN" sz="1800" dirty="0"/>
          </a:p>
          <a:p>
            <a:r>
              <a:rPr lang="en-US" altLang="zh-CN" sz="1800" dirty="0"/>
              <a:t>Project</a:t>
            </a:r>
            <a:r>
              <a:rPr lang="zh-CN" altLang="en-US" sz="1800" dirty="0"/>
              <a:t> </a:t>
            </a:r>
            <a:r>
              <a:rPr lang="en-US" altLang="zh-CN" sz="1800" dirty="0"/>
              <a:t>Scientist</a:t>
            </a:r>
            <a:r>
              <a:rPr lang="zh-CN" altLang="en-US" sz="1800" dirty="0"/>
              <a:t>：王雪凇</a:t>
            </a:r>
            <a:endParaRPr lang="en-US" altLang="zh-CN" sz="1800" dirty="0"/>
          </a:p>
          <a:p>
            <a:r>
              <a:rPr lang="en-US" altLang="zh-CN" sz="1800" dirty="0"/>
              <a:t>Data</a:t>
            </a:r>
            <a:r>
              <a:rPr lang="zh-CN" altLang="en-US" sz="1800" dirty="0"/>
              <a:t> </a:t>
            </a:r>
            <a:r>
              <a:rPr lang="en-US" altLang="zh-CN" sz="1800" dirty="0"/>
              <a:t>Lead:</a:t>
            </a:r>
            <a:r>
              <a:rPr lang="zh-CN" altLang="en-US" sz="1800" dirty="0"/>
              <a:t> 王靓</a:t>
            </a:r>
            <a:endParaRPr lang="en-CN" sz="1800" dirty="0"/>
          </a:p>
        </p:txBody>
      </p:sp>
      <p:sp>
        <p:nvSpPr>
          <p:cNvPr id="9" name="TextBox 8">
            <a:extLst>
              <a:ext uri="{FF2B5EF4-FFF2-40B4-BE49-F238E27FC236}">
                <a16:creationId xmlns:a16="http://schemas.microsoft.com/office/drawing/2014/main" id="{A9B5B392-6256-6D17-172C-28EB3122C221}"/>
              </a:ext>
            </a:extLst>
          </p:cNvPr>
          <p:cNvSpPr txBox="1"/>
          <p:nvPr/>
        </p:nvSpPr>
        <p:spPr>
          <a:xfrm>
            <a:off x="368336" y="5243138"/>
            <a:ext cx="4429418" cy="1477328"/>
          </a:xfrm>
          <a:prstGeom prst="rect">
            <a:avLst/>
          </a:prstGeom>
          <a:noFill/>
        </p:spPr>
        <p:txBody>
          <a:bodyPr wrap="none" rtlCol="0">
            <a:spAutoFit/>
          </a:bodyPr>
          <a:lstStyle/>
          <a:p>
            <a:pPr algn="r"/>
            <a:r>
              <a:rPr lang="en-CN" sz="1800" dirty="0"/>
              <a:t>预计</a:t>
            </a:r>
            <a:r>
              <a:rPr lang="en-US" altLang="zh-CN" sz="1800" dirty="0"/>
              <a:t>2027-2028</a:t>
            </a:r>
            <a:r>
              <a:rPr lang="zh-CN" altLang="en-US" sz="1800" dirty="0"/>
              <a:t>建成投入使用</a:t>
            </a:r>
            <a:endParaRPr lang="en-US" altLang="zh-CN" sz="1800" dirty="0"/>
          </a:p>
          <a:p>
            <a:pPr algn="r"/>
            <a:r>
              <a:rPr lang="zh-CN" altLang="en-US" sz="1800" dirty="0"/>
              <a:t>换取中国</a:t>
            </a:r>
            <a:r>
              <a:rPr lang="en-US" altLang="zh-CN" sz="1800" dirty="0"/>
              <a:t>10%GTC</a:t>
            </a:r>
            <a:r>
              <a:rPr lang="zh-CN" altLang="en-US" sz="1800" dirty="0"/>
              <a:t>时间，任何仪器</a:t>
            </a:r>
            <a:endParaRPr lang="en-US" altLang="zh-CN" sz="1800" dirty="0"/>
          </a:p>
          <a:p>
            <a:pPr algn="r"/>
            <a:r>
              <a:rPr lang="en-US" altLang="zh-CN" sz="1800" dirty="0"/>
              <a:t>VIS</a:t>
            </a:r>
            <a:r>
              <a:rPr lang="zh-CN" altLang="en-US" sz="1800" dirty="0"/>
              <a:t>视向速度精度</a:t>
            </a:r>
            <a:r>
              <a:rPr lang="en-US" altLang="zh-CN" sz="1800" dirty="0"/>
              <a:t>10</a:t>
            </a:r>
            <a:r>
              <a:rPr lang="zh-CN" altLang="en-US" sz="1800" dirty="0"/>
              <a:t> </a:t>
            </a:r>
            <a:r>
              <a:rPr lang="en-US" altLang="zh-CN" sz="1800" dirty="0"/>
              <a:t>cm/s</a:t>
            </a:r>
          </a:p>
          <a:p>
            <a:pPr algn="r"/>
            <a:r>
              <a:rPr lang="en-US" sz="1800" dirty="0"/>
              <a:t>UVS覆盖</a:t>
            </a:r>
            <a:r>
              <a:rPr lang="en-US" altLang="zh-CN" sz="1800" dirty="0"/>
              <a:t>310-410+</a:t>
            </a:r>
            <a:r>
              <a:rPr lang="zh-CN" altLang="en-US" sz="1800" dirty="0"/>
              <a:t> </a:t>
            </a:r>
            <a:r>
              <a:rPr lang="en-US" altLang="zh-CN" sz="1800" dirty="0"/>
              <a:t>nm</a:t>
            </a:r>
            <a:r>
              <a:rPr lang="zh-CN" altLang="en-US" sz="1800" dirty="0"/>
              <a:t>，</a:t>
            </a:r>
            <a:r>
              <a:rPr lang="en-US" altLang="zh-CN" sz="1800" dirty="0"/>
              <a:t>~3</a:t>
            </a:r>
            <a:r>
              <a:rPr lang="zh-CN" altLang="en-US" sz="1800" dirty="0"/>
              <a:t>万分辨率</a:t>
            </a:r>
            <a:endParaRPr lang="en-US" altLang="zh-CN" sz="1800" dirty="0"/>
          </a:p>
          <a:p>
            <a:pPr algn="r"/>
            <a:r>
              <a:rPr lang="en-CN" sz="1800" dirty="0"/>
              <a:t>搜寻地球</a:t>
            </a:r>
            <a:r>
              <a:rPr lang="en-US" altLang="zh-CN" sz="1800" dirty="0"/>
              <a:t>2.0</a:t>
            </a:r>
            <a:r>
              <a:rPr lang="zh-CN" altLang="en-US" sz="1800" dirty="0"/>
              <a:t>，刻画行星大气，银河系考古</a:t>
            </a:r>
            <a:endParaRPr lang="en-CN" sz="1800" dirty="0"/>
          </a:p>
        </p:txBody>
      </p:sp>
    </p:spTree>
    <p:extLst>
      <p:ext uri="{BB962C8B-B14F-4D97-AF65-F5344CB8AC3E}">
        <p14:creationId xmlns:p14="http://schemas.microsoft.com/office/powerpoint/2010/main" val="1072914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431" y="1600752"/>
            <a:ext cx="7709162" cy="2462213"/>
          </a:xfrm>
          <a:prstGeom prst="rect">
            <a:avLst/>
          </a:prstGeom>
          <a:noFill/>
        </p:spPr>
        <p:txBody>
          <a:bodyPr wrap="none" rtlCol="0">
            <a:spAutoFit/>
          </a:bodyPr>
          <a:lstStyle/>
          <a:p>
            <a:r>
              <a:rPr lang="en-US" sz="8800" b="1" dirty="0">
                <a:solidFill>
                  <a:schemeClr val="accent6"/>
                </a:solidFill>
                <a:latin typeface="Helvetica Neue Condensed Black" charset="0"/>
                <a:ea typeface="Helvetica Neue Condensed Black" charset="0"/>
                <a:cs typeface="Helvetica Neue Condensed Black" charset="0"/>
              </a:rPr>
              <a:t>Thank You </a:t>
            </a:r>
            <a:r>
              <a:rPr lang="en-US" sz="6600" b="1" dirty="0">
                <a:solidFill>
                  <a:schemeClr val="accent6"/>
                </a:solidFill>
                <a:latin typeface="Helvetica Neue Condensed Black" charset="0"/>
                <a:ea typeface="Helvetica Neue Condensed Black" charset="0"/>
                <a:cs typeface="Helvetica Neue Condensed Black" charset="0"/>
              </a:rPr>
              <a:t> </a:t>
            </a:r>
          </a:p>
          <a:p>
            <a:r>
              <a:rPr lang="en-US" sz="6600" b="1" dirty="0">
                <a:latin typeface="Helvetica Neue Condensed Black" charset="0"/>
                <a:ea typeface="Helvetica Neue Condensed Black" charset="0"/>
                <a:cs typeface="Helvetica Neue Condensed Black" charset="0"/>
              </a:rPr>
              <a:t>&amp; questions welcome</a:t>
            </a:r>
          </a:p>
        </p:txBody>
      </p:sp>
      <p:sp>
        <p:nvSpPr>
          <p:cNvPr id="3" name="TextBox 2"/>
          <p:cNvSpPr txBox="1"/>
          <p:nvPr/>
        </p:nvSpPr>
        <p:spPr>
          <a:xfrm>
            <a:off x="635431" y="4556502"/>
            <a:ext cx="3807453" cy="1384995"/>
          </a:xfrm>
          <a:prstGeom prst="rect">
            <a:avLst/>
          </a:prstGeom>
          <a:noFill/>
        </p:spPr>
        <p:txBody>
          <a:bodyPr wrap="none" rtlCol="0">
            <a:spAutoFit/>
          </a:bodyPr>
          <a:lstStyle/>
          <a:p>
            <a:r>
              <a:rPr lang="en-US" sz="2400" dirty="0">
                <a:latin typeface="Helvetica Neue" charset="0"/>
                <a:ea typeface="Helvetica Neue" charset="0"/>
                <a:cs typeface="Helvetica Neue" charset="0"/>
              </a:rPr>
              <a:t>Sharon Xuesong Wang</a:t>
            </a:r>
          </a:p>
          <a:p>
            <a:endParaRPr lang="en-US" sz="1200" dirty="0">
              <a:latin typeface="Helvetica Neue" charset="0"/>
              <a:ea typeface="Helvetica Neue" charset="0"/>
              <a:cs typeface="Helvetica Neue" charset="0"/>
            </a:endParaRPr>
          </a:p>
          <a:p>
            <a:r>
              <a:rPr lang="en-US" sz="2400" dirty="0" err="1">
                <a:latin typeface="Helvetica Neue" charset="0"/>
                <a:ea typeface="Helvetica Neue" charset="0"/>
                <a:cs typeface="Helvetica Neue" charset="0"/>
              </a:rPr>
              <a:t>sharonw@tsinghua.edu.cn</a:t>
            </a:r>
            <a:endParaRPr lang="en-US" sz="2400" dirty="0">
              <a:latin typeface="Helvetica Neue" charset="0"/>
              <a:ea typeface="Helvetica Neue" charset="0"/>
              <a:cs typeface="Helvetica Neue" charset="0"/>
            </a:endParaRPr>
          </a:p>
          <a:p>
            <a:r>
              <a:rPr lang="en-US" sz="2400" dirty="0">
                <a:latin typeface="Helvetica Neue" charset="0"/>
                <a:ea typeface="Helvetica Neue" charset="0"/>
                <a:cs typeface="Helvetica Neue" charset="0"/>
              </a:rPr>
              <a:t>@</a:t>
            </a:r>
            <a:r>
              <a:rPr lang="en-US" sz="2400" dirty="0" err="1">
                <a:latin typeface="Helvetica Neue" charset="0"/>
                <a:ea typeface="Helvetica Neue" charset="0"/>
                <a:cs typeface="Helvetica Neue" charset="0"/>
              </a:rPr>
              <a:t>sharonxuesong</a:t>
            </a:r>
            <a:endParaRPr lang="en-US" sz="2400" dirty="0">
              <a:latin typeface="Helvetica Neue" charset="0"/>
              <a:ea typeface="Helvetica Neue" charset="0"/>
              <a:cs typeface="Helvetica Neue" charset="0"/>
            </a:endParaRPr>
          </a:p>
        </p:txBody>
      </p:sp>
    </p:spTree>
    <p:extLst>
      <p:ext uri="{BB962C8B-B14F-4D97-AF65-F5344CB8AC3E}">
        <p14:creationId xmlns:p14="http://schemas.microsoft.com/office/powerpoint/2010/main" val="691779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965" y="284662"/>
            <a:ext cx="7156126" cy="2246769"/>
          </a:xfrm>
          <a:prstGeom prst="rect">
            <a:avLst/>
          </a:prstGeom>
          <a:noFill/>
        </p:spPr>
        <p:txBody>
          <a:bodyPr wrap="none" rtlCol="0">
            <a:spAutoFit/>
          </a:bodyPr>
          <a:lstStyle/>
          <a:p>
            <a:r>
              <a:rPr lang="en-US" u="sng" dirty="0">
                <a:latin typeface="Helvetica Neue" charset="0"/>
                <a:ea typeface="Helvetica Neue" charset="0"/>
                <a:cs typeface="Helvetica Neue" charset="0"/>
              </a:rPr>
              <a:t>Overall introduction to the RV technique and the field:</a:t>
            </a:r>
          </a:p>
          <a:p>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Radial Velocity as an Exoplanet Discovery Method, Wright</a:t>
            </a:r>
          </a:p>
          <a:p>
            <a:r>
              <a:rPr lang="de-DE" dirty="0">
                <a:latin typeface="Helvetica Neue" charset="0"/>
                <a:ea typeface="Helvetica Neue" charset="0"/>
                <a:cs typeface="Helvetica Neue" charset="0"/>
                <a:hlinkClick r:id="rId3"/>
              </a:rPr>
              <a:t>https://arxiv.org/abs/1707.07983</a:t>
            </a:r>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Radial Velocity Techniques for Exoplanets, </a:t>
            </a:r>
            <a:r>
              <a:rPr lang="en-US" dirty="0" err="1">
                <a:latin typeface="Helvetica Neue" charset="0"/>
                <a:ea typeface="Helvetica Neue" charset="0"/>
                <a:cs typeface="Helvetica Neue" charset="0"/>
              </a:rPr>
              <a:t>Lovis</a:t>
            </a:r>
            <a:r>
              <a:rPr lang="en-US" dirty="0">
                <a:latin typeface="Helvetica Neue" charset="0"/>
                <a:ea typeface="Helvetica Neue" charset="0"/>
                <a:cs typeface="Helvetica Neue" charset="0"/>
              </a:rPr>
              <a:t> &amp; Fischer</a:t>
            </a:r>
          </a:p>
          <a:p>
            <a:r>
              <a:rPr lang="en-US" dirty="0">
                <a:latin typeface="Helvetica Neue" charset="0"/>
                <a:ea typeface="Helvetica Neue" charset="0"/>
                <a:cs typeface="Helvetica Neue" charset="0"/>
                <a:hlinkClick r:id="rId4"/>
              </a:rPr>
              <a:t>http://exoplanets.astro.yale.edu/workshop/EPRV/Bibliography_files/Radial_Velocity.pdf</a:t>
            </a:r>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Status of the Field, Fischer et al EPRV2, 2016</a:t>
            </a:r>
          </a:p>
          <a:p>
            <a:r>
              <a:rPr lang="de-DE" dirty="0">
                <a:latin typeface="Helvetica Neue" charset="0"/>
                <a:ea typeface="Helvetica Neue" charset="0"/>
                <a:cs typeface="Helvetica Neue" charset="0"/>
                <a:hlinkClick r:id="rId5"/>
              </a:rPr>
              <a:t>https://arxiv.org/abs/1602.07939</a:t>
            </a:r>
            <a:endParaRPr lang="de-DE" dirty="0">
              <a:latin typeface="Helvetica Neue" charset="0"/>
              <a:ea typeface="Helvetica Neue" charset="0"/>
              <a:cs typeface="Helvetica Neue" charset="0"/>
            </a:endParaRPr>
          </a:p>
          <a:p>
            <a:r>
              <a:rPr lang="en-US" dirty="0">
                <a:latin typeface="Helvetica Neue" charset="0"/>
                <a:ea typeface="Helvetica Neue" charset="0"/>
                <a:cs typeface="Helvetica Neue" charset="0"/>
              </a:rPr>
              <a:t>Textbook: </a:t>
            </a:r>
            <a:r>
              <a:rPr lang="en-US" dirty="0">
                <a:effectLst/>
                <a:hlinkClick r:id="rId6"/>
              </a:rPr>
              <a:t>The Doppler Method for the Detection of Exoplanets</a:t>
            </a:r>
            <a:r>
              <a:rPr lang="en-US" dirty="0">
                <a:effectLst/>
                <a:latin typeface="Helvetica Neue" charset="0"/>
                <a:ea typeface="Helvetica Neue" charset="0"/>
                <a:cs typeface="Helvetica Neue" charset="0"/>
              </a:rPr>
              <a:t>, by A. </a:t>
            </a:r>
            <a:r>
              <a:rPr lang="en-US" dirty="0" err="1">
                <a:effectLst/>
                <a:latin typeface="Helvetica Neue" charset="0"/>
                <a:ea typeface="Helvetica Neue" charset="0"/>
                <a:cs typeface="Helvetica Neue" charset="0"/>
              </a:rPr>
              <a:t>Hatzes</a:t>
            </a:r>
            <a:endParaRPr lang="en-US" dirty="0">
              <a:effectLst/>
              <a:latin typeface="Helvetica Neue" charset="0"/>
              <a:ea typeface="Helvetica Neue" charset="0"/>
              <a:cs typeface="Helvetica Neue" charset="0"/>
            </a:endParaRPr>
          </a:p>
          <a:p>
            <a:r>
              <a:rPr lang="en-US" dirty="0">
                <a:latin typeface="Helvetica Neue" charset="0"/>
                <a:ea typeface="Helvetica Neue" charset="0"/>
                <a:cs typeface="Helvetica Neue" charset="0"/>
                <a:hlinkClick r:id="rId7"/>
              </a:rPr>
              <a:t>2018 and 2020 Sagan Summer Workshops</a:t>
            </a:r>
            <a:endParaRPr lang="en-US" dirty="0">
              <a:effectLst/>
            </a:endParaRPr>
          </a:p>
        </p:txBody>
      </p:sp>
      <p:sp>
        <p:nvSpPr>
          <p:cNvPr id="3" name="TextBox 2"/>
          <p:cNvSpPr txBox="1"/>
          <p:nvPr/>
        </p:nvSpPr>
        <p:spPr>
          <a:xfrm>
            <a:off x="309965" y="2765888"/>
            <a:ext cx="5213287" cy="4401205"/>
          </a:xfrm>
          <a:prstGeom prst="rect">
            <a:avLst/>
          </a:prstGeom>
          <a:noFill/>
        </p:spPr>
        <p:txBody>
          <a:bodyPr wrap="none" rtlCol="0">
            <a:spAutoFit/>
          </a:bodyPr>
          <a:lstStyle/>
          <a:p>
            <a:r>
              <a:rPr lang="en-US" u="sng" dirty="0">
                <a:latin typeface="Helvetica Neue" charset="0"/>
                <a:ea typeface="Helvetica Neue" charset="0"/>
                <a:cs typeface="Helvetica Neue" charset="0"/>
              </a:rPr>
              <a:t>Citations in this presentation:</a:t>
            </a:r>
          </a:p>
          <a:p>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Butler et al. 1996:</a:t>
            </a:r>
          </a:p>
          <a:p>
            <a:r>
              <a:rPr lang="en-US" dirty="0">
                <a:latin typeface="Helvetica Neue" charset="0"/>
                <a:ea typeface="Helvetica Neue" charset="0"/>
                <a:cs typeface="Helvetica Neue" charset="0"/>
                <a:hlinkClick r:id="rId8"/>
              </a:rPr>
              <a:t>http://adsabs.harvard.edu/abs/1996PASP..108..500B</a:t>
            </a:r>
            <a:endParaRPr lang="en-US" dirty="0">
              <a:latin typeface="Helvetica Neue" charset="0"/>
              <a:ea typeface="Helvetica Neue" charset="0"/>
              <a:cs typeface="Helvetica Neue" charset="0"/>
            </a:endParaRPr>
          </a:p>
          <a:p>
            <a:r>
              <a:rPr lang="en-US" dirty="0" err="1">
                <a:latin typeface="Helvetica Neue" charset="0"/>
                <a:ea typeface="Helvetica Neue" charset="0"/>
                <a:cs typeface="Helvetica Neue" charset="0"/>
              </a:rPr>
              <a:t>Baranne</a:t>
            </a:r>
            <a:r>
              <a:rPr lang="en-US" dirty="0">
                <a:latin typeface="Helvetica Neue" charset="0"/>
                <a:ea typeface="Helvetica Neue" charset="0"/>
                <a:cs typeface="Helvetica Neue" charset="0"/>
              </a:rPr>
              <a:t> et al. 1996</a:t>
            </a:r>
          </a:p>
          <a:p>
            <a:r>
              <a:rPr lang="en-US" dirty="0">
                <a:latin typeface="Helvetica Neue" charset="0"/>
                <a:ea typeface="Helvetica Neue" charset="0"/>
                <a:cs typeface="Helvetica Neue" charset="0"/>
                <a:hlinkClick r:id="rId9"/>
              </a:rPr>
              <a:t>http://adsabs.harvard.edu/abs/1996A%26AS..119..373B</a:t>
            </a:r>
            <a:endParaRPr lang="en-US" dirty="0">
              <a:latin typeface="Helvetica Neue" charset="0"/>
              <a:ea typeface="Helvetica Neue" charset="0"/>
              <a:cs typeface="Helvetica Neue" charset="0"/>
            </a:endParaRPr>
          </a:p>
          <a:p>
            <a:r>
              <a:rPr lang="en-US" dirty="0" err="1">
                <a:latin typeface="Helvetica Neue" charset="0"/>
                <a:ea typeface="Helvetica Neue" charset="0"/>
                <a:cs typeface="Helvetica Neue" charset="0"/>
              </a:rPr>
              <a:t>Anglada-Escude</a:t>
            </a:r>
            <a:r>
              <a:rPr lang="en-US" dirty="0">
                <a:latin typeface="Helvetica Neue" charset="0"/>
                <a:ea typeface="Helvetica Neue" charset="0"/>
                <a:cs typeface="Helvetica Neue" charset="0"/>
              </a:rPr>
              <a:t> &amp; Butler 2012</a:t>
            </a:r>
          </a:p>
          <a:p>
            <a:r>
              <a:rPr lang="en-US" dirty="0">
                <a:latin typeface="Helvetica Neue" charset="0"/>
                <a:ea typeface="Helvetica Neue" charset="0"/>
                <a:cs typeface="Helvetica Neue" charset="0"/>
                <a:hlinkClick r:id="rId10"/>
              </a:rPr>
              <a:t>https://arxiv.org/abs/1202.2570</a:t>
            </a:r>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Gao et al. 2016</a:t>
            </a:r>
          </a:p>
          <a:p>
            <a:r>
              <a:rPr lang="en-US" dirty="0">
                <a:latin typeface="Helvetica Neue" charset="0"/>
                <a:ea typeface="Helvetica Neue" charset="0"/>
                <a:cs typeface="Helvetica Neue" charset="0"/>
                <a:hlinkClick r:id="rId11"/>
              </a:rPr>
              <a:t>http://adsabs.harvard.edu/abs/2016PASP..128j4501G</a:t>
            </a:r>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Davis et al. 2017</a:t>
            </a:r>
          </a:p>
          <a:p>
            <a:r>
              <a:rPr lang="en-US" dirty="0">
                <a:latin typeface="Helvetica Neue" charset="0"/>
                <a:ea typeface="Helvetica Neue" charset="0"/>
                <a:cs typeface="Helvetica Neue" charset="0"/>
                <a:hlinkClick r:id="rId12"/>
              </a:rPr>
              <a:t>http://adsabs.harvard.edu/cgi-bin/bib_query?arXiv:1708.00491</a:t>
            </a:r>
            <a:endParaRPr lang="en-US" dirty="0">
              <a:latin typeface="Helvetica Neue" charset="0"/>
              <a:ea typeface="Helvetica Neue" charset="0"/>
              <a:cs typeface="Helvetica Neue" charset="0"/>
            </a:endParaRPr>
          </a:p>
          <a:p>
            <a:r>
              <a:rPr lang="en-US" dirty="0" err="1">
                <a:latin typeface="Helvetica Neue" charset="0"/>
                <a:ea typeface="Helvetica Neue" charset="0"/>
                <a:cs typeface="Helvetica Neue" charset="0"/>
              </a:rPr>
              <a:t>Czekala</a:t>
            </a:r>
            <a:r>
              <a:rPr lang="en-US" dirty="0">
                <a:latin typeface="Helvetica Neue" charset="0"/>
                <a:ea typeface="Helvetica Neue" charset="0"/>
                <a:cs typeface="Helvetica Neue" charset="0"/>
              </a:rPr>
              <a:t> et al. 2017</a:t>
            </a:r>
          </a:p>
          <a:p>
            <a:r>
              <a:rPr lang="en-US" dirty="0">
                <a:latin typeface="Helvetica Neue" charset="0"/>
                <a:ea typeface="Helvetica Neue" charset="0"/>
                <a:cs typeface="Helvetica Neue" charset="0"/>
                <a:hlinkClick r:id="rId13"/>
              </a:rPr>
              <a:t>http://adsabs.harvard.edu/abs/2017ApJ...840...49C</a:t>
            </a:r>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Roy et al. 2016</a:t>
            </a:r>
          </a:p>
          <a:p>
            <a:r>
              <a:rPr lang="de-DE" dirty="0">
                <a:latin typeface="Helvetica Neue" charset="0"/>
                <a:ea typeface="Helvetica Neue" charset="0"/>
                <a:cs typeface="Helvetica Neue" charset="0"/>
                <a:hlinkClick r:id="rId14"/>
              </a:rPr>
              <a:t>https://arxiv.org/abs/1607.06485</a:t>
            </a:r>
            <a:endParaRPr lang="de-DE" dirty="0">
              <a:latin typeface="Helvetica Neue" charset="0"/>
              <a:ea typeface="Helvetica Neue" charset="0"/>
              <a:cs typeface="Helvetica Neue" charset="0"/>
            </a:endParaRPr>
          </a:p>
          <a:p>
            <a:r>
              <a:rPr lang="de-DE" dirty="0" err="1">
                <a:latin typeface="Helvetica Neue" charset="0"/>
                <a:ea typeface="Helvetica Neue" charset="0"/>
                <a:cs typeface="Helvetica Neue" charset="0"/>
              </a:rPr>
              <a:t>Cretignier</a:t>
            </a:r>
            <a:r>
              <a:rPr lang="de-DE" dirty="0">
                <a:latin typeface="Helvetica Neue" charset="0"/>
                <a:ea typeface="Helvetica Neue" charset="0"/>
                <a:cs typeface="Helvetica Neue" charset="0"/>
              </a:rPr>
              <a:t> et al. 2021</a:t>
            </a:r>
          </a:p>
          <a:p>
            <a:r>
              <a:rPr lang="de-DE" dirty="0">
                <a:latin typeface="Helvetica Neue" charset="0"/>
                <a:ea typeface="Helvetica Neue" charset="0"/>
                <a:cs typeface="Helvetica Neue" charset="0"/>
                <a:hlinkClick r:id="rId15"/>
              </a:rPr>
              <a:t>﻿http://</a:t>
            </a:r>
            <a:r>
              <a:rPr lang="de-DE" dirty="0" err="1">
                <a:latin typeface="Helvetica Neue" charset="0"/>
                <a:ea typeface="Helvetica Neue" charset="0"/>
                <a:cs typeface="Helvetica Neue" charset="0"/>
                <a:hlinkClick r:id="rId15"/>
              </a:rPr>
              <a:t>arxiv.org</a:t>
            </a:r>
            <a:r>
              <a:rPr lang="de-DE" dirty="0">
                <a:latin typeface="Helvetica Neue" charset="0"/>
                <a:ea typeface="Helvetica Neue" charset="0"/>
                <a:cs typeface="Helvetica Neue" charset="0"/>
                <a:hlinkClick r:id="rId15"/>
              </a:rPr>
              <a:t>/</a:t>
            </a:r>
            <a:r>
              <a:rPr lang="de-DE" dirty="0" err="1">
                <a:latin typeface="Helvetica Neue" charset="0"/>
                <a:ea typeface="Helvetica Neue" charset="0"/>
                <a:cs typeface="Helvetica Neue" charset="0"/>
                <a:hlinkClick r:id="rId15"/>
              </a:rPr>
              <a:t>abs</a:t>
            </a:r>
            <a:r>
              <a:rPr lang="de-DE" dirty="0">
                <a:latin typeface="Helvetica Neue" charset="0"/>
                <a:ea typeface="Helvetica Neue" charset="0"/>
                <a:cs typeface="Helvetica Neue" charset="0"/>
                <a:hlinkClick r:id="rId15"/>
              </a:rPr>
              <a:t>/2106.07301</a:t>
            </a:r>
            <a:endParaRPr lang="de-DE" dirty="0">
              <a:latin typeface="Helvetica Neue" charset="0"/>
              <a:ea typeface="Helvetica Neue" charset="0"/>
              <a:cs typeface="Helvetica Neue" charset="0"/>
            </a:endParaRPr>
          </a:p>
          <a:p>
            <a:endParaRPr lang="de-DE" dirty="0">
              <a:latin typeface="Helvetica Neue" charset="0"/>
              <a:ea typeface="Helvetica Neue" charset="0"/>
              <a:cs typeface="Helvetica Neue" charset="0"/>
            </a:endParaRPr>
          </a:p>
          <a:p>
            <a:endParaRPr lang="en-US" dirty="0">
              <a:latin typeface="Helvetica Neue" charset="0"/>
              <a:ea typeface="Helvetica Neue" charset="0"/>
              <a:cs typeface="Helvetica Neue" charset="0"/>
            </a:endParaRPr>
          </a:p>
        </p:txBody>
      </p:sp>
    </p:spTree>
    <p:extLst>
      <p:ext uri="{BB962C8B-B14F-4D97-AF65-F5344CB8AC3E}">
        <p14:creationId xmlns:p14="http://schemas.microsoft.com/office/powerpoint/2010/main" val="189033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843" y="3128037"/>
            <a:ext cx="8109912"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 Some slides are dense – focus on larger words.</a:t>
            </a:r>
            <a:r>
              <a:rPr lang="en-US" sz="2000" dirty="0">
                <a:latin typeface="Helvetica Neue" charset="0"/>
                <a:ea typeface="Helvetica Neue" charset="0"/>
                <a:cs typeface="Helvetica Neue" charset="0"/>
              </a:rPr>
              <a:t> </a:t>
            </a:r>
          </a:p>
        </p:txBody>
      </p:sp>
      <p:sp>
        <p:nvSpPr>
          <p:cNvPr id="3" name="TextBox 2"/>
          <p:cNvSpPr txBox="1"/>
          <p:nvPr/>
        </p:nvSpPr>
        <p:spPr>
          <a:xfrm>
            <a:off x="770735" y="3914980"/>
            <a:ext cx="6391493"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 Focus on overview and practical use.</a:t>
            </a:r>
          </a:p>
        </p:txBody>
      </p:sp>
      <p:sp>
        <p:nvSpPr>
          <p:cNvPr id="4" name="TextBox 3"/>
          <p:cNvSpPr txBox="1"/>
          <p:nvPr/>
        </p:nvSpPr>
        <p:spPr>
          <a:xfrm>
            <a:off x="770736" y="4718251"/>
            <a:ext cx="8094296" cy="954107"/>
          </a:xfrm>
          <a:prstGeom prst="rect">
            <a:avLst/>
          </a:prstGeom>
          <a:noFill/>
        </p:spPr>
        <p:txBody>
          <a:bodyPr wrap="square" rtlCol="0">
            <a:spAutoFit/>
          </a:bodyPr>
          <a:lstStyle/>
          <a:p>
            <a:r>
              <a:rPr lang="en-US" sz="2800" dirty="0">
                <a:latin typeface="Helvetica Neue" charset="0"/>
                <a:ea typeface="Helvetica Neue" charset="0"/>
                <a:cs typeface="Helvetica Neue" charset="0"/>
              </a:rPr>
              <a:t>- Will have references for going in-depth on some topics at the end.</a:t>
            </a:r>
          </a:p>
        </p:txBody>
      </p:sp>
      <p:sp>
        <p:nvSpPr>
          <p:cNvPr id="5" name="TextBox 4"/>
          <p:cNvSpPr txBox="1"/>
          <p:nvPr/>
        </p:nvSpPr>
        <p:spPr>
          <a:xfrm>
            <a:off x="770735" y="1271451"/>
            <a:ext cx="3406702" cy="1200329"/>
          </a:xfrm>
          <a:prstGeom prst="rect">
            <a:avLst/>
          </a:prstGeom>
          <a:noFill/>
        </p:spPr>
        <p:txBody>
          <a:bodyPr wrap="none" rtlCol="0">
            <a:spAutoFit/>
          </a:bodyPr>
          <a:lstStyle/>
          <a:p>
            <a:r>
              <a:rPr lang="en-US" sz="7200" b="1" dirty="0">
                <a:latin typeface="Montserrat Alternates Black" charset="0"/>
                <a:ea typeface="Montserrat Alternates Black" charset="0"/>
                <a:cs typeface="Montserrat Alternates Black" charset="0"/>
              </a:rPr>
              <a:t>Prelim</a:t>
            </a:r>
          </a:p>
        </p:txBody>
      </p:sp>
    </p:spTree>
    <p:extLst>
      <p:ext uri="{BB962C8B-B14F-4D97-AF65-F5344CB8AC3E}">
        <p14:creationId xmlns:p14="http://schemas.microsoft.com/office/powerpoint/2010/main" val="1041688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C9F82-122D-99E5-6563-FF3854D22E35}"/>
              </a:ext>
            </a:extLst>
          </p:cNvPr>
          <p:cNvSpPr txBox="1"/>
          <p:nvPr/>
        </p:nvSpPr>
        <p:spPr>
          <a:xfrm>
            <a:off x="571425" y="540675"/>
            <a:ext cx="5327099" cy="1600438"/>
          </a:xfrm>
          <a:prstGeom prst="rect">
            <a:avLst/>
          </a:prstGeom>
          <a:noFill/>
        </p:spPr>
        <p:txBody>
          <a:bodyPr wrap="none" rtlCol="0">
            <a:spAutoFit/>
          </a:bodyPr>
          <a:lstStyle/>
          <a:p>
            <a:r>
              <a:rPr lang="en-US" u="sng" dirty="0">
                <a:latin typeface="Helvetica Neue" charset="0"/>
                <a:ea typeface="Helvetica Neue" charset="0"/>
                <a:cs typeface="Helvetica Neue" charset="0"/>
              </a:rPr>
              <a:t>A Tally Sheet for RV Instruments:</a:t>
            </a:r>
          </a:p>
          <a:p>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Compiled by CARMENES group (last updated ~2016?):</a:t>
            </a:r>
          </a:p>
          <a:p>
            <a:r>
              <a:rPr lang="en-US" dirty="0">
                <a:latin typeface="Helvetica Neue" charset="0"/>
                <a:ea typeface="Helvetica Neue" charset="0"/>
                <a:cs typeface="Helvetica Neue" charset="0"/>
                <a:hlinkClick r:id="rId2"/>
              </a:rPr>
              <a:t>http://carmenes.caha.es/ext/instrument/index.html</a:t>
            </a:r>
            <a:endParaRPr lang="en-US" dirty="0">
              <a:latin typeface="Helvetica Neue" charset="0"/>
              <a:ea typeface="Helvetica Neue" charset="0"/>
              <a:cs typeface="Helvetica Neue" charset="0"/>
            </a:endParaRPr>
          </a:p>
          <a:p>
            <a:r>
              <a:rPr lang="en-US" dirty="0">
                <a:latin typeface="Helvetica Neue" charset="0"/>
                <a:ea typeface="Helvetica Neue" charset="0"/>
                <a:cs typeface="Helvetica Neue" charset="0"/>
              </a:rPr>
              <a:t>New and commissioning RV instruments, 2017, EPRV3 meeting:</a:t>
            </a:r>
          </a:p>
          <a:p>
            <a:r>
              <a:rPr lang="de-DE" dirty="0">
                <a:latin typeface="Helvetica Neue" charset="0"/>
                <a:ea typeface="Helvetica Neue" charset="0"/>
                <a:cs typeface="Helvetica Neue" charset="0"/>
                <a:hlinkClick r:id="rId3"/>
              </a:rPr>
              <a:t>https://arxiv.org/abs/1801.05383</a:t>
            </a:r>
            <a:endParaRPr lang="de-DE" dirty="0">
              <a:latin typeface="Helvetica Neue" charset="0"/>
              <a:ea typeface="Helvetica Neue" charset="0"/>
              <a:cs typeface="Helvetica Neue" charset="0"/>
            </a:endParaRPr>
          </a:p>
          <a:p>
            <a:endParaRPr lang="en-US" dirty="0">
              <a:latin typeface="Helvetica Neue" charset="0"/>
              <a:ea typeface="Helvetica Neue" charset="0"/>
              <a:cs typeface="Helvetica Neue" charset="0"/>
            </a:endParaRPr>
          </a:p>
        </p:txBody>
      </p:sp>
      <p:sp>
        <p:nvSpPr>
          <p:cNvPr id="3" name="TextBox 2">
            <a:extLst>
              <a:ext uri="{FF2B5EF4-FFF2-40B4-BE49-F238E27FC236}">
                <a16:creationId xmlns:a16="http://schemas.microsoft.com/office/drawing/2014/main" id="{14F54DCC-07C1-D3A1-A955-C57B15443487}"/>
              </a:ext>
            </a:extLst>
          </p:cNvPr>
          <p:cNvSpPr txBox="1"/>
          <p:nvPr/>
        </p:nvSpPr>
        <p:spPr>
          <a:xfrm>
            <a:off x="571425" y="2225063"/>
            <a:ext cx="3161653" cy="4185761"/>
          </a:xfrm>
          <a:prstGeom prst="rect">
            <a:avLst/>
          </a:prstGeom>
          <a:noFill/>
        </p:spPr>
        <p:txBody>
          <a:bodyPr wrap="square" rtlCol="0">
            <a:spAutoFit/>
          </a:bodyPr>
          <a:lstStyle/>
          <a:p>
            <a:r>
              <a:rPr lang="en-US" u="sng" dirty="0"/>
              <a:t>RV Extraction Codes:</a:t>
            </a:r>
          </a:p>
          <a:p>
            <a:endParaRPr lang="en-US" u="sng" dirty="0"/>
          </a:p>
          <a:p>
            <a:r>
              <a:rPr lang="en-US" dirty="0"/>
              <a:t>Iodine:</a:t>
            </a:r>
          </a:p>
          <a:p>
            <a:r>
              <a:rPr lang="en-US" dirty="0" err="1"/>
              <a:t>Pyodine</a:t>
            </a:r>
            <a:r>
              <a:rPr lang="en-US" dirty="0"/>
              <a:t> by </a:t>
            </a:r>
            <a:r>
              <a:rPr lang="en-US" dirty="0" err="1"/>
              <a:t>Heeren</a:t>
            </a:r>
            <a:r>
              <a:rPr lang="en-US" dirty="0"/>
              <a:t> &amp; </a:t>
            </a:r>
            <a:r>
              <a:rPr lang="en-US" dirty="0" err="1"/>
              <a:t>Tronsgaard</a:t>
            </a:r>
            <a:endParaRPr lang="en-US" dirty="0"/>
          </a:p>
          <a:p>
            <a:r>
              <a:rPr lang="en-US" dirty="0">
                <a:hlinkClick r:id="rId4"/>
              </a:rPr>
              <a:t>https://arxiv.org/abs/2306.13615</a:t>
            </a:r>
            <a:endParaRPr lang="en-US" dirty="0"/>
          </a:p>
          <a:p>
            <a:endParaRPr lang="en-US" dirty="0"/>
          </a:p>
          <a:p>
            <a:r>
              <a:rPr lang="en-US" dirty="0"/>
              <a:t>Simultaneous reference:</a:t>
            </a:r>
          </a:p>
          <a:p>
            <a:r>
              <a:rPr lang="en-US" dirty="0"/>
              <a:t>SERVAL by </a:t>
            </a:r>
            <a:r>
              <a:rPr lang="en-US" dirty="0" err="1"/>
              <a:t>Zeichmeiseter</a:t>
            </a:r>
            <a:endParaRPr lang="en-US" dirty="0"/>
          </a:p>
          <a:p>
            <a:r>
              <a:rPr lang="en-US" dirty="0">
                <a:hlinkClick r:id="rId5"/>
              </a:rPr>
              <a:t>https://arxiv.org/abs/1710.10114</a:t>
            </a:r>
            <a:endParaRPr lang="en-US" dirty="0"/>
          </a:p>
          <a:p>
            <a:endParaRPr lang="en-US" dirty="0"/>
          </a:p>
          <a:p>
            <a:r>
              <a:rPr lang="en-US" dirty="0"/>
              <a:t>LBL by </a:t>
            </a:r>
            <a:r>
              <a:rPr lang="en-US" dirty="0" err="1"/>
              <a:t>Artigua</a:t>
            </a:r>
            <a:endParaRPr lang="en-US" dirty="0"/>
          </a:p>
          <a:p>
            <a:r>
              <a:rPr lang="en-US" dirty="0">
                <a:hlinkClick r:id="rId6"/>
              </a:rPr>
              <a:t>https://arxiv.org/abs/2207.13524</a:t>
            </a:r>
            <a:endParaRPr lang="en-US" dirty="0"/>
          </a:p>
          <a:p>
            <a:endParaRPr lang="en-US" dirty="0"/>
          </a:p>
          <a:p>
            <a:r>
              <a:rPr lang="en-US" dirty="0"/>
              <a:t>YARARA by </a:t>
            </a:r>
            <a:r>
              <a:rPr lang="en-US" dirty="0" err="1"/>
              <a:t>Cretignier</a:t>
            </a:r>
            <a:r>
              <a:rPr lang="en-US" dirty="0"/>
              <a:t> (not public?)</a:t>
            </a:r>
          </a:p>
          <a:p>
            <a:r>
              <a:rPr lang="en-US" dirty="0">
                <a:hlinkClick r:id="rId7"/>
              </a:rPr>
              <a:t>https://arxiv.org/abs/2308.11812</a:t>
            </a:r>
            <a:endParaRPr lang="en-US" dirty="0"/>
          </a:p>
          <a:p>
            <a:endParaRPr lang="en-US" dirty="0"/>
          </a:p>
          <a:p>
            <a:r>
              <a:rPr lang="en-US" dirty="0"/>
              <a:t>Wobble by Megan Bedell</a:t>
            </a:r>
          </a:p>
          <a:p>
            <a:r>
              <a:rPr lang="en-US" dirty="0">
                <a:hlinkClick r:id="rId8"/>
              </a:rPr>
              <a:t>https://arxiv.org/abs/1901.00503</a:t>
            </a:r>
            <a:endParaRPr lang="en-US" dirty="0"/>
          </a:p>
          <a:p>
            <a:endParaRPr lang="en-US" dirty="0"/>
          </a:p>
        </p:txBody>
      </p:sp>
      <p:sp>
        <p:nvSpPr>
          <p:cNvPr id="4" name="TextBox 3">
            <a:extLst>
              <a:ext uri="{FF2B5EF4-FFF2-40B4-BE49-F238E27FC236}">
                <a16:creationId xmlns:a16="http://schemas.microsoft.com/office/drawing/2014/main" id="{882ED230-EA4F-22E0-783F-BCC929B88AA8}"/>
              </a:ext>
            </a:extLst>
          </p:cNvPr>
          <p:cNvSpPr txBox="1"/>
          <p:nvPr/>
        </p:nvSpPr>
        <p:spPr>
          <a:xfrm>
            <a:off x="4225637" y="2259449"/>
            <a:ext cx="4729180" cy="1815882"/>
          </a:xfrm>
          <a:prstGeom prst="rect">
            <a:avLst/>
          </a:prstGeom>
          <a:noFill/>
        </p:spPr>
        <p:txBody>
          <a:bodyPr wrap="none" rtlCol="0">
            <a:spAutoFit/>
          </a:bodyPr>
          <a:lstStyle/>
          <a:p>
            <a:r>
              <a:rPr lang="en-CN" u="sng" dirty="0"/>
              <a:t>Barycentric correction:</a:t>
            </a:r>
          </a:p>
          <a:p>
            <a:endParaRPr lang="en-CN" dirty="0"/>
          </a:p>
          <a:p>
            <a:r>
              <a:rPr lang="en-US" dirty="0"/>
              <a:t>b</a:t>
            </a:r>
            <a:r>
              <a:rPr lang="en-CN" dirty="0"/>
              <a:t>arycorr code</a:t>
            </a:r>
          </a:p>
          <a:p>
            <a:r>
              <a:rPr lang="en-US" dirty="0">
                <a:hlinkClick r:id="rId9"/>
              </a:rPr>
              <a:t>https://astroutils.astronomy.osu.edu/exofast/barycorr.html</a:t>
            </a:r>
            <a:endParaRPr lang="en-US" dirty="0"/>
          </a:p>
          <a:p>
            <a:endParaRPr lang="en-CN" dirty="0"/>
          </a:p>
          <a:p>
            <a:r>
              <a:rPr lang="en-US" dirty="0"/>
              <a:t>P</a:t>
            </a:r>
            <a:r>
              <a:rPr lang="en-CN" dirty="0"/>
              <a:t>ython version</a:t>
            </a:r>
          </a:p>
          <a:p>
            <a:r>
              <a:rPr lang="en-US" dirty="0">
                <a:hlinkClick r:id="rId10"/>
              </a:rPr>
              <a:t>https://github.com/shbhuk/barycorrpy</a:t>
            </a:r>
            <a:endParaRPr lang="en-CN" dirty="0"/>
          </a:p>
          <a:p>
            <a:endParaRPr lang="en-CN" dirty="0"/>
          </a:p>
        </p:txBody>
      </p:sp>
    </p:spTree>
    <p:extLst>
      <p:ext uri="{BB962C8B-B14F-4D97-AF65-F5344CB8AC3E}">
        <p14:creationId xmlns:p14="http://schemas.microsoft.com/office/powerpoint/2010/main" val="3434859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D23728-2C3A-2AF4-FA4C-217FC6829C6B}"/>
              </a:ext>
            </a:extLst>
          </p:cNvPr>
          <p:cNvPicPr>
            <a:picLocks noChangeAspect="1"/>
          </p:cNvPicPr>
          <p:nvPr/>
        </p:nvPicPr>
        <p:blipFill rotWithShape="1">
          <a:blip r:embed="rId2"/>
          <a:srcRect t="25000"/>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402B19-8DB9-3EA4-DE3A-D567B9BAEA05}"/>
              </a:ext>
            </a:extLst>
          </p:cNvPr>
          <p:cNvSpPr>
            <a:spLocks noGrp="1"/>
          </p:cNvSpPr>
          <p:nvPr>
            <p:ph type="title"/>
          </p:nvPr>
        </p:nvSpPr>
        <p:spPr>
          <a:xfrm>
            <a:off x="303414" y="3091928"/>
            <a:ext cx="6808922" cy="2387600"/>
          </a:xfrm>
        </p:spPr>
        <p:txBody>
          <a:bodyPr vert="horz" lIns="91440" tIns="45720" rIns="91440" bIns="45720" rtlCol="0" anchor="b">
            <a:normAutofit/>
          </a:bodyPr>
          <a:lstStyle/>
          <a:p>
            <a:pPr defTabSz="914400"/>
            <a:r>
              <a:rPr lang="en-US" sz="5700">
                <a:solidFill>
                  <a:schemeClr val="bg1"/>
                </a:solidFill>
              </a:rPr>
              <a:t>Backup Slides</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795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4222E-6F86-CF4D-9BC1-C6BFB191DF49}"/>
              </a:ext>
            </a:extLst>
          </p:cNvPr>
          <p:cNvSpPr txBox="1"/>
          <p:nvPr/>
        </p:nvSpPr>
        <p:spPr>
          <a:xfrm>
            <a:off x="267978" y="3903153"/>
            <a:ext cx="8404865" cy="1015663"/>
          </a:xfrm>
          <a:prstGeom prst="rect">
            <a:avLst/>
          </a:prstGeom>
          <a:noFill/>
        </p:spPr>
        <p:txBody>
          <a:bodyPr wrap="none" rtlCol="0">
            <a:spAutoFit/>
          </a:bodyPr>
          <a:lstStyle/>
          <a:p>
            <a:r>
              <a:rPr lang="en-US" sz="6000" b="1" dirty="0">
                <a:latin typeface="Montserrat Alternates Black" charset="0"/>
                <a:ea typeface="Montserrat Alternates Black" charset="0"/>
                <a:cs typeface="Montserrat Alternates Black" charset="0"/>
              </a:rPr>
              <a:t>What can go </a:t>
            </a:r>
            <a:r>
              <a:rPr lang="en-US" sz="6000" b="1" dirty="0">
                <a:solidFill>
                  <a:schemeClr val="accent2"/>
                </a:solidFill>
                <a:latin typeface="Montserrat Alternates Black" charset="0"/>
                <a:ea typeface="Montserrat Alternates Black" charset="0"/>
                <a:cs typeface="Montserrat Alternates Black" charset="0"/>
              </a:rPr>
              <a:t>wrong</a:t>
            </a:r>
            <a:r>
              <a:rPr lang="en-US" sz="6000" b="1" dirty="0">
                <a:latin typeface="Montserrat Alternates Black" charset="0"/>
                <a:ea typeface="Montserrat Alternates Black" charset="0"/>
                <a:cs typeface="Montserrat Alternates Black" charset="0"/>
              </a:rPr>
              <a:t>?</a:t>
            </a:r>
          </a:p>
        </p:txBody>
      </p:sp>
      <p:sp>
        <p:nvSpPr>
          <p:cNvPr id="3" name="TextBox 2">
            <a:extLst>
              <a:ext uri="{FF2B5EF4-FFF2-40B4-BE49-F238E27FC236}">
                <a16:creationId xmlns:a16="http://schemas.microsoft.com/office/drawing/2014/main" id="{3CD8BA77-FFBB-AA4D-B2A0-0D88FF575CFB}"/>
              </a:ext>
            </a:extLst>
          </p:cNvPr>
          <p:cNvSpPr txBox="1"/>
          <p:nvPr/>
        </p:nvSpPr>
        <p:spPr>
          <a:xfrm>
            <a:off x="267978" y="4918816"/>
            <a:ext cx="8016938"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Origin and mitigation of “measurement </a:t>
            </a:r>
            <a:r>
              <a:rPr lang="en-US" sz="2800" b="1" dirty="0">
                <a:solidFill>
                  <a:schemeClr val="accent2"/>
                </a:solidFill>
                <a:latin typeface="Helvetica Neue" charset="0"/>
                <a:ea typeface="Helvetica Neue" charset="0"/>
                <a:cs typeface="Helvetica Neue" charset="0"/>
              </a:rPr>
              <a:t>errors</a:t>
            </a:r>
            <a:r>
              <a:rPr lang="en-US" sz="2800" dirty="0">
                <a:latin typeface="Helvetica Neue" charset="0"/>
                <a:ea typeface="Helvetica Neue" charset="0"/>
                <a:cs typeface="Helvetica Neue" charset="0"/>
              </a:rPr>
              <a:t>”.</a:t>
            </a:r>
          </a:p>
        </p:txBody>
      </p:sp>
    </p:spTree>
    <p:extLst>
      <p:ext uri="{BB962C8B-B14F-4D97-AF65-F5344CB8AC3E}">
        <p14:creationId xmlns:p14="http://schemas.microsoft.com/office/powerpoint/2010/main" val="1557129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D0FED-C07D-E94D-8606-E7989C2C137D}"/>
              </a:ext>
            </a:extLst>
          </p:cNvPr>
          <p:cNvSpPr txBox="1"/>
          <p:nvPr/>
        </p:nvSpPr>
        <p:spPr>
          <a:xfrm>
            <a:off x="707366" y="931652"/>
            <a:ext cx="5224507" cy="1107996"/>
          </a:xfrm>
          <a:prstGeom prst="rect">
            <a:avLst/>
          </a:prstGeom>
          <a:noFill/>
        </p:spPr>
        <p:txBody>
          <a:bodyPr wrap="none" rtlCol="0">
            <a:spAutoFit/>
          </a:bodyPr>
          <a:lstStyle/>
          <a:p>
            <a:r>
              <a:rPr lang="en-US" sz="6600" b="1" dirty="0">
                <a:latin typeface="Montserrat Alternates Black" charset="0"/>
                <a:ea typeface="Montserrat Alternates Black" charset="0"/>
                <a:cs typeface="Montserrat Alternates Black" charset="0"/>
              </a:rPr>
              <a:t>Fun Fact # 1</a:t>
            </a:r>
          </a:p>
        </p:txBody>
      </p:sp>
      <p:sp>
        <p:nvSpPr>
          <p:cNvPr id="3" name="TextBox 2">
            <a:extLst>
              <a:ext uri="{FF2B5EF4-FFF2-40B4-BE49-F238E27FC236}">
                <a16:creationId xmlns:a16="http://schemas.microsoft.com/office/drawing/2014/main" id="{C5AA4187-83EA-6142-9156-719A29C0C889}"/>
              </a:ext>
            </a:extLst>
          </p:cNvPr>
          <p:cNvSpPr txBox="1"/>
          <p:nvPr/>
        </p:nvSpPr>
        <p:spPr>
          <a:xfrm>
            <a:off x="707365" y="2137559"/>
            <a:ext cx="7961621" cy="954107"/>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How precise do you think we could measure the </a:t>
            </a:r>
            <a:r>
              <a:rPr lang="en-US" sz="28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absolute RV </a:t>
            </a:r>
            <a:r>
              <a:rPr lang="en-US" sz="2800" dirty="0">
                <a:latin typeface="Helvetica Neue" panose="02000503000000020004" pitchFamily="2" charset="0"/>
                <a:ea typeface="Helvetica Neue" panose="02000503000000020004" pitchFamily="2" charset="0"/>
                <a:cs typeface="Helvetica Neue" panose="02000503000000020004" pitchFamily="2" charset="0"/>
              </a:rPr>
              <a:t>of a star </a:t>
            </a:r>
            <a:r>
              <a:rPr lang="en-US" sz="2800" dirty="0" err="1">
                <a:latin typeface="Helvetica Neue" panose="02000503000000020004" pitchFamily="2" charset="0"/>
                <a:ea typeface="Helvetica Neue" panose="02000503000000020004" pitchFamily="2" charset="0"/>
                <a:cs typeface="Helvetica Neue" panose="02000503000000020004" pitchFamily="2" charset="0"/>
              </a:rPr>
              <a:t>w.r.t</a:t>
            </a:r>
            <a:r>
              <a:rPr lang="en-US" sz="2800" dirty="0">
                <a:latin typeface="Helvetica Neue" panose="02000503000000020004" pitchFamily="2" charset="0"/>
                <a:ea typeface="Helvetica Neue" panose="02000503000000020004" pitchFamily="2" charset="0"/>
                <a:cs typeface="Helvetica Neue" panose="02000503000000020004" pitchFamily="2" charset="0"/>
              </a:rPr>
              <a:t>. our solar system?</a:t>
            </a:r>
          </a:p>
        </p:txBody>
      </p:sp>
      <p:sp>
        <p:nvSpPr>
          <p:cNvPr id="4" name="TextBox 3">
            <a:extLst>
              <a:ext uri="{FF2B5EF4-FFF2-40B4-BE49-F238E27FC236}">
                <a16:creationId xmlns:a16="http://schemas.microsoft.com/office/drawing/2014/main" id="{D5197C7E-91AA-FD4F-823A-D3CFE7C0A9D9}"/>
              </a:ext>
            </a:extLst>
          </p:cNvPr>
          <p:cNvSpPr txBox="1"/>
          <p:nvPr/>
        </p:nvSpPr>
        <p:spPr>
          <a:xfrm>
            <a:off x="707365" y="3346862"/>
            <a:ext cx="6726588" cy="2810256"/>
          </a:xfrm>
          <a:prstGeom prst="rect">
            <a:avLst/>
          </a:prstGeom>
          <a:noFill/>
        </p:spPr>
        <p:txBody>
          <a:bodyPr wrap="square" rtlCol="0">
            <a:spAutoFit/>
          </a:bodyPr>
          <a:lstStyle/>
          <a:p>
            <a:pPr marL="457200" indent="-457200">
              <a:buAutoNum type="alphaUcPeriod"/>
            </a:pPr>
            <a:r>
              <a:rPr lang="en-US" sz="2800" dirty="0">
                <a:latin typeface="Helvetica Neue" panose="02000503000000020004" pitchFamily="2" charset="0"/>
                <a:ea typeface="Helvetica Neue" panose="02000503000000020004" pitchFamily="2" charset="0"/>
                <a:cs typeface="Helvetica Neue" panose="02000503000000020004" pitchFamily="2" charset="0"/>
              </a:rPr>
              <a:t>As precise as our relative RV measurement (i.e. &lt; 1 m/s).</a:t>
            </a:r>
          </a:p>
          <a:p>
            <a:pPr marL="457200" indent="-457200">
              <a:lnSpc>
                <a:spcPct val="150000"/>
              </a:lnSpc>
              <a:buAutoNum type="alphaUcPeriod"/>
            </a:pPr>
            <a:r>
              <a:rPr lang="en-US" sz="2800" dirty="0">
                <a:latin typeface="Helvetica Neue" panose="02000503000000020004" pitchFamily="2" charset="0"/>
                <a:ea typeface="Helvetica Neue" panose="02000503000000020004" pitchFamily="2" charset="0"/>
                <a:cs typeface="Helvetica Neue" panose="02000503000000020004" pitchFamily="2" charset="0"/>
              </a:rPr>
              <a:t>&lt; 10 m/s</a:t>
            </a:r>
          </a:p>
          <a:p>
            <a:pPr marL="457200" indent="-457200">
              <a:lnSpc>
                <a:spcPct val="150000"/>
              </a:lnSpc>
              <a:buAutoNum type="alphaUcPeriod"/>
            </a:pPr>
            <a:r>
              <a:rPr lang="en-US" sz="2800" dirty="0">
                <a:latin typeface="Helvetica Neue" panose="02000503000000020004" pitchFamily="2" charset="0"/>
                <a:ea typeface="Helvetica Neue" panose="02000503000000020004" pitchFamily="2" charset="0"/>
                <a:cs typeface="Helvetica Neue" panose="02000503000000020004" pitchFamily="2" charset="0"/>
              </a:rPr>
              <a:t>&lt; 100 m/s</a:t>
            </a:r>
          </a:p>
          <a:p>
            <a:pPr marL="457200" indent="-457200">
              <a:lnSpc>
                <a:spcPct val="150000"/>
              </a:lnSpc>
              <a:buAutoNum type="alphaUcPeriod"/>
            </a:pPr>
            <a:r>
              <a:rPr lang="en-US" sz="2800" dirty="0">
                <a:latin typeface="Helvetica Neue" panose="02000503000000020004" pitchFamily="2" charset="0"/>
                <a:ea typeface="Helvetica Neue" panose="02000503000000020004" pitchFamily="2" charset="0"/>
                <a:cs typeface="Helvetica Neue" panose="02000503000000020004" pitchFamily="2" charset="0"/>
              </a:rPr>
              <a:t>&lt; 1000 m/s</a:t>
            </a:r>
          </a:p>
        </p:txBody>
      </p:sp>
    </p:spTree>
    <p:extLst>
      <p:ext uri="{BB962C8B-B14F-4D97-AF65-F5344CB8AC3E}">
        <p14:creationId xmlns:p14="http://schemas.microsoft.com/office/powerpoint/2010/main" val="267548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4222E-6F86-CF4D-9BC1-C6BFB191DF49}"/>
              </a:ext>
            </a:extLst>
          </p:cNvPr>
          <p:cNvSpPr txBox="1"/>
          <p:nvPr/>
        </p:nvSpPr>
        <p:spPr>
          <a:xfrm>
            <a:off x="267978" y="3903153"/>
            <a:ext cx="8404865" cy="1015663"/>
          </a:xfrm>
          <a:prstGeom prst="rect">
            <a:avLst/>
          </a:prstGeom>
          <a:noFill/>
        </p:spPr>
        <p:txBody>
          <a:bodyPr wrap="none" rtlCol="0">
            <a:spAutoFit/>
          </a:bodyPr>
          <a:lstStyle/>
          <a:p>
            <a:r>
              <a:rPr lang="en-US" sz="6000" b="1" dirty="0">
                <a:latin typeface="Montserrat Alternates Black" charset="0"/>
                <a:ea typeface="Montserrat Alternates Black" charset="0"/>
                <a:cs typeface="Montserrat Alternates Black" charset="0"/>
              </a:rPr>
              <a:t>What can go </a:t>
            </a:r>
            <a:r>
              <a:rPr lang="en-US" sz="6000" b="1" dirty="0">
                <a:solidFill>
                  <a:schemeClr val="accent2"/>
                </a:solidFill>
                <a:latin typeface="Montserrat Alternates Black" charset="0"/>
                <a:ea typeface="Montserrat Alternates Black" charset="0"/>
                <a:cs typeface="Montserrat Alternates Black" charset="0"/>
              </a:rPr>
              <a:t>wrong</a:t>
            </a:r>
            <a:r>
              <a:rPr lang="en-US" sz="6000" b="1" dirty="0">
                <a:latin typeface="Montserrat Alternates Black" charset="0"/>
                <a:ea typeface="Montserrat Alternates Black" charset="0"/>
                <a:cs typeface="Montserrat Alternates Black" charset="0"/>
              </a:rPr>
              <a:t>?</a:t>
            </a:r>
          </a:p>
        </p:txBody>
      </p:sp>
      <p:sp>
        <p:nvSpPr>
          <p:cNvPr id="3" name="TextBox 2">
            <a:extLst>
              <a:ext uri="{FF2B5EF4-FFF2-40B4-BE49-F238E27FC236}">
                <a16:creationId xmlns:a16="http://schemas.microsoft.com/office/drawing/2014/main" id="{3CD8BA77-FFBB-AA4D-B2A0-0D88FF575CFB}"/>
              </a:ext>
            </a:extLst>
          </p:cNvPr>
          <p:cNvSpPr txBox="1"/>
          <p:nvPr/>
        </p:nvSpPr>
        <p:spPr>
          <a:xfrm>
            <a:off x="267978" y="4918816"/>
            <a:ext cx="8016938" cy="523220"/>
          </a:xfrm>
          <a:prstGeom prst="rect">
            <a:avLst/>
          </a:prstGeom>
          <a:noFill/>
        </p:spPr>
        <p:txBody>
          <a:bodyPr wrap="none" rtlCol="0">
            <a:spAutoFit/>
          </a:bodyPr>
          <a:lstStyle/>
          <a:p>
            <a:r>
              <a:rPr lang="en-US" sz="2800" dirty="0">
                <a:latin typeface="Helvetica Neue" charset="0"/>
                <a:ea typeface="Helvetica Neue" charset="0"/>
                <a:cs typeface="Helvetica Neue" charset="0"/>
              </a:rPr>
              <a:t>Origin and mitigation of “measurement </a:t>
            </a:r>
            <a:r>
              <a:rPr lang="en-US" sz="2800" b="1" dirty="0">
                <a:solidFill>
                  <a:schemeClr val="accent2"/>
                </a:solidFill>
                <a:latin typeface="Helvetica Neue" charset="0"/>
                <a:ea typeface="Helvetica Neue" charset="0"/>
                <a:cs typeface="Helvetica Neue" charset="0"/>
              </a:rPr>
              <a:t>errors</a:t>
            </a:r>
            <a:r>
              <a:rPr lang="en-US" sz="2800" dirty="0">
                <a:latin typeface="Helvetica Neue" charset="0"/>
                <a:ea typeface="Helvetica Neue" charset="0"/>
                <a:cs typeface="Helvetica Neue" charset="0"/>
              </a:rPr>
              <a:t>”.</a:t>
            </a:r>
          </a:p>
        </p:txBody>
      </p:sp>
    </p:spTree>
    <p:extLst>
      <p:ext uri="{BB962C8B-B14F-4D97-AF65-F5344CB8AC3E}">
        <p14:creationId xmlns:p14="http://schemas.microsoft.com/office/powerpoint/2010/main" val="2682698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F2DD5-035D-AE4E-8995-8ED5FA0CEBD1}"/>
              </a:ext>
            </a:extLst>
          </p:cNvPr>
          <p:cNvSpPr txBox="1"/>
          <p:nvPr/>
        </p:nvSpPr>
        <p:spPr>
          <a:xfrm>
            <a:off x="621102" y="690112"/>
            <a:ext cx="6825908" cy="830997"/>
          </a:xfrm>
          <a:prstGeom prst="rect">
            <a:avLst/>
          </a:prstGeom>
          <a:noFill/>
        </p:spPr>
        <p:txBody>
          <a:bodyPr wrap="none" rtlCol="0">
            <a:spAutoFit/>
          </a:bodyPr>
          <a:lstStyle/>
          <a:p>
            <a:r>
              <a:rPr lang="en-US" sz="4800" b="1" dirty="0">
                <a:solidFill>
                  <a:schemeClr val="accent2"/>
                </a:solidFill>
                <a:latin typeface="Montserrat Alternates Black" charset="0"/>
                <a:ea typeface="Montserrat Alternates Black" charset="0"/>
                <a:cs typeface="Montserrat Alternates Black" charset="0"/>
              </a:rPr>
              <a:t>Errors</a:t>
            </a:r>
            <a:r>
              <a:rPr lang="en-US" sz="4400" b="1" dirty="0">
                <a:latin typeface="Montserrat Alternates Black" charset="0"/>
                <a:ea typeface="Montserrat Alternates Black" charset="0"/>
                <a:cs typeface="Montserrat Alternates Black" charset="0"/>
              </a:rPr>
              <a:t> in Mearing RVs</a:t>
            </a:r>
            <a:endParaRPr lang="en-US" sz="3200" dirty="0">
              <a:latin typeface="Helvetica Neue" charset="0"/>
              <a:ea typeface="Helvetica Neue" charset="0"/>
              <a:cs typeface="Helvetica Neue" charset="0"/>
            </a:endParaRPr>
          </a:p>
        </p:txBody>
      </p:sp>
      <p:pic>
        <p:nvPicPr>
          <p:cNvPr id="3" name="Picture 2">
            <a:extLst>
              <a:ext uri="{FF2B5EF4-FFF2-40B4-BE49-F238E27FC236}">
                <a16:creationId xmlns:a16="http://schemas.microsoft.com/office/drawing/2014/main" id="{C7885CAE-2B38-2748-A482-ABD4AECC3C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102" y="1811722"/>
            <a:ext cx="5260765" cy="2772461"/>
          </a:xfrm>
          <a:prstGeom prst="rect">
            <a:avLst/>
          </a:prstGeom>
        </p:spPr>
      </p:pic>
      <p:sp>
        <p:nvSpPr>
          <p:cNvPr id="6" name="TextBox 5">
            <a:extLst>
              <a:ext uri="{FF2B5EF4-FFF2-40B4-BE49-F238E27FC236}">
                <a16:creationId xmlns:a16="http://schemas.microsoft.com/office/drawing/2014/main" id="{7CAAD752-F43C-FF44-8BCA-A14F750D5BD2}"/>
              </a:ext>
            </a:extLst>
          </p:cNvPr>
          <p:cNvSpPr txBox="1"/>
          <p:nvPr/>
        </p:nvSpPr>
        <p:spPr>
          <a:xfrm>
            <a:off x="366458" y="4874796"/>
            <a:ext cx="8402467" cy="1015663"/>
          </a:xfrm>
          <a:prstGeom prst="rect">
            <a:avLst/>
          </a:prstGeom>
          <a:noFill/>
        </p:spPr>
        <p:txBody>
          <a:bodyPr wrap="square" rtlCol="0">
            <a:spAutoFit/>
          </a:bodyPr>
          <a:lstStyle/>
          <a:p>
            <a:r>
              <a:rPr lang="en-US" sz="3200" b="1" dirty="0">
                <a:solidFill>
                  <a:schemeClr val="accent2"/>
                </a:solidFill>
                <a:latin typeface="Helvetica Neue" charset="0"/>
                <a:ea typeface="Helvetica Neue" charset="0"/>
                <a:cs typeface="Helvetica Neue" charset="0"/>
              </a:rPr>
              <a:t>Any change </a:t>
            </a:r>
            <a:r>
              <a:rPr lang="en-US" sz="2800" dirty="0">
                <a:latin typeface="Helvetica Neue" charset="0"/>
                <a:ea typeface="Helvetica Neue" charset="0"/>
                <a:cs typeface="Helvetica Neue" charset="0"/>
              </a:rPr>
              <a:t>in the observed stellar spectrum that is </a:t>
            </a:r>
            <a:r>
              <a:rPr lang="en-US" sz="2800" b="1" dirty="0">
                <a:solidFill>
                  <a:schemeClr val="tx1"/>
                </a:solidFill>
                <a:latin typeface="Helvetica Neue" charset="0"/>
                <a:ea typeface="Helvetica Neue" charset="0"/>
                <a:cs typeface="Helvetica Neue" charset="0"/>
              </a:rPr>
              <a:t>not caused by the Doppler shift </a:t>
            </a:r>
            <a:r>
              <a:rPr lang="en-US" sz="2800" dirty="0">
                <a:latin typeface="Helvetica Neue" charset="0"/>
                <a:ea typeface="Helvetica Neue" charset="0"/>
                <a:cs typeface="Helvetica Neue" charset="0"/>
              </a:rPr>
              <a:t>due to planets.</a:t>
            </a:r>
          </a:p>
        </p:txBody>
      </p:sp>
    </p:spTree>
    <p:extLst>
      <p:ext uri="{BB962C8B-B14F-4D97-AF65-F5344CB8AC3E}">
        <p14:creationId xmlns:p14="http://schemas.microsoft.com/office/powerpoint/2010/main" val="4189943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F2DD5-035D-AE4E-8995-8ED5FA0CEBD1}"/>
              </a:ext>
            </a:extLst>
          </p:cNvPr>
          <p:cNvSpPr txBox="1"/>
          <p:nvPr/>
        </p:nvSpPr>
        <p:spPr>
          <a:xfrm>
            <a:off x="621102" y="690112"/>
            <a:ext cx="6825908" cy="830997"/>
          </a:xfrm>
          <a:prstGeom prst="rect">
            <a:avLst/>
          </a:prstGeom>
          <a:noFill/>
        </p:spPr>
        <p:txBody>
          <a:bodyPr wrap="none" rtlCol="0">
            <a:spAutoFit/>
          </a:bodyPr>
          <a:lstStyle/>
          <a:p>
            <a:r>
              <a:rPr lang="en-US" sz="4800" b="1" dirty="0">
                <a:solidFill>
                  <a:schemeClr val="accent2"/>
                </a:solidFill>
                <a:latin typeface="Montserrat Alternates Black" charset="0"/>
                <a:ea typeface="Montserrat Alternates Black" charset="0"/>
                <a:cs typeface="Montserrat Alternates Black" charset="0"/>
              </a:rPr>
              <a:t>Errors</a:t>
            </a:r>
            <a:r>
              <a:rPr lang="en-US" sz="4400" b="1" dirty="0">
                <a:latin typeface="Montserrat Alternates Black" charset="0"/>
                <a:ea typeface="Montserrat Alternates Black" charset="0"/>
                <a:cs typeface="Montserrat Alternates Black" charset="0"/>
              </a:rPr>
              <a:t> in Mearing RVs</a:t>
            </a:r>
            <a:endParaRPr lang="en-US" sz="3200" dirty="0">
              <a:latin typeface="Helvetica Neue" charset="0"/>
              <a:ea typeface="Helvetica Neue" charset="0"/>
              <a:cs typeface="Helvetica Neue" charset="0"/>
            </a:endParaRPr>
          </a:p>
        </p:txBody>
      </p:sp>
      <p:pic>
        <p:nvPicPr>
          <p:cNvPr id="7" name="Picture 6">
            <a:extLst>
              <a:ext uri="{FF2B5EF4-FFF2-40B4-BE49-F238E27FC236}">
                <a16:creationId xmlns:a16="http://schemas.microsoft.com/office/drawing/2014/main" id="{5EFC66F0-42BE-2D44-8CB4-A6D9D2BD12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102" y="1811722"/>
            <a:ext cx="5260765" cy="2772461"/>
          </a:xfrm>
          <a:prstGeom prst="rect">
            <a:avLst/>
          </a:prstGeom>
        </p:spPr>
      </p:pic>
      <p:sp>
        <p:nvSpPr>
          <p:cNvPr id="4" name="TextBox 3">
            <a:extLst>
              <a:ext uri="{FF2B5EF4-FFF2-40B4-BE49-F238E27FC236}">
                <a16:creationId xmlns:a16="http://schemas.microsoft.com/office/drawing/2014/main" id="{A76050FA-E597-0A4C-8158-A9B92E7DCFDE}"/>
              </a:ext>
            </a:extLst>
          </p:cNvPr>
          <p:cNvSpPr txBox="1"/>
          <p:nvPr/>
        </p:nvSpPr>
        <p:spPr>
          <a:xfrm>
            <a:off x="4460864" y="3197952"/>
            <a:ext cx="3602481" cy="2594813"/>
          </a:xfrm>
          <a:prstGeom prst="rect">
            <a:avLst/>
          </a:prstGeom>
          <a:noFill/>
        </p:spPr>
        <p:txBody>
          <a:bodyPr wrap="square" rtlCol="0">
            <a:spAutoFit/>
          </a:bodyPr>
          <a:lstStyle/>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Photon error</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Mask or Template</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Contamination</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Stellar Variation</a:t>
            </a:r>
          </a:p>
        </p:txBody>
      </p:sp>
    </p:spTree>
    <p:extLst>
      <p:ext uri="{BB962C8B-B14F-4D97-AF65-F5344CB8AC3E}">
        <p14:creationId xmlns:p14="http://schemas.microsoft.com/office/powerpoint/2010/main" val="3153509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3EC165-8816-6E42-9399-B0C61D275BF3}"/>
              </a:ext>
            </a:extLst>
          </p:cNvPr>
          <p:cNvCxnSpPr>
            <a:cxnSpLocks/>
          </p:cNvCxnSpPr>
          <p:nvPr/>
        </p:nvCxnSpPr>
        <p:spPr>
          <a:xfrm flipV="1">
            <a:off x="471757" y="3131793"/>
            <a:ext cx="3520150" cy="3"/>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24AC05-CDF6-0349-8966-270BC74CDD89}"/>
              </a:ext>
            </a:extLst>
          </p:cNvPr>
          <p:cNvSpPr txBox="1"/>
          <p:nvPr/>
        </p:nvSpPr>
        <p:spPr>
          <a:xfrm>
            <a:off x="388630" y="3382000"/>
            <a:ext cx="8031208" cy="830997"/>
          </a:xfrm>
          <a:prstGeom prst="rect">
            <a:avLst/>
          </a:prstGeom>
          <a:noFill/>
        </p:spPr>
        <p:txBody>
          <a:bodyPr wrap="square" rtlCol="0">
            <a:spAutoFit/>
          </a:bodyPr>
          <a:lstStyle/>
          <a:p>
            <a:r>
              <a:rPr lang="en-US" sz="4800" b="1" dirty="0">
                <a:latin typeface="Montserrat Alternates SemiBold" pitchFamily="2" charset="77"/>
                <a:ea typeface="Helvetica Neue" charset="0"/>
                <a:cs typeface="Helvetica Neue" charset="0"/>
              </a:rPr>
              <a:t>CCF </a:t>
            </a:r>
            <a:r>
              <a:rPr lang="en-US" sz="4800" b="1" dirty="0">
                <a:solidFill>
                  <a:schemeClr val="accent2"/>
                </a:solidFill>
                <a:latin typeface="Montserrat Alternates SemiBold" pitchFamily="2" charset="77"/>
                <a:ea typeface="Helvetica Neue" charset="0"/>
                <a:cs typeface="Helvetica Neue" charset="0"/>
              </a:rPr>
              <a:t>=</a:t>
            </a:r>
            <a:r>
              <a:rPr lang="en-US" sz="4800" b="1" dirty="0">
                <a:latin typeface="Montserrat Alternates SemiBold" pitchFamily="2" charset="77"/>
                <a:ea typeface="Helvetica Neue" charset="0"/>
                <a:cs typeface="Helvetica Neue" charset="0"/>
              </a:rPr>
              <a:t> Forward Modeling</a:t>
            </a:r>
          </a:p>
        </p:txBody>
      </p:sp>
      <p:sp>
        <p:nvSpPr>
          <p:cNvPr id="3" name="TextBox 2">
            <a:extLst>
              <a:ext uri="{FF2B5EF4-FFF2-40B4-BE49-F238E27FC236}">
                <a16:creationId xmlns:a16="http://schemas.microsoft.com/office/drawing/2014/main" id="{14402159-7E78-FD4B-887E-5302FA3BB1A3}"/>
              </a:ext>
            </a:extLst>
          </p:cNvPr>
          <p:cNvSpPr txBox="1"/>
          <p:nvPr/>
        </p:nvSpPr>
        <p:spPr>
          <a:xfrm>
            <a:off x="423355" y="2549012"/>
            <a:ext cx="7786860" cy="707886"/>
          </a:xfrm>
          <a:prstGeom prst="rect">
            <a:avLst/>
          </a:prstGeom>
          <a:noFill/>
        </p:spPr>
        <p:txBody>
          <a:bodyPr wrap="square" rtlCol="0">
            <a:spAutoFit/>
          </a:bodyPr>
          <a:lstStyle/>
          <a:p>
            <a:r>
              <a:rPr lang="en-US" sz="4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All things equal, </a:t>
            </a:r>
            <a:r>
              <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under idealized situations*,</a:t>
            </a:r>
          </a:p>
        </p:txBody>
      </p:sp>
      <p:sp>
        <p:nvSpPr>
          <p:cNvPr id="9" name="TextBox 8">
            <a:extLst>
              <a:ext uri="{FF2B5EF4-FFF2-40B4-BE49-F238E27FC236}">
                <a16:creationId xmlns:a16="http://schemas.microsoft.com/office/drawing/2014/main" id="{4C0F5BEA-7D0F-8744-A86D-E315D1B585C1}"/>
              </a:ext>
            </a:extLst>
          </p:cNvPr>
          <p:cNvSpPr txBox="1"/>
          <p:nvPr/>
        </p:nvSpPr>
        <p:spPr>
          <a:xfrm>
            <a:off x="388629" y="4338099"/>
            <a:ext cx="8755371" cy="584775"/>
          </a:xfrm>
          <a:prstGeom prst="rect">
            <a:avLst/>
          </a:prstGeom>
          <a:noFill/>
        </p:spPr>
        <p:txBody>
          <a:bodyPr wrap="square" rtlCol="0">
            <a:spAutoFit/>
          </a:bodyPr>
          <a:lstStyle/>
          <a:p>
            <a:r>
              <a:rPr lang="en-US" sz="1600" dirty="0">
                <a:latin typeface="Helvetica Neue" charset="0"/>
                <a:ea typeface="Helvetica Neue" charset="0"/>
                <a:cs typeface="Helvetica Neue" charset="0"/>
              </a:rPr>
              <a:t>*Same photon noise, same template, eliminating contamination completely, no stellar variation</a:t>
            </a:r>
          </a:p>
          <a:p>
            <a:r>
              <a:rPr lang="en-US" sz="1600" dirty="0">
                <a:latin typeface="Helvetica Neue" charset="0"/>
                <a:ea typeface="Helvetica Neue" charset="0"/>
                <a:cs typeface="Helvetica Neue" charset="0"/>
              </a:rPr>
              <a:t>*With proper and reliable </a:t>
            </a:r>
            <a:r>
              <a:rPr lang="en-US" sz="1600" b="1" dirty="0">
                <a:latin typeface="Helvetica Neue" charset="0"/>
                <a:ea typeface="Helvetica Neue" charset="0"/>
                <a:cs typeface="Helvetica Neue" charset="0"/>
              </a:rPr>
              <a:t>continuum normalization</a:t>
            </a:r>
          </a:p>
        </p:txBody>
      </p:sp>
    </p:spTree>
    <p:extLst>
      <p:ext uri="{BB962C8B-B14F-4D97-AF65-F5344CB8AC3E}">
        <p14:creationId xmlns:p14="http://schemas.microsoft.com/office/powerpoint/2010/main" val="3996594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F2DD5-035D-AE4E-8995-8ED5FA0CEBD1}"/>
              </a:ext>
            </a:extLst>
          </p:cNvPr>
          <p:cNvSpPr txBox="1"/>
          <p:nvPr/>
        </p:nvSpPr>
        <p:spPr>
          <a:xfrm>
            <a:off x="621102" y="690112"/>
            <a:ext cx="6825908" cy="830997"/>
          </a:xfrm>
          <a:prstGeom prst="rect">
            <a:avLst/>
          </a:prstGeom>
          <a:noFill/>
        </p:spPr>
        <p:txBody>
          <a:bodyPr wrap="none" rtlCol="0">
            <a:spAutoFit/>
          </a:bodyPr>
          <a:lstStyle/>
          <a:p>
            <a:r>
              <a:rPr lang="en-US" sz="4800" b="1" dirty="0">
                <a:solidFill>
                  <a:schemeClr val="accent2"/>
                </a:solidFill>
                <a:latin typeface="Montserrat Alternates Black" charset="0"/>
                <a:ea typeface="Montserrat Alternates Black" charset="0"/>
                <a:cs typeface="Montserrat Alternates Black" charset="0"/>
              </a:rPr>
              <a:t>Errors</a:t>
            </a:r>
            <a:r>
              <a:rPr lang="en-US" sz="4400" b="1" dirty="0">
                <a:latin typeface="Montserrat Alternates Black" charset="0"/>
                <a:ea typeface="Montserrat Alternates Black" charset="0"/>
                <a:cs typeface="Montserrat Alternates Black" charset="0"/>
              </a:rPr>
              <a:t> in Mearing RVs</a:t>
            </a:r>
            <a:endParaRPr lang="en-US" sz="3200" dirty="0">
              <a:latin typeface="Helvetica Neue" charset="0"/>
              <a:ea typeface="Helvetica Neue" charset="0"/>
              <a:cs typeface="Helvetica Neue" charset="0"/>
            </a:endParaRPr>
          </a:p>
        </p:txBody>
      </p:sp>
      <p:pic>
        <p:nvPicPr>
          <p:cNvPr id="7" name="Picture 6">
            <a:extLst>
              <a:ext uri="{FF2B5EF4-FFF2-40B4-BE49-F238E27FC236}">
                <a16:creationId xmlns:a16="http://schemas.microsoft.com/office/drawing/2014/main" id="{5EFC66F0-42BE-2D44-8CB4-A6D9D2BD12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1102" y="1811722"/>
            <a:ext cx="5260765" cy="2772461"/>
          </a:xfrm>
          <a:prstGeom prst="rect">
            <a:avLst/>
          </a:prstGeom>
        </p:spPr>
      </p:pic>
      <p:sp>
        <p:nvSpPr>
          <p:cNvPr id="4" name="TextBox 3">
            <a:extLst>
              <a:ext uri="{FF2B5EF4-FFF2-40B4-BE49-F238E27FC236}">
                <a16:creationId xmlns:a16="http://schemas.microsoft.com/office/drawing/2014/main" id="{A76050FA-E597-0A4C-8158-A9B92E7DCFDE}"/>
              </a:ext>
            </a:extLst>
          </p:cNvPr>
          <p:cNvSpPr txBox="1"/>
          <p:nvPr/>
        </p:nvSpPr>
        <p:spPr>
          <a:xfrm>
            <a:off x="4460864" y="3197952"/>
            <a:ext cx="3602481" cy="2594813"/>
          </a:xfrm>
          <a:prstGeom prst="rect">
            <a:avLst/>
          </a:prstGeom>
          <a:noFill/>
        </p:spPr>
        <p:txBody>
          <a:bodyPr wrap="square" rtlCol="0">
            <a:spAutoFit/>
          </a:bodyPr>
          <a:lstStyle/>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Photon error</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Mask or Template</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Contamination</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Stellar Variation</a:t>
            </a:r>
          </a:p>
        </p:txBody>
      </p:sp>
      <p:sp>
        <p:nvSpPr>
          <p:cNvPr id="3" name="TextBox 2">
            <a:extLst>
              <a:ext uri="{FF2B5EF4-FFF2-40B4-BE49-F238E27FC236}">
                <a16:creationId xmlns:a16="http://schemas.microsoft.com/office/drawing/2014/main" id="{D9F2E91B-49F7-484F-9564-505C71365A59}"/>
              </a:ext>
            </a:extLst>
          </p:cNvPr>
          <p:cNvSpPr txBox="1"/>
          <p:nvPr/>
        </p:nvSpPr>
        <p:spPr>
          <a:xfrm>
            <a:off x="4524197" y="3334411"/>
            <a:ext cx="352982" cy="461665"/>
          </a:xfrm>
          <a:prstGeom prst="rect">
            <a:avLst/>
          </a:prstGeom>
          <a:noFill/>
        </p:spPr>
        <p:txBody>
          <a:bodyPr wrap="none" rtlCol="0">
            <a:spAutoFit/>
          </a:bodyPr>
          <a:lstStyle/>
          <a:p>
            <a:r>
              <a:rPr lang="en-US" sz="2400" b="1" dirty="0">
                <a:latin typeface="Times" pitchFamily="2" charset="0"/>
              </a:rPr>
              <a:t>√</a:t>
            </a:r>
          </a:p>
        </p:txBody>
      </p:sp>
    </p:spTree>
    <p:extLst>
      <p:ext uri="{BB962C8B-B14F-4D97-AF65-F5344CB8AC3E}">
        <p14:creationId xmlns:p14="http://schemas.microsoft.com/office/powerpoint/2010/main" val="2117481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r="34069" b="66248"/>
          <a:stretch/>
        </p:blipFill>
        <p:spPr>
          <a:xfrm>
            <a:off x="2694198" y="931652"/>
            <a:ext cx="3659101" cy="1740296"/>
          </a:xfrm>
          <a:prstGeom prst="rect">
            <a:avLst/>
          </a:prstGeom>
        </p:spPr>
      </p:pic>
      <p:sp>
        <p:nvSpPr>
          <p:cNvPr id="18" name="TextBox 17"/>
          <p:cNvSpPr txBox="1"/>
          <p:nvPr/>
        </p:nvSpPr>
        <p:spPr>
          <a:xfrm>
            <a:off x="707366" y="931652"/>
            <a:ext cx="1838965" cy="1107996"/>
          </a:xfrm>
          <a:prstGeom prst="rect">
            <a:avLst/>
          </a:prstGeom>
          <a:noFill/>
        </p:spPr>
        <p:txBody>
          <a:bodyPr wrap="none" rtlCol="0">
            <a:spAutoFit/>
          </a:bodyPr>
          <a:lstStyle/>
          <a:p>
            <a:r>
              <a:rPr lang="en-US" sz="6600" b="1" dirty="0">
                <a:latin typeface="Montserrat Alternates Black" charset="0"/>
                <a:ea typeface="Montserrat Alternates Black" charset="0"/>
                <a:cs typeface="Montserrat Alternates Black" charset="0"/>
              </a:rPr>
              <a:t>CCF</a:t>
            </a:r>
          </a:p>
        </p:txBody>
      </p:sp>
      <p:sp>
        <p:nvSpPr>
          <p:cNvPr id="19" name="TextBox 18"/>
          <p:cNvSpPr txBox="1"/>
          <p:nvPr/>
        </p:nvSpPr>
        <p:spPr>
          <a:xfrm>
            <a:off x="5193455" y="6350162"/>
            <a:ext cx="384271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from Arpita Roy; Roy et al. 2016</a:t>
            </a:r>
          </a:p>
        </p:txBody>
      </p:sp>
      <p:sp>
        <p:nvSpPr>
          <p:cNvPr id="2" name="TextBox 1">
            <a:extLst>
              <a:ext uri="{FF2B5EF4-FFF2-40B4-BE49-F238E27FC236}">
                <a16:creationId xmlns:a16="http://schemas.microsoft.com/office/drawing/2014/main" id="{CFF98CE2-73CD-CE49-906B-CF8CF77E6196}"/>
              </a:ext>
            </a:extLst>
          </p:cNvPr>
          <p:cNvSpPr txBox="1"/>
          <p:nvPr/>
        </p:nvSpPr>
        <p:spPr>
          <a:xfrm>
            <a:off x="6220318" y="995334"/>
            <a:ext cx="2852063"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observed spectrum</a:t>
            </a:r>
          </a:p>
        </p:txBody>
      </p:sp>
      <p:sp>
        <p:nvSpPr>
          <p:cNvPr id="6" name="TextBox 5">
            <a:extLst>
              <a:ext uri="{FF2B5EF4-FFF2-40B4-BE49-F238E27FC236}">
                <a16:creationId xmlns:a16="http://schemas.microsoft.com/office/drawing/2014/main" id="{D0F29EA1-7748-A642-87E2-EE646E5659DE}"/>
              </a:ext>
            </a:extLst>
          </p:cNvPr>
          <p:cNvSpPr txBox="1"/>
          <p:nvPr/>
        </p:nvSpPr>
        <p:spPr>
          <a:xfrm>
            <a:off x="6220318" y="1934846"/>
            <a:ext cx="926857" cy="461665"/>
          </a:xfrm>
          <a:prstGeom prst="rect">
            <a:avLst/>
          </a:prstGeom>
          <a:noFill/>
        </p:spPr>
        <p:txBody>
          <a:bodyPr wrap="none" rtlCol="0">
            <a:spAutoFit/>
          </a:bodyPr>
          <a:lstStyle/>
          <a:p>
            <a:r>
              <a:rPr lang="en-US" sz="2400" dirty="0">
                <a:solidFill>
                  <a:srgbClr val="2481FF"/>
                </a:solidFill>
                <a:latin typeface="Helvetica Neue" panose="02000503000000020004" pitchFamily="2" charset="0"/>
                <a:ea typeface="Helvetica Neue" panose="02000503000000020004" pitchFamily="2" charset="0"/>
                <a:cs typeface="Helvetica Neue" panose="02000503000000020004" pitchFamily="2" charset="0"/>
              </a:rPr>
              <a:t>mask</a:t>
            </a:r>
          </a:p>
        </p:txBody>
      </p:sp>
      <p:sp>
        <p:nvSpPr>
          <p:cNvPr id="3" name="Multiply 2">
            <a:extLst>
              <a:ext uri="{FF2B5EF4-FFF2-40B4-BE49-F238E27FC236}">
                <a16:creationId xmlns:a16="http://schemas.microsoft.com/office/drawing/2014/main" id="{BF462F78-1158-A046-9560-81FEE4C416C3}"/>
              </a:ext>
            </a:extLst>
          </p:cNvPr>
          <p:cNvSpPr/>
          <p:nvPr/>
        </p:nvSpPr>
        <p:spPr>
          <a:xfrm>
            <a:off x="4616213" y="1621008"/>
            <a:ext cx="661842" cy="682355"/>
          </a:xfrm>
          <a:prstGeom prst="mathMultiply">
            <a:avLst>
              <a:gd name="adj1" fmla="val 11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368B62-E7F1-564A-85DE-190CD641FCF7}"/>
              </a:ext>
            </a:extLst>
          </p:cNvPr>
          <p:cNvSpPr txBox="1"/>
          <p:nvPr/>
        </p:nvSpPr>
        <p:spPr>
          <a:xfrm>
            <a:off x="707366" y="3122821"/>
            <a:ext cx="6681637" cy="646331"/>
          </a:xfrm>
          <a:prstGeom prst="rect">
            <a:avLst/>
          </a:prstGeom>
          <a:noFill/>
        </p:spPr>
        <p:txBody>
          <a:bodyPr wrap="none" rtlCol="0">
            <a:spAutoFit/>
          </a:bodyPr>
          <a:lstStyle/>
          <a:p>
            <a:r>
              <a:rPr lang="en-US" sz="3600" b="1" dirty="0">
                <a:solidFill>
                  <a:schemeClr val="accent2"/>
                </a:solidFill>
                <a:latin typeface="Montserrat Alternates ExtraBold" pitchFamily="2" charset="77"/>
                <a:ea typeface="Helvetica Neue" panose="02000503000000020004" pitchFamily="2" charset="0"/>
                <a:cs typeface="Helvetica Neue" panose="02000503000000020004" pitchFamily="2" charset="0"/>
              </a:rPr>
              <a:t>Error</a:t>
            </a:r>
            <a:r>
              <a:rPr lang="en-US" sz="3600" b="1" dirty="0">
                <a:latin typeface="Montserrat Alternates SemiBold" pitchFamily="2" charset="77"/>
                <a:ea typeface="Helvetica Neue" panose="02000503000000020004" pitchFamily="2" charset="0"/>
                <a:cs typeface="Helvetica Neue" panose="02000503000000020004" pitchFamily="2" charset="0"/>
              </a:rPr>
              <a:t> in the mask/template</a:t>
            </a:r>
          </a:p>
        </p:txBody>
      </p:sp>
      <p:sp>
        <p:nvSpPr>
          <p:cNvPr id="12" name="TextBox 11">
            <a:extLst>
              <a:ext uri="{FF2B5EF4-FFF2-40B4-BE49-F238E27FC236}">
                <a16:creationId xmlns:a16="http://schemas.microsoft.com/office/drawing/2014/main" id="{B402FD60-25E8-4D41-B783-6939B77DDB3E}"/>
              </a:ext>
            </a:extLst>
          </p:cNvPr>
          <p:cNvSpPr txBox="1"/>
          <p:nvPr/>
        </p:nvSpPr>
        <p:spPr>
          <a:xfrm>
            <a:off x="707366" y="3799541"/>
            <a:ext cx="7749237"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e.g. a missing line, wrong shapes of some lines</a:t>
            </a:r>
          </a:p>
        </p:txBody>
      </p:sp>
    </p:spTree>
    <p:extLst>
      <p:ext uri="{BB962C8B-B14F-4D97-AF65-F5344CB8AC3E}">
        <p14:creationId xmlns:p14="http://schemas.microsoft.com/office/powerpoint/2010/main" val="68546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256" y="2526579"/>
            <a:ext cx="6524461" cy="3718943"/>
          </a:xfrm>
          <a:prstGeom prst="rect">
            <a:avLst/>
          </a:prstGeom>
        </p:spPr>
      </p:pic>
      <p:sp>
        <p:nvSpPr>
          <p:cNvPr id="3" name="TextBox 2"/>
          <p:cNvSpPr txBox="1"/>
          <p:nvPr/>
        </p:nvSpPr>
        <p:spPr>
          <a:xfrm>
            <a:off x="1183256" y="774965"/>
            <a:ext cx="5705408" cy="1200329"/>
          </a:xfrm>
          <a:prstGeom prst="rect">
            <a:avLst/>
          </a:prstGeom>
          <a:noFill/>
        </p:spPr>
        <p:txBody>
          <a:bodyPr wrap="none" rtlCol="0">
            <a:spAutoFit/>
          </a:bodyPr>
          <a:lstStyle/>
          <a:p>
            <a:r>
              <a:rPr lang="en-US" sz="3600" dirty="0">
                <a:latin typeface="Helvetica Neue" charset="0"/>
                <a:ea typeface="Helvetica Neue" charset="0"/>
                <a:cs typeface="Helvetica Neue" charset="0"/>
              </a:rPr>
              <a:t>Velocity along line of sight</a:t>
            </a:r>
          </a:p>
          <a:p>
            <a:endParaRPr lang="en-US" sz="800" dirty="0">
              <a:latin typeface="Helvetica Neue" charset="0"/>
              <a:ea typeface="Helvetica Neue" charset="0"/>
              <a:cs typeface="Helvetica Neue" charset="0"/>
            </a:endParaRPr>
          </a:p>
          <a:p>
            <a:r>
              <a:rPr lang="en-US" sz="2800" dirty="0">
                <a:latin typeface="Helvetica Neue" charset="0"/>
                <a:ea typeface="Helvetica Neue" charset="0"/>
                <a:cs typeface="Helvetica Neue" charset="0"/>
              </a:rPr>
              <a:t>positive = redshifted = going away</a:t>
            </a:r>
          </a:p>
        </p:txBody>
      </p:sp>
    </p:spTree>
    <p:extLst>
      <p:ext uri="{BB962C8B-B14F-4D97-AF65-F5344CB8AC3E}">
        <p14:creationId xmlns:p14="http://schemas.microsoft.com/office/powerpoint/2010/main" val="1643116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r="34069" b="66248"/>
          <a:stretch/>
        </p:blipFill>
        <p:spPr>
          <a:xfrm>
            <a:off x="2694198" y="931652"/>
            <a:ext cx="3659101" cy="1740296"/>
          </a:xfrm>
          <a:prstGeom prst="rect">
            <a:avLst/>
          </a:prstGeom>
        </p:spPr>
      </p:pic>
      <p:sp>
        <p:nvSpPr>
          <p:cNvPr id="18" name="TextBox 17"/>
          <p:cNvSpPr txBox="1"/>
          <p:nvPr/>
        </p:nvSpPr>
        <p:spPr>
          <a:xfrm>
            <a:off x="707366" y="931652"/>
            <a:ext cx="1838965" cy="1107996"/>
          </a:xfrm>
          <a:prstGeom prst="rect">
            <a:avLst/>
          </a:prstGeom>
          <a:noFill/>
        </p:spPr>
        <p:txBody>
          <a:bodyPr wrap="none" rtlCol="0">
            <a:spAutoFit/>
          </a:bodyPr>
          <a:lstStyle/>
          <a:p>
            <a:r>
              <a:rPr lang="en-US" sz="6600" b="1" dirty="0">
                <a:latin typeface="Montserrat Alternates Black" charset="0"/>
                <a:ea typeface="Montserrat Alternates Black" charset="0"/>
                <a:cs typeface="Montserrat Alternates Black" charset="0"/>
              </a:rPr>
              <a:t>CCF</a:t>
            </a:r>
          </a:p>
        </p:txBody>
      </p:sp>
      <p:sp>
        <p:nvSpPr>
          <p:cNvPr id="19" name="TextBox 18"/>
          <p:cNvSpPr txBox="1"/>
          <p:nvPr/>
        </p:nvSpPr>
        <p:spPr>
          <a:xfrm>
            <a:off x="5193455" y="6350162"/>
            <a:ext cx="384271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from Arpita Roy; Roy et al. 2016</a:t>
            </a:r>
          </a:p>
        </p:txBody>
      </p:sp>
      <p:sp>
        <p:nvSpPr>
          <p:cNvPr id="2" name="TextBox 1">
            <a:extLst>
              <a:ext uri="{FF2B5EF4-FFF2-40B4-BE49-F238E27FC236}">
                <a16:creationId xmlns:a16="http://schemas.microsoft.com/office/drawing/2014/main" id="{CFF98CE2-73CD-CE49-906B-CF8CF77E6196}"/>
              </a:ext>
            </a:extLst>
          </p:cNvPr>
          <p:cNvSpPr txBox="1"/>
          <p:nvPr/>
        </p:nvSpPr>
        <p:spPr>
          <a:xfrm>
            <a:off x="6220318" y="995334"/>
            <a:ext cx="2852063"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observed spectrum</a:t>
            </a:r>
          </a:p>
        </p:txBody>
      </p:sp>
      <p:sp>
        <p:nvSpPr>
          <p:cNvPr id="6" name="TextBox 5">
            <a:extLst>
              <a:ext uri="{FF2B5EF4-FFF2-40B4-BE49-F238E27FC236}">
                <a16:creationId xmlns:a16="http://schemas.microsoft.com/office/drawing/2014/main" id="{D0F29EA1-7748-A642-87E2-EE646E5659DE}"/>
              </a:ext>
            </a:extLst>
          </p:cNvPr>
          <p:cNvSpPr txBox="1"/>
          <p:nvPr/>
        </p:nvSpPr>
        <p:spPr>
          <a:xfrm>
            <a:off x="6220318" y="1934846"/>
            <a:ext cx="926857" cy="461665"/>
          </a:xfrm>
          <a:prstGeom prst="rect">
            <a:avLst/>
          </a:prstGeom>
          <a:noFill/>
        </p:spPr>
        <p:txBody>
          <a:bodyPr wrap="none" rtlCol="0">
            <a:spAutoFit/>
          </a:bodyPr>
          <a:lstStyle/>
          <a:p>
            <a:r>
              <a:rPr lang="en-US" sz="2400" dirty="0">
                <a:solidFill>
                  <a:srgbClr val="2481FF"/>
                </a:solidFill>
                <a:latin typeface="Helvetica Neue" panose="02000503000000020004" pitchFamily="2" charset="0"/>
                <a:ea typeface="Helvetica Neue" panose="02000503000000020004" pitchFamily="2" charset="0"/>
                <a:cs typeface="Helvetica Neue" panose="02000503000000020004" pitchFamily="2" charset="0"/>
              </a:rPr>
              <a:t>mask</a:t>
            </a:r>
          </a:p>
        </p:txBody>
      </p:sp>
      <p:sp>
        <p:nvSpPr>
          <p:cNvPr id="3" name="Multiply 2">
            <a:extLst>
              <a:ext uri="{FF2B5EF4-FFF2-40B4-BE49-F238E27FC236}">
                <a16:creationId xmlns:a16="http://schemas.microsoft.com/office/drawing/2014/main" id="{BF462F78-1158-A046-9560-81FEE4C416C3}"/>
              </a:ext>
            </a:extLst>
          </p:cNvPr>
          <p:cNvSpPr/>
          <p:nvPr/>
        </p:nvSpPr>
        <p:spPr>
          <a:xfrm>
            <a:off x="4616213" y="1621008"/>
            <a:ext cx="661842" cy="682355"/>
          </a:xfrm>
          <a:prstGeom prst="mathMultiply">
            <a:avLst>
              <a:gd name="adj1" fmla="val 11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00E17D2-9085-4643-8B5B-96999C36AEDE}"/>
              </a:ext>
            </a:extLst>
          </p:cNvPr>
          <p:cNvSpPr txBox="1"/>
          <p:nvPr/>
        </p:nvSpPr>
        <p:spPr>
          <a:xfrm>
            <a:off x="707366" y="3799541"/>
            <a:ext cx="7749237"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e.g. a missing line, wrong shapes of some lines</a:t>
            </a:r>
          </a:p>
        </p:txBody>
      </p:sp>
      <p:sp>
        <p:nvSpPr>
          <p:cNvPr id="9" name="TextBox 8">
            <a:extLst>
              <a:ext uri="{FF2B5EF4-FFF2-40B4-BE49-F238E27FC236}">
                <a16:creationId xmlns:a16="http://schemas.microsoft.com/office/drawing/2014/main" id="{C4368B62-E7F1-564A-85DE-190CD641FCF7}"/>
              </a:ext>
            </a:extLst>
          </p:cNvPr>
          <p:cNvSpPr txBox="1"/>
          <p:nvPr/>
        </p:nvSpPr>
        <p:spPr>
          <a:xfrm>
            <a:off x="707366" y="3122821"/>
            <a:ext cx="6681637" cy="646331"/>
          </a:xfrm>
          <a:prstGeom prst="rect">
            <a:avLst/>
          </a:prstGeom>
          <a:noFill/>
        </p:spPr>
        <p:txBody>
          <a:bodyPr wrap="none" rtlCol="0">
            <a:spAutoFit/>
          </a:bodyPr>
          <a:lstStyle/>
          <a:p>
            <a:r>
              <a:rPr lang="en-US" sz="3600" b="1" dirty="0">
                <a:solidFill>
                  <a:schemeClr val="accent2"/>
                </a:solidFill>
                <a:latin typeface="Montserrat Alternates ExtraBold" pitchFamily="2" charset="77"/>
                <a:ea typeface="Helvetica Neue" panose="02000503000000020004" pitchFamily="2" charset="0"/>
                <a:cs typeface="Helvetica Neue" panose="02000503000000020004" pitchFamily="2" charset="0"/>
              </a:rPr>
              <a:t>Error</a:t>
            </a:r>
            <a:r>
              <a:rPr lang="en-US" sz="3600" b="1" dirty="0">
                <a:latin typeface="Montserrat Alternates SemiBold" pitchFamily="2" charset="77"/>
                <a:ea typeface="Helvetica Neue" panose="02000503000000020004" pitchFamily="2" charset="0"/>
                <a:cs typeface="Helvetica Neue" panose="02000503000000020004" pitchFamily="2" charset="0"/>
              </a:rPr>
              <a:t> in the mask/template</a:t>
            </a:r>
          </a:p>
        </p:txBody>
      </p:sp>
      <p:sp>
        <p:nvSpPr>
          <p:cNvPr id="5" name="Right Arrow 4">
            <a:extLst>
              <a:ext uri="{FF2B5EF4-FFF2-40B4-BE49-F238E27FC236}">
                <a16:creationId xmlns:a16="http://schemas.microsoft.com/office/drawing/2014/main" id="{6A154414-1041-0A43-9045-814AD7CBC69C}"/>
              </a:ext>
            </a:extLst>
          </p:cNvPr>
          <p:cNvSpPr/>
          <p:nvPr/>
        </p:nvSpPr>
        <p:spPr>
          <a:xfrm>
            <a:off x="798652" y="4591870"/>
            <a:ext cx="509286" cy="381964"/>
          </a:xfrm>
          <a:prstGeom prst="rightArrow">
            <a:avLst/>
          </a:prstGeom>
          <a:ln>
            <a:solidFill>
              <a:schemeClr val="accent3">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8ED71C-A66E-FF4A-A1CD-5409A0777274}"/>
              </a:ext>
            </a:extLst>
          </p:cNvPr>
          <p:cNvSpPr txBox="1"/>
          <p:nvPr/>
        </p:nvSpPr>
        <p:spPr>
          <a:xfrm>
            <a:off x="1600995" y="4518750"/>
            <a:ext cx="3219151"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Constant RV offset</a:t>
            </a:r>
          </a:p>
        </p:txBody>
      </p:sp>
    </p:spTree>
    <p:extLst>
      <p:ext uri="{BB962C8B-B14F-4D97-AF65-F5344CB8AC3E}">
        <p14:creationId xmlns:p14="http://schemas.microsoft.com/office/powerpoint/2010/main" val="3652782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39877F7-867E-674B-B038-563803CF995B}"/>
              </a:ext>
            </a:extLst>
          </p:cNvPr>
          <p:cNvCxnSpPr>
            <a:cxnSpLocks/>
          </p:cNvCxnSpPr>
          <p:nvPr/>
        </p:nvCxnSpPr>
        <p:spPr>
          <a:xfrm flipV="1">
            <a:off x="798652" y="6039754"/>
            <a:ext cx="3142061" cy="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3"/>
          <a:srcRect r="34069" b="66248"/>
          <a:stretch/>
        </p:blipFill>
        <p:spPr>
          <a:xfrm>
            <a:off x="2694198" y="931652"/>
            <a:ext cx="3659101" cy="1740296"/>
          </a:xfrm>
          <a:prstGeom prst="rect">
            <a:avLst/>
          </a:prstGeom>
        </p:spPr>
      </p:pic>
      <p:sp>
        <p:nvSpPr>
          <p:cNvPr id="18" name="TextBox 17"/>
          <p:cNvSpPr txBox="1"/>
          <p:nvPr/>
        </p:nvSpPr>
        <p:spPr>
          <a:xfrm>
            <a:off x="707366" y="931652"/>
            <a:ext cx="1838965" cy="1107996"/>
          </a:xfrm>
          <a:prstGeom prst="rect">
            <a:avLst/>
          </a:prstGeom>
          <a:noFill/>
        </p:spPr>
        <p:txBody>
          <a:bodyPr wrap="none" rtlCol="0">
            <a:spAutoFit/>
          </a:bodyPr>
          <a:lstStyle/>
          <a:p>
            <a:r>
              <a:rPr lang="en-US" sz="6600" b="1" dirty="0">
                <a:latin typeface="Montserrat Alternates Black" charset="0"/>
                <a:ea typeface="Montserrat Alternates Black" charset="0"/>
                <a:cs typeface="Montserrat Alternates Black" charset="0"/>
              </a:rPr>
              <a:t>CCF</a:t>
            </a:r>
          </a:p>
        </p:txBody>
      </p:sp>
      <p:sp>
        <p:nvSpPr>
          <p:cNvPr id="19" name="TextBox 18"/>
          <p:cNvSpPr txBox="1"/>
          <p:nvPr/>
        </p:nvSpPr>
        <p:spPr>
          <a:xfrm>
            <a:off x="5193455" y="6350162"/>
            <a:ext cx="384271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from Arpita Roy; Roy et al. 2016</a:t>
            </a:r>
          </a:p>
        </p:txBody>
      </p:sp>
      <p:sp>
        <p:nvSpPr>
          <p:cNvPr id="2" name="TextBox 1">
            <a:extLst>
              <a:ext uri="{FF2B5EF4-FFF2-40B4-BE49-F238E27FC236}">
                <a16:creationId xmlns:a16="http://schemas.microsoft.com/office/drawing/2014/main" id="{CFF98CE2-73CD-CE49-906B-CF8CF77E6196}"/>
              </a:ext>
            </a:extLst>
          </p:cNvPr>
          <p:cNvSpPr txBox="1"/>
          <p:nvPr/>
        </p:nvSpPr>
        <p:spPr>
          <a:xfrm>
            <a:off x="6220318" y="995334"/>
            <a:ext cx="2852063"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observed spectrum</a:t>
            </a:r>
          </a:p>
        </p:txBody>
      </p:sp>
      <p:sp>
        <p:nvSpPr>
          <p:cNvPr id="6" name="TextBox 5">
            <a:extLst>
              <a:ext uri="{FF2B5EF4-FFF2-40B4-BE49-F238E27FC236}">
                <a16:creationId xmlns:a16="http://schemas.microsoft.com/office/drawing/2014/main" id="{D0F29EA1-7748-A642-87E2-EE646E5659DE}"/>
              </a:ext>
            </a:extLst>
          </p:cNvPr>
          <p:cNvSpPr txBox="1"/>
          <p:nvPr/>
        </p:nvSpPr>
        <p:spPr>
          <a:xfrm>
            <a:off x="6220318" y="1934846"/>
            <a:ext cx="926857" cy="461665"/>
          </a:xfrm>
          <a:prstGeom prst="rect">
            <a:avLst/>
          </a:prstGeom>
          <a:noFill/>
        </p:spPr>
        <p:txBody>
          <a:bodyPr wrap="none" rtlCol="0">
            <a:spAutoFit/>
          </a:bodyPr>
          <a:lstStyle/>
          <a:p>
            <a:r>
              <a:rPr lang="en-US" sz="2400" dirty="0">
                <a:solidFill>
                  <a:srgbClr val="2481FF"/>
                </a:solidFill>
                <a:latin typeface="Helvetica Neue" panose="02000503000000020004" pitchFamily="2" charset="0"/>
                <a:ea typeface="Helvetica Neue" panose="02000503000000020004" pitchFamily="2" charset="0"/>
                <a:cs typeface="Helvetica Neue" panose="02000503000000020004" pitchFamily="2" charset="0"/>
              </a:rPr>
              <a:t>mask</a:t>
            </a:r>
          </a:p>
        </p:txBody>
      </p:sp>
      <p:sp>
        <p:nvSpPr>
          <p:cNvPr id="3" name="Multiply 2">
            <a:extLst>
              <a:ext uri="{FF2B5EF4-FFF2-40B4-BE49-F238E27FC236}">
                <a16:creationId xmlns:a16="http://schemas.microsoft.com/office/drawing/2014/main" id="{BF462F78-1158-A046-9560-81FEE4C416C3}"/>
              </a:ext>
            </a:extLst>
          </p:cNvPr>
          <p:cNvSpPr/>
          <p:nvPr/>
        </p:nvSpPr>
        <p:spPr>
          <a:xfrm>
            <a:off x="4616213" y="1621008"/>
            <a:ext cx="661842" cy="682355"/>
          </a:xfrm>
          <a:prstGeom prst="mathMultiply">
            <a:avLst>
              <a:gd name="adj1" fmla="val 11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00E17D2-9085-4643-8B5B-96999C36AEDE}"/>
              </a:ext>
            </a:extLst>
          </p:cNvPr>
          <p:cNvSpPr txBox="1"/>
          <p:nvPr/>
        </p:nvSpPr>
        <p:spPr>
          <a:xfrm>
            <a:off x="707366" y="3799541"/>
            <a:ext cx="7749237"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e.g. a missing line, wrong shapes of some lines</a:t>
            </a:r>
          </a:p>
        </p:txBody>
      </p:sp>
      <p:sp>
        <p:nvSpPr>
          <p:cNvPr id="9" name="TextBox 8">
            <a:extLst>
              <a:ext uri="{FF2B5EF4-FFF2-40B4-BE49-F238E27FC236}">
                <a16:creationId xmlns:a16="http://schemas.microsoft.com/office/drawing/2014/main" id="{C4368B62-E7F1-564A-85DE-190CD641FCF7}"/>
              </a:ext>
            </a:extLst>
          </p:cNvPr>
          <p:cNvSpPr txBox="1"/>
          <p:nvPr/>
        </p:nvSpPr>
        <p:spPr>
          <a:xfrm>
            <a:off x="707366" y="3122821"/>
            <a:ext cx="6681637" cy="646331"/>
          </a:xfrm>
          <a:prstGeom prst="rect">
            <a:avLst/>
          </a:prstGeom>
          <a:noFill/>
        </p:spPr>
        <p:txBody>
          <a:bodyPr wrap="none" rtlCol="0">
            <a:spAutoFit/>
          </a:bodyPr>
          <a:lstStyle/>
          <a:p>
            <a:r>
              <a:rPr lang="en-US" sz="3600" b="1" dirty="0">
                <a:solidFill>
                  <a:schemeClr val="accent2"/>
                </a:solidFill>
                <a:latin typeface="Montserrat Alternates ExtraBold" pitchFamily="2" charset="77"/>
                <a:ea typeface="Helvetica Neue" panose="02000503000000020004" pitchFamily="2" charset="0"/>
                <a:cs typeface="Helvetica Neue" panose="02000503000000020004" pitchFamily="2" charset="0"/>
              </a:rPr>
              <a:t>Error</a:t>
            </a:r>
            <a:r>
              <a:rPr lang="en-US" sz="3600" b="1" dirty="0">
                <a:latin typeface="Montserrat Alternates SemiBold" pitchFamily="2" charset="77"/>
                <a:ea typeface="Helvetica Neue" panose="02000503000000020004" pitchFamily="2" charset="0"/>
                <a:cs typeface="Helvetica Neue" panose="02000503000000020004" pitchFamily="2" charset="0"/>
              </a:rPr>
              <a:t> in the mask/template</a:t>
            </a:r>
          </a:p>
        </p:txBody>
      </p:sp>
      <p:sp>
        <p:nvSpPr>
          <p:cNvPr id="5" name="Right Arrow 4">
            <a:extLst>
              <a:ext uri="{FF2B5EF4-FFF2-40B4-BE49-F238E27FC236}">
                <a16:creationId xmlns:a16="http://schemas.microsoft.com/office/drawing/2014/main" id="{6A154414-1041-0A43-9045-814AD7CBC69C}"/>
              </a:ext>
            </a:extLst>
          </p:cNvPr>
          <p:cNvSpPr/>
          <p:nvPr/>
        </p:nvSpPr>
        <p:spPr>
          <a:xfrm>
            <a:off x="798652" y="4591870"/>
            <a:ext cx="509286" cy="381964"/>
          </a:xfrm>
          <a:prstGeom prst="rightArrow">
            <a:avLst/>
          </a:prstGeom>
          <a:ln>
            <a:solidFill>
              <a:schemeClr val="accent3">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8ED71C-A66E-FF4A-A1CD-5409A0777274}"/>
              </a:ext>
            </a:extLst>
          </p:cNvPr>
          <p:cNvSpPr txBox="1"/>
          <p:nvPr/>
        </p:nvSpPr>
        <p:spPr>
          <a:xfrm>
            <a:off x="1600995" y="4518750"/>
            <a:ext cx="3219151"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Constant RV offset</a:t>
            </a:r>
          </a:p>
        </p:txBody>
      </p:sp>
      <p:sp>
        <p:nvSpPr>
          <p:cNvPr id="12" name="TextBox 11">
            <a:extLst>
              <a:ext uri="{FF2B5EF4-FFF2-40B4-BE49-F238E27FC236}">
                <a16:creationId xmlns:a16="http://schemas.microsoft.com/office/drawing/2014/main" id="{1B2E6832-C234-FE48-AA28-A9B86A0B1761}"/>
              </a:ext>
            </a:extLst>
          </p:cNvPr>
          <p:cNvSpPr txBox="1"/>
          <p:nvPr/>
        </p:nvSpPr>
        <p:spPr>
          <a:xfrm>
            <a:off x="707366" y="5237959"/>
            <a:ext cx="7212231" cy="892552"/>
          </a:xfrm>
          <a:prstGeom prst="rect">
            <a:avLst/>
          </a:prstGeom>
          <a:noFill/>
        </p:spPr>
        <p:txBody>
          <a:bodyPr wrap="none" rtlCol="0">
            <a:spAutoFit/>
          </a:bodyPr>
          <a:lstStyle/>
          <a:p>
            <a:r>
              <a:rPr lang="en-US" sz="2800" b="1" dirty="0">
                <a:solidFill>
                  <a:schemeClr val="accent2"/>
                </a:solidFill>
                <a:latin typeface="Montserrat Alternates ExtraBold" pitchFamily="2" charset="77"/>
                <a:ea typeface="Helvetica Neue" panose="02000503000000020004" pitchFamily="2" charset="0"/>
                <a:cs typeface="Helvetica Neue" panose="02000503000000020004" pitchFamily="2" charset="0"/>
              </a:rPr>
              <a:t>Error </a:t>
            </a:r>
            <a:r>
              <a:rPr lang="en-US" sz="2400" dirty="0">
                <a:latin typeface="Helvetica Neue" panose="02000503000000020004" pitchFamily="2" charset="0"/>
                <a:ea typeface="Helvetica Neue" panose="02000503000000020004" pitchFamily="2" charset="0"/>
                <a:cs typeface="Helvetica Neue" panose="02000503000000020004" pitchFamily="2" charset="0"/>
              </a:rPr>
              <a:t>occurs when template defects interact with </a:t>
            </a:r>
          </a:p>
          <a:p>
            <a:r>
              <a:rPr lang="en-US"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non-Doppler changes </a:t>
            </a:r>
            <a:r>
              <a:rPr lang="en-US" sz="2400" dirty="0">
                <a:latin typeface="Helvetica Neue" panose="02000503000000020004" pitchFamily="2" charset="0"/>
                <a:ea typeface="Helvetica Neue" panose="02000503000000020004" pitchFamily="2" charset="0"/>
                <a:cs typeface="Helvetica Neue" panose="02000503000000020004" pitchFamily="2" charset="0"/>
              </a:rPr>
              <a:t>in the observed spectra!</a:t>
            </a:r>
          </a:p>
        </p:txBody>
      </p:sp>
    </p:spTree>
    <p:extLst>
      <p:ext uri="{BB962C8B-B14F-4D97-AF65-F5344CB8AC3E}">
        <p14:creationId xmlns:p14="http://schemas.microsoft.com/office/powerpoint/2010/main" val="975273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F2DD5-035D-AE4E-8995-8ED5FA0CEBD1}"/>
              </a:ext>
            </a:extLst>
          </p:cNvPr>
          <p:cNvSpPr txBox="1"/>
          <p:nvPr/>
        </p:nvSpPr>
        <p:spPr>
          <a:xfrm>
            <a:off x="621102" y="690112"/>
            <a:ext cx="6825908" cy="830997"/>
          </a:xfrm>
          <a:prstGeom prst="rect">
            <a:avLst/>
          </a:prstGeom>
          <a:noFill/>
        </p:spPr>
        <p:txBody>
          <a:bodyPr wrap="none" rtlCol="0">
            <a:spAutoFit/>
          </a:bodyPr>
          <a:lstStyle/>
          <a:p>
            <a:r>
              <a:rPr lang="en-US" sz="4800" b="1" dirty="0">
                <a:solidFill>
                  <a:schemeClr val="accent2"/>
                </a:solidFill>
                <a:latin typeface="Montserrat Alternates Black" charset="0"/>
                <a:ea typeface="Montserrat Alternates Black" charset="0"/>
                <a:cs typeface="Montserrat Alternates Black" charset="0"/>
              </a:rPr>
              <a:t>Errors</a:t>
            </a:r>
            <a:r>
              <a:rPr lang="en-US" sz="4400" b="1" dirty="0">
                <a:latin typeface="Montserrat Alternates Black" charset="0"/>
                <a:ea typeface="Montserrat Alternates Black" charset="0"/>
                <a:cs typeface="Montserrat Alternates Black" charset="0"/>
              </a:rPr>
              <a:t> in Mearing RVs</a:t>
            </a:r>
            <a:endParaRPr lang="en-US" sz="3200" dirty="0">
              <a:latin typeface="Helvetica Neue" charset="0"/>
              <a:ea typeface="Helvetica Neue" charset="0"/>
              <a:cs typeface="Helvetica Neue" charset="0"/>
            </a:endParaRPr>
          </a:p>
        </p:txBody>
      </p:sp>
      <p:pic>
        <p:nvPicPr>
          <p:cNvPr id="7" name="Picture 6">
            <a:extLst>
              <a:ext uri="{FF2B5EF4-FFF2-40B4-BE49-F238E27FC236}">
                <a16:creationId xmlns:a16="http://schemas.microsoft.com/office/drawing/2014/main" id="{5EFC66F0-42BE-2D44-8CB4-A6D9D2BD12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102" y="1811722"/>
            <a:ext cx="5260765" cy="2772461"/>
          </a:xfrm>
          <a:prstGeom prst="rect">
            <a:avLst/>
          </a:prstGeom>
        </p:spPr>
      </p:pic>
      <p:sp>
        <p:nvSpPr>
          <p:cNvPr id="4" name="TextBox 3">
            <a:extLst>
              <a:ext uri="{FF2B5EF4-FFF2-40B4-BE49-F238E27FC236}">
                <a16:creationId xmlns:a16="http://schemas.microsoft.com/office/drawing/2014/main" id="{A76050FA-E597-0A4C-8158-A9B92E7DCFDE}"/>
              </a:ext>
            </a:extLst>
          </p:cNvPr>
          <p:cNvSpPr txBox="1"/>
          <p:nvPr/>
        </p:nvSpPr>
        <p:spPr>
          <a:xfrm>
            <a:off x="4460864" y="3197952"/>
            <a:ext cx="3602481" cy="2594813"/>
          </a:xfrm>
          <a:prstGeom prst="rect">
            <a:avLst/>
          </a:prstGeom>
          <a:noFill/>
        </p:spPr>
        <p:txBody>
          <a:bodyPr wrap="square" rtlCol="0">
            <a:spAutoFit/>
          </a:bodyPr>
          <a:lstStyle/>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Photon error</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Mask or Template</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Contamination</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Stellar Variation</a:t>
            </a:r>
          </a:p>
        </p:txBody>
      </p:sp>
      <p:sp>
        <p:nvSpPr>
          <p:cNvPr id="3" name="TextBox 2">
            <a:extLst>
              <a:ext uri="{FF2B5EF4-FFF2-40B4-BE49-F238E27FC236}">
                <a16:creationId xmlns:a16="http://schemas.microsoft.com/office/drawing/2014/main" id="{D9F2E91B-49F7-484F-9564-505C71365A59}"/>
              </a:ext>
            </a:extLst>
          </p:cNvPr>
          <p:cNvSpPr txBox="1"/>
          <p:nvPr/>
        </p:nvSpPr>
        <p:spPr>
          <a:xfrm>
            <a:off x="4524197" y="3334411"/>
            <a:ext cx="352982" cy="461665"/>
          </a:xfrm>
          <a:prstGeom prst="rect">
            <a:avLst/>
          </a:prstGeom>
          <a:noFill/>
        </p:spPr>
        <p:txBody>
          <a:bodyPr wrap="none" rtlCol="0">
            <a:spAutoFit/>
          </a:bodyPr>
          <a:lstStyle/>
          <a:p>
            <a:r>
              <a:rPr lang="en-US" sz="2400" b="1" dirty="0">
                <a:latin typeface="Times" pitchFamily="2" charset="0"/>
              </a:rPr>
              <a:t>√</a:t>
            </a:r>
          </a:p>
        </p:txBody>
      </p:sp>
      <p:sp>
        <p:nvSpPr>
          <p:cNvPr id="6" name="TextBox 5">
            <a:extLst>
              <a:ext uri="{FF2B5EF4-FFF2-40B4-BE49-F238E27FC236}">
                <a16:creationId xmlns:a16="http://schemas.microsoft.com/office/drawing/2014/main" id="{2F5F5570-0EB8-6C42-83A3-62451D656E4F}"/>
              </a:ext>
            </a:extLst>
          </p:cNvPr>
          <p:cNvSpPr txBox="1"/>
          <p:nvPr/>
        </p:nvSpPr>
        <p:spPr>
          <a:xfrm>
            <a:off x="4524197" y="3959297"/>
            <a:ext cx="352982" cy="461665"/>
          </a:xfrm>
          <a:prstGeom prst="rect">
            <a:avLst/>
          </a:prstGeom>
          <a:noFill/>
        </p:spPr>
        <p:txBody>
          <a:bodyPr wrap="none" rtlCol="0">
            <a:spAutoFit/>
          </a:bodyPr>
          <a:lstStyle/>
          <a:p>
            <a:r>
              <a:rPr lang="en-US" sz="2400" b="1" dirty="0">
                <a:latin typeface="Times" pitchFamily="2" charset="0"/>
              </a:rPr>
              <a:t>√</a:t>
            </a:r>
          </a:p>
        </p:txBody>
      </p:sp>
    </p:spTree>
    <p:extLst>
      <p:ext uri="{BB962C8B-B14F-4D97-AF65-F5344CB8AC3E}">
        <p14:creationId xmlns:p14="http://schemas.microsoft.com/office/powerpoint/2010/main" val="2094202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F2DD5-035D-AE4E-8995-8ED5FA0CEBD1}"/>
              </a:ext>
            </a:extLst>
          </p:cNvPr>
          <p:cNvSpPr txBox="1"/>
          <p:nvPr/>
        </p:nvSpPr>
        <p:spPr>
          <a:xfrm>
            <a:off x="621102" y="690112"/>
            <a:ext cx="6825908" cy="830997"/>
          </a:xfrm>
          <a:prstGeom prst="rect">
            <a:avLst/>
          </a:prstGeom>
          <a:noFill/>
        </p:spPr>
        <p:txBody>
          <a:bodyPr wrap="none" rtlCol="0">
            <a:spAutoFit/>
          </a:bodyPr>
          <a:lstStyle/>
          <a:p>
            <a:r>
              <a:rPr lang="en-US" sz="4800" b="1" dirty="0">
                <a:solidFill>
                  <a:schemeClr val="accent2"/>
                </a:solidFill>
                <a:latin typeface="Montserrat Alternates Black" charset="0"/>
                <a:ea typeface="Montserrat Alternates Black" charset="0"/>
                <a:cs typeface="Montserrat Alternates Black" charset="0"/>
              </a:rPr>
              <a:t>Errors</a:t>
            </a:r>
            <a:r>
              <a:rPr lang="en-US" sz="4400" b="1" dirty="0">
                <a:latin typeface="Montserrat Alternates Black" charset="0"/>
                <a:ea typeface="Montserrat Alternates Black" charset="0"/>
                <a:cs typeface="Montserrat Alternates Black" charset="0"/>
              </a:rPr>
              <a:t> in Mearing RVs</a:t>
            </a:r>
            <a:endParaRPr lang="en-US" sz="3200" dirty="0">
              <a:latin typeface="Helvetica Neue" charset="0"/>
              <a:ea typeface="Helvetica Neue" charset="0"/>
              <a:cs typeface="Helvetica Neue" charset="0"/>
            </a:endParaRPr>
          </a:p>
        </p:txBody>
      </p:sp>
      <p:pic>
        <p:nvPicPr>
          <p:cNvPr id="7" name="Picture 6">
            <a:extLst>
              <a:ext uri="{FF2B5EF4-FFF2-40B4-BE49-F238E27FC236}">
                <a16:creationId xmlns:a16="http://schemas.microsoft.com/office/drawing/2014/main" id="{5EFC66F0-42BE-2D44-8CB4-A6D9D2BD12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102" y="1811722"/>
            <a:ext cx="5260765" cy="2772461"/>
          </a:xfrm>
          <a:prstGeom prst="rect">
            <a:avLst/>
          </a:prstGeom>
        </p:spPr>
      </p:pic>
      <p:sp>
        <p:nvSpPr>
          <p:cNvPr id="4" name="TextBox 3">
            <a:extLst>
              <a:ext uri="{FF2B5EF4-FFF2-40B4-BE49-F238E27FC236}">
                <a16:creationId xmlns:a16="http://schemas.microsoft.com/office/drawing/2014/main" id="{A76050FA-E597-0A4C-8158-A9B92E7DCFDE}"/>
              </a:ext>
            </a:extLst>
          </p:cNvPr>
          <p:cNvSpPr txBox="1"/>
          <p:nvPr/>
        </p:nvSpPr>
        <p:spPr>
          <a:xfrm>
            <a:off x="4460864" y="3197952"/>
            <a:ext cx="3602481" cy="2594813"/>
          </a:xfrm>
          <a:prstGeom prst="rect">
            <a:avLst/>
          </a:prstGeom>
          <a:noFill/>
        </p:spPr>
        <p:txBody>
          <a:bodyPr wrap="square" rtlCol="0">
            <a:spAutoFit/>
          </a:bodyPr>
          <a:lstStyle/>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Photon error</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Mask or Template</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Contamination</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Stellar Variation</a:t>
            </a:r>
          </a:p>
        </p:txBody>
      </p:sp>
      <p:sp>
        <p:nvSpPr>
          <p:cNvPr id="3" name="TextBox 2">
            <a:extLst>
              <a:ext uri="{FF2B5EF4-FFF2-40B4-BE49-F238E27FC236}">
                <a16:creationId xmlns:a16="http://schemas.microsoft.com/office/drawing/2014/main" id="{D9F2E91B-49F7-484F-9564-505C71365A59}"/>
              </a:ext>
            </a:extLst>
          </p:cNvPr>
          <p:cNvSpPr txBox="1"/>
          <p:nvPr/>
        </p:nvSpPr>
        <p:spPr>
          <a:xfrm>
            <a:off x="4524197" y="3334411"/>
            <a:ext cx="352982" cy="461665"/>
          </a:xfrm>
          <a:prstGeom prst="rect">
            <a:avLst/>
          </a:prstGeom>
          <a:noFill/>
        </p:spPr>
        <p:txBody>
          <a:bodyPr wrap="none" rtlCol="0">
            <a:spAutoFit/>
          </a:bodyPr>
          <a:lstStyle/>
          <a:p>
            <a:r>
              <a:rPr lang="en-US" sz="2400" b="1" dirty="0">
                <a:latin typeface="Times" pitchFamily="2" charset="0"/>
              </a:rPr>
              <a:t>√</a:t>
            </a:r>
          </a:p>
        </p:txBody>
      </p:sp>
      <p:sp>
        <p:nvSpPr>
          <p:cNvPr id="6" name="TextBox 5">
            <a:extLst>
              <a:ext uri="{FF2B5EF4-FFF2-40B4-BE49-F238E27FC236}">
                <a16:creationId xmlns:a16="http://schemas.microsoft.com/office/drawing/2014/main" id="{2F5F5570-0EB8-6C42-83A3-62451D656E4F}"/>
              </a:ext>
            </a:extLst>
          </p:cNvPr>
          <p:cNvSpPr txBox="1"/>
          <p:nvPr/>
        </p:nvSpPr>
        <p:spPr>
          <a:xfrm>
            <a:off x="4524197" y="3959297"/>
            <a:ext cx="352982" cy="461665"/>
          </a:xfrm>
          <a:prstGeom prst="rect">
            <a:avLst/>
          </a:prstGeom>
          <a:noFill/>
        </p:spPr>
        <p:txBody>
          <a:bodyPr wrap="none" rtlCol="0">
            <a:spAutoFit/>
          </a:bodyPr>
          <a:lstStyle/>
          <a:p>
            <a:r>
              <a:rPr lang="en-US" sz="2400" b="1" dirty="0">
                <a:latin typeface="Times" pitchFamily="2" charset="0"/>
              </a:rPr>
              <a:t>√</a:t>
            </a:r>
          </a:p>
        </p:txBody>
      </p:sp>
    </p:spTree>
    <p:extLst>
      <p:ext uri="{BB962C8B-B14F-4D97-AF65-F5344CB8AC3E}">
        <p14:creationId xmlns:p14="http://schemas.microsoft.com/office/powerpoint/2010/main" val="2947133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9263B-357B-534A-BDD2-8C41DE55BC3B}"/>
              </a:ext>
            </a:extLst>
          </p:cNvPr>
          <p:cNvSpPr txBox="1"/>
          <p:nvPr/>
        </p:nvSpPr>
        <p:spPr>
          <a:xfrm>
            <a:off x="302282" y="5867838"/>
            <a:ext cx="5205425" cy="769441"/>
          </a:xfrm>
          <a:prstGeom prst="rect">
            <a:avLst/>
          </a:prstGeom>
          <a:noFill/>
        </p:spPr>
        <p:txBody>
          <a:bodyPr wrap="square" rtlCol="0">
            <a:spAutoFit/>
          </a:bodyPr>
          <a:lstStyle/>
          <a:p>
            <a:r>
              <a:rPr lang="en-US" sz="4400" b="1" dirty="0">
                <a:latin typeface="Montserrat Alternates Black" pitchFamily="2" charset="77"/>
                <a:ea typeface="Helvetica Neue" charset="0"/>
                <a:cs typeface="Helvetica Neue" charset="0"/>
              </a:rPr>
              <a:t>Contamination</a:t>
            </a:r>
          </a:p>
        </p:txBody>
      </p:sp>
      <p:sp>
        <p:nvSpPr>
          <p:cNvPr id="4" name="TextBox 3">
            <a:extLst>
              <a:ext uri="{FF2B5EF4-FFF2-40B4-BE49-F238E27FC236}">
                <a16:creationId xmlns:a16="http://schemas.microsoft.com/office/drawing/2014/main" id="{62E7AE94-3D9B-3549-8E93-4745D2C9F33A}"/>
              </a:ext>
            </a:extLst>
          </p:cNvPr>
          <p:cNvSpPr txBox="1"/>
          <p:nvPr/>
        </p:nvSpPr>
        <p:spPr>
          <a:xfrm>
            <a:off x="1296365" y="3240712"/>
            <a:ext cx="3644650" cy="523220"/>
          </a:xfrm>
          <a:prstGeom prst="rect">
            <a:avLst/>
          </a:prstGeom>
          <a:noFill/>
        </p:spPr>
        <p:txBody>
          <a:bodyPr wrap="square" rtlCol="0">
            <a:spAutoFit/>
          </a:bodyPr>
          <a:lstStyle/>
          <a:p>
            <a:pPr algn="r"/>
            <a:r>
              <a:rPr lang="en-US" sz="2800" dirty="0">
                <a:latin typeface="Montserrat Alternates Medium" pitchFamily="2" charset="77"/>
                <a:ea typeface="Helvetica Neue" charset="0"/>
                <a:cs typeface="Helvetica Neue" charset="0"/>
              </a:rPr>
              <a:t>Telluric Emission</a:t>
            </a:r>
          </a:p>
        </p:txBody>
      </p:sp>
      <p:sp>
        <p:nvSpPr>
          <p:cNvPr id="5" name="TextBox 4">
            <a:extLst>
              <a:ext uri="{FF2B5EF4-FFF2-40B4-BE49-F238E27FC236}">
                <a16:creationId xmlns:a16="http://schemas.microsoft.com/office/drawing/2014/main" id="{FE9E18B8-A4EA-2C4D-A6EB-269FC7F3EED7}"/>
              </a:ext>
            </a:extLst>
          </p:cNvPr>
          <p:cNvSpPr txBox="1"/>
          <p:nvPr/>
        </p:nvSpPr>
        <p:spPr>
          <a:xfrm>
            <a:off x="1076446" y="4581086"/>
            <a:ext cx="3864569" cy="523220"/>
          </a:xfrm>
          <a:prstGeom prst="rect">
            <a:avLst/>
          </a:prstGeom>
          <a:noFill/>
        </p:spPr>
        <p:txBody>
          <a:bodyPr wrap="square" rtlCol="0">
            <a:spAutoFit/>
          </a:bodyPr>
          <a:lstStyle/>
          <a:p>
            <a:pPr algn="r"/>
            <a:r>
              <a:rPr lang="en-US" sz="2800" dirty="0">
                <a:latin typeface="Montserrat Alternates Medium" pitchFamily="2" charset="77"/>
                <a:ea typeface="Helvetica Neue" charset="0"/>
                <a:cs typeface="Helvetica Neue" charset="0"/>
              </a:rPr>
              <a:t>Telluric Absorption</a:t>
            </a:r>
          </a:p>
        </p:txBody>
      </p:sp>
      <p:sp>
        <p:nvSpPr>
          <p:cNvPr id="6" name="TextBox 5">
            <a:extLst>
              <a:ext uri="{FF2B5EF4-FFF2-40B4-BE49-F238E27FC236}">
                <a16:creationId xmlns:a16="http://schemas.microsoft.com/office/drawing/2014/main" id="{A0368736-2A18-8A46-8933-794701BA8C5B}"/>
              </a:ext>
            </a:extLst>
          </p:cNvPr>
          <p:cNvSpPr txBox="1"/>
          <p:nvPr/>
        </p:nvSpPr>
        <p:spPr>
          <a:xfrm>
            <a:off x="740780" y="1888957"/>
            <a:ext cx="4200235" cy="523220"/>
          </a:xfrm>
          <a:prstGeom prst="rect">
            <a:avLst/>
          </a:prstGeom>
          <a:noFill/>
        </p:spPr>
        <p:txBody>
          <a:bodyPr wrap="square" rtlCol="0">
            <a:spAutoFit/>
          </a:bodyPr>
          <a:lstStyle/>
          <a:p>
            <a:pPr algn="r"/>
            <a:r>
              <a:rPr lang="en-US" sz="2800" dirty="0">
                <a:latin typeface="Montserrat Alternates Medium" pitchFamily="2" charset="77"/>
                <a:ea typeface="Helvetica Neue" charset="0"/>
                <a:cs typeface="Helvetica Neue" charset="0"/>
              </a:rPr>
              <a:t>Solar Contamination</a:t>
            </a:r>
          </a:p>
        </p:txBody>
      </p:sp>
      <p:cxnSp>
        <p:nvCxnSpPr>
          <p:cNvPr id="19" name="Straight Connector 18">
            <a:extLst>
              <a:ext uri="{FF2B5EF4-FFF2-40B4-BE49-F238E27FC236}">
                <a16:creationId xmlns:a16="http://schemas.microsoft.com/office/drawing/2014/main" id="{B5921D5A-D3A4-7042-AE69-42B7A18E3D92}"/>
              </a:ext>
            </a:extLst>
          </p:cNvPr>
          <p:cNvCxnSpPr>
            <a:cxnSpLocks/>
          </p:cNvCxnSpPr>
          <p:nvPr/>
        </p:nvCxnSpPr>
        <p:spPr>
          <a:xfrm>
            <a:off x="386131" y="6552329"/>
            <a:ext cx="4428937"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384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D9263B-357B-534A-BDD2-8C41DE55BC3B}"/>
              </a:ext>
            </a:extLst>
          </p:cNvPr>
          <p:cNvSpPr txBox="1"/>
          <p:nvPr/>
        </p:nvSpPr>
        <p:spPr>
          <a:xfrm>
            <a:off x="302282" y="5867838"/>
            <a:ext cx="5205425" cy="769441"/>
          </a:xfrm>
          <a:prstGeom prst="rect">
            <a:avLst/>
          </a:prstGeom>
          <a:noFill/>
        </p:spPr>
        <p:txBody>
          <a:bodyPr wrap="square" rtlCol="0">
            <a:spAutoFit/>
          </a:bodyPr>
          <a:lstStyle/>
          <a:p>
            <a:r>
              <a:rPr lang="en-US" sz="4400" b="1" dirty="0">
                <a:latin typeface="Montserrat Alternates Black" pitchFamily="2" charset="77"/>
                <a:ea typeface="Helvetica Neue" charset="0"/>
                <a:cs typeface="Helvetica Neue" charset="0"/>
              </a:rPr>
              <a:t>Contamination</a:t>
            </a:r>
          </a:p>
        </p:txBody>
      </p:sp>
      <p:sp>
        <p:nvSpPr>
          <p:cNvPr id="3" name="TextBox 2">
            <a:extLst>
              <a:ext uri="{FF2B5EF4-FFF2-40B4-BE49-F238E27FC236}">
                <a16:creationId xmlns:a16="http://schemas.microsoft.com/office/drawing/2014/main" id="{A6C9516E-5B60-1F47-A117-EC8BCCACD5E2}"/>
              </a:ext>
            </a:extLst>
          </p:cNvPr>
          <p:cNvSpPr txBox="1"/>
          <p:nvPr/>
        </p:nvSpPr>
        <p:spPr>
          <a:xfrm>
            <a:off x="5257143" y="644179"/>
            <a:ext cx="4060476"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“Root” Solution</a:t>
            </a:r>
          </a:p>
        </p:txBody>
      </p:sp>
      <p:sp>
        <p:nvSpPr>
          <p:cNvPr id="4" name="TextBox 3">
            <a:extLst>
              <a:ext uri="{FF2B5EF4-FFF2-40B4-BE49-F238E27FC236}">
                <a16:creationId xmlns:a16="http://schemas.microsoft.com/office/drawing/2014/main" id="{62E7AE94-3D9B-3549-8E93-4745D2C9F33A}"/>
              </a:ext>
            </a:extLst>
          </p:cNvPr>
          <p:cNvSpPr txBox="1"/>
          <p:nvPr/>
        </p:nvSpPr>
        <p:spPr>
          <a:xfrm>
            <a:off x="1296365" y="3240712"/>
            <a:ext cx="3644650" cy="523220"/>
          </a:xfrm>
          <a:prstGeom prst="rect">
            <a:avLst/>
          </a:prstGeom>
          <a:noFill/>
        </p:spPr>
        <p:txBody>
          <a:bodyPr wrap="square" rtlCol="0">
            <a:spAutoFit/>
          </a:bodyPr>
          <a:lstStyle/>
          <a:p>
            <a:pPr algn="r"/>
            <a:r>
              <a:rPr lang="en-US" sz="2800" dirty="0">
                <a:latin typeface="Montserrat Alternates Medium" pitchFamily="2" charset="77"/>
                <a:ea typeface="Helvetica Neue" charset="0"/>
                <a:cs typeface="Helvetica Neue" charset="0"/>
              </a:rPr>
              <a:t>Telluric Emission</a:t>
            </a:r>
          </a:p>
        </p:txBody>
      </p:sp>
      <p:sp>
        <p:nvSpPr>
          <p:cNvPr id="5" name="TextBox 4">
            <a:extLst>
              <a:ext uri="{FF2B5EF4-FFF2-40B4-BE49-F238E27FC236}">
                <a16:creationId xmlns:a16="http://schemas.microsoft.com/office/drawing/2014/main" id="{FE9E18B8-A4EA-2C4D-A6EB-269FC7F3EED7}"/>
              </a:ext>
            </a:extLst>
          </p:cNvPr>
          <p:cNvSpPr txBox="1"/>
          <p:nvPr/>
        </p:nvSpPr>
        <p:spPr>
          <a:xfrm>
            <a:off x="1076446" y="4581086"/>
            <a:ext cx="3864569" cy="523220"/>
          </a:xfrm>
          <a:prstGeom prst="rect">
            <a:avLst/>
          </a:prstGeom>
          <a:noFill/>
        </p:spPr>
        <p:txBody>
          <a:bodyPr wrap="square" rtlCol="0">
            <a:spAutoFit/>
          </a:bodyPr>
          <a:lstStyle/>
          <a:p>
            <a:pPr algn="r"/>
            <a:r>
              <a:rPr lang="en-US" sz="2800" dirty="0">
                <a:latin typeface="Montserrat Alternates Medium" pitchFamily="2" charset="77"/>
                <a:ea typeface="Helvetica Neue" charset="0"/>
                <a:cs typeface="Helvetica Neue" charset="0"/>
              </a:rPr>
              <a:t>Telluric Absorption</a:t>
            </a:r>
          </a:p>
        </p:txBody>
      </p:sp>
      <p:sp>
        <p:nvSpPr>
          <p:cNvPr id="6" name="TextBox 5">
            <a:extLst>
              <a:ext uri="{FF2B5EF4-FFF2-40B4-BE49-F238E27FC236}">
                <a16:creationId xmlns:a16="http://schemas.microsoft.com/office/drawing/2014/main" id="{A0368736-2A18-8A46-8933-794701BA8C5B}"/>
              </a:ext>
            </a:extLst>
          </p:cNvPr>
          <p:cNvSpPr txBox="1"/>
          <p:nvPr/>
        </p:nvSpPr>
        <p:spPr>
          <a:xfrm>
            <a:off x="740780" y="1888957"/>
            <a:ext cx="4200235" cy="523220"/>
          </a:xfrm>
          <a:prstGeom prst="rect">
            <a:avLst/>
          </a:prstGeom>
          <a:noFill/>
        </p:spPr>
        <p:txBody>
          <a:bodyPr wrap="square" rtlCol="0">
            <a:spAutoFit/>
          </a:bodyPr>
          <a:lstStyle/>
          <a:p>
            <a:pPr algn="r"/>
            <a:r>
              <a:rPr lang="en-US" sz="2800" dirty="0">
                <a:latin typeface="Montserrat Alternates Medium" pitchFamily="2" charset="77"/>
                <a:ea typeface="Helvetica Neue" charset="0"/>
                <a:cs typeface="Helvetica Neue" charset="0"/>
              </a:rPr>
              <a:t>Solar Contamination</a:t>
            </a:r>
          </a:p>
        </p:txBody>
      </p:sp>
      <p:cxnSp>
        <p:nvCxnSpPr>
          <p:cNvPr id="8" name="Straight Connector 7">
            <a:extLst>
              <a:ext uri="{FF2B5EF4-FFF2-40B4-BE49-F238E27FC236}">
                <a16:creationId xmlns:a16="http://schemas.microsoft.com/office/drawing/2014/main" id="{3610D08C-5D3C-5948-83A2-E831831189B1}"/>
              </a:ext>
            </a:extLst>
          </p:cNvPr>
          <p:cNvCxnSpPr>
            <a:cxnSpLocks/>
          </p:cNvCxnSpPr>
          <p:nvPr/>
        </p:nvCxnSpPr>
        <p:spPr>
          <a:xfrm>
            <a:off x="5291868" y="1244211"/>
            <a:ext cx="350489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59EC5C-9DAC-2E46-8AFD-3380EE35A940}"/>
              </a:ext>
            </a:extLst>
          </p:cNvPr>
          <p:cNvSpPr txBox="1"/>
          <p:nvPr/>
        </p:nvSpPr>
        <p:spPr>
          <a:xfrm>
            <a:off x="5257144" y="1877382"/>
            <a:ext cx="4060477" cy="523220"/>
          </a:xfrm>
          <a:prstGeom prst="rect">
            <a:avLst/>
          </a:prstGeom>
          <a:noFill/>
        </p:spPr>
        <p:txBody>
          <a:bodyPr wrap="square" rtlCol="0">
            <a:spAutoFit/>
          </a:bodyPr>
          <a:lstStyle/>
          <a:p>
            <a:r>
              <a:rPr lang="en-US" sz="2800" dirty="0">
                <a:latin typeface="Helvetica Neue" charset="0"/>
                <a:ea typeface="Helvetica Neue" charset="0"/>
                <a:cs typeface="Helvetica Neue" charset="0"/>
              </a:rPr>
              <a:t>avoid moon; sky fiber</a:t>
            </a:r>
          </a:p>
        </p:txBody>
      </p:sp>
      <p:sp>
        <p:nvSpPr>
          <p:cNvPr id="11" name="TextBox 10">
            <a:extLst>
              <a:ext uri="{FF2B5EF4-FFF2-40B4-BE49-F238E27FC236}">
                <a16:creationId xmlns:a16="http://schemas.microsoft.com/office/drawing/2014/main" id="{32EB6AC1-D6CB-EC42-B22F-DACD22AEE8D8}"/>
              </a:ext>
            </a:extLst>
          </p:cNvPr>
          <p:cNvSpPr txBox="1"/>
          <p:nvPr/>
        </p:nvSpPr>
        <p:spPr>
          <a:xfrm>
            <a:off x="5257143" y="3233584"/>
            <a:ext cx="4060477" cy="523220"/>
          </a:xfrm>
          <a:prstGeom prst="rect">
            <a:avLst/>
          </a:prstGeom>
          <a:noFill/>
        </p:spPr>
        <p:txBody>
          <a:bodyPr wrap="square" rtlCol="0">
            <a:spAutoFit/>
          </a:bodyPr>
          <a:lstStyle/>
          <a:p>
            <a:r>
              <a:rPr lang="en-US" sz="2800" dirty="0">
                <a:latin typeface="Helvetica Neue" charset="0"/>
                <a:ea typeface="Helvetica Neue" charset="0"/>
                <a:cs typeface="Helvetica Neue" charset="0"/>
              </a:rPr>
              <a:t>dark site; sky fiber</a:t>
            </a:r>
          </a:p>
        </p:txBody>
      </p:sp>
      <p:sp>
        <p:nvSpPr>
          <p:cNvPr id="12" name="TextBox 11">
            <a:extLst>
              <a:ext uri="{FF2B5EF4-FFF2-40B4-BE49-F238E27FC236}">
                <a16:creationId xmlns:a16="http://schemas.microsoft.com/office/drawing/2014/main" id="{D44A3B02-61D5-374E-9DE0-197EDF8108D5}"/>
              </a:ext>
            </a:extLst>
          </p:cNvPr>
          <p:cNvSpPr txBox="1"/>
          <p:nvPr/>
        </p:nvSpPr>
        <p:spPr>
          <a:xfrm>
            <a:off x="5257143" y="4573481"/>
            <a:ext cx="4060477" cy="523220"/>
          </a:xfrm>
          <a:prstGeom prst="rect">
            <a:avLst/>
          </a:prstGeom>
          <a:noFill/>
        </p:spPr>
        <p:txBody>
          <a:bodyPr wrap="square" rtlCol="0">
            <a:spAutoFit/>
          </a:bodyPr>
          <a:lstStyle/>
          <a:p>
            <a:r>
              <a:rPr lang="en-US" sz="2800" dirty="0">
                <a:latin typeface="Helvetica Neue" charset="0"/>
                <a:ea typeface="Helvetica Neue" charset="0"/>
                <a:cs typeface="Helvetica Neue" charset="0"/>
              </a:rPr>
              <a:t>going to space </a:t>
            </a:r>
            <a:r>
              <a:rPr lang="en-US" sz="2800" b="1" dirty="0">
                <a:solidFill>
                  <a:schemeClr val="accent2"/>
                </a:solidFill>
                <a:latin typeface="Helvetica Neue" charset="0"/>
                <a:ea typeface="Helvetica Neue" charset="0"/>
                <a:cs typeface="Helvetica Neue" charset="0"/>
              </a:rPr>
              <a:t>[</a:t>
            </a:r>
            <a:r>
              <a:rPr lang="en-US" sz="1000" b="1" dirty="0">
                <a:solidFill>
                  <a:schemeClr val="accent2"/>
                </a:solidFill>
                <a:latin typeface="Helvetica Neue" charset="0"/>
                <a:ea typeface="Helvetica Neue" charset="0"/>
                <a:cs typeface="Helvetica Neue" charset="0"/>
              </a:rPr>
              <a:t> </a:t>
            </a:r>
            <a:r>
              <a:rPr lang="en-US" sz="2800" b="1" dirty="0">
                <a:solidFill>
                  <a:schemeClr val="accent2"/>
                </a:solidFill>
                <a:latin typeface="Helvetica Neue" charset="0"/>
                <a:ea typeface="Helvetica Neue" charset="0"/>
                <a:cs typeface="Helvetica Neue" charset="0"/>
              </a:rPr>
              <a:t>!</a:t>
            </a:r>
            <a:r>
              <a:rPr lang="en-US" sz="1000" b="1" dirty="0">
                <a:solidFill>
                  <a:schemeClr val="accent2"/>
                </a:solidFill>
                <a:latin typeface="Helvetica Neue" charset="0"/>
                <a:ea typeface="Helvetica Neue" charset="0"/>
                <a:cs typeface="Helvetica Neue" charset="0"/>
              </a:rPr>
              <a:t> </a:t>
            </a:r>
            <a:r>
              <a:rPr lang="en-US" sz="2800" b="1" dirty="0">
                <a:solidFill>
                  <a:schemeClr val="accent2"/>
                </a:solidFill>
                <a:latin typeface="Helvetica Neue" charset="0"/>
                <a:ea typeface="Helvetica Neue" charset="0"/>
                <a:cs typeface="Helvetica Neue" charset="0"/>
              </a:rPr>
              <a:t>]</a:t>
            </a:r>
          </a:p>
        </p:txBody>
      </p:sp>
      <p:cxnSp>
        <p:nvCxnSpPr>
          <p:cNvPr id="19" name="Straight Connector 18">
            <a:extLst>
              <a:ext uri="{FF2B5EF4-FFF2-40B4-BE49-F238E27FC236}">
                <a16:creationId xmlns:a16="http://schemas.microsoft.com/office/drawing/2014/main" id="{B5921D5A-D3A4-7042-AE69-42B7A18E3D92}"/>
              </a:ext>
            </a:extLst>
          </p:cNvPr>
          <p:cNvCxnSpPr>
            <a:cxnSpLocks/>
          </p:cNvCxnSpPr>
          <p:nvPr/>
        </p:nvCxnSpPr>
        <p:spPr>
          <a:xfrm>
            <a:off x="386131" y="6552329"/>
            <a:ext cx="4428937"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900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78361-8C09-494A-8028-47D5A08F8075}"/>
              </a:ext>
            </a:extLst>
          </p:cNvPr>
          <p:cNvPicPr>
            <a:picLocks noChangeAspect="1"/>
          </p:cNvPicPr>
          <p:nvPr/>
        </p:nvPicPr>
        <p:blipFill>
          <a:blip r:embed="rId3"/>
          <a:stretch>
            <a:fillRect/>
          </a:stretch>
        </p:blipFill>
        <p:spPr>
          <a:xfrm>
            <a:off x="1053296" y="897037"/>
            <a:ext cx="6727217" cy="5579319"/>
          </a:xfrm>
          <a:prstGeom prst="rect">
            <a:avLst/>
          </a:prstGeom>
        </p:spPr>
      </p:pic>
      <p:sp>
        <p:nvSpPr>
          <p:cNvPr id="3" name="TextBox 2">
            <a:extLst>
              <a:ext uri="{FF2B5EF4-FFF2-40B4-BE49-F238E27FC236}">
                <a16:creationId xmlns:a16="http://schemas.microsoft.com/office/drawing/2014/main" id="{07BB505F-6166-1147-A558-BE4274D10816}"/>
              </a:ext>
            </a:extLst>
          </p:cNvPr>
          <p:cNvSpPr txBox="1"/>
          <p:nvPr/>
        </p:nvSpPr>
        <p:spPr>
          <a:xfrm>
            <a:off x="252185" y="250706"/>
            <a:ext cx="6499733" cy="646331"/>
          </a:xfrm>
          <a:prstGeom prst="rect">
            <a:avLst/>
          </a:prstGeom>
          <a:noFill/>
        </p:spPr>
        <p:txBody>
          <a:bodyPr wrap="square" rtlCol="0">
            <a:spAutoFit/>
          </a:bodyPr>
          <a:lstStyle/>
          <a:p>
            <a:r>
              <a:rPr lang="en-US" sz="3600" b="1" dirty="0">
                <a:latin typeface="Montserrat Alternates Black" pitchFamily="2" charset="77"/>
                <a:ea typeface="Helvetica Neue" charset="0"/>
                <a:cs typeface="Helvetica Neue" charset="0"/>
              </a:rPr>
              <a:t>Solar Contamination</a:t>
            </a:r>
          </a:p>
        </p:txBody>
      </p:sp>
      <p:sp>
        <p:nvSpPr>
          <p:cNvPr id="4" name="TextBox 3">
            <a:extLst>
              <a:ext uri="{FF2B5EF4-FFF2-40B4-BE49-F238E27FC236}">
                <a16:creationId xmlns:a16="http://schemas.microsoft.com/office/drawing/2014/main" id="{FCC6D7E3-E1A6-3241-AA95-EE9C4A950E7F}"/>
              </a:ext>
            </a:extLst>
          </p:cNvPr>
          <p:cNvSpPr txBox="1"/>
          <p:nvPr/>
        </p:nvSpPr>
        <p:spPr>
          <a:xfrm>
            <a:off x="7240915" y="6457890"/>
            <a:ext cx="1903085"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Roy et al. 2020</a:t>
            </a:r>
          </a:p>
        </p:txBody>
      </p:sp>
    </p:spTree>
    <p:extLst>
      <p:ext uri="{BB962C8B-B14F-4D97-AF65-F5344CB8AC3E}">
        <p14:creationId xmlns:p14="http://schemas.microsoft.com/office/powerpoint/2010/main" val="511592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537EB-4351-C64B-B394-939571B8A9EA}"/>
              </a:ext>
            </a:extLst>
          </p:cNvPr>
          <p:cNvPicPr>
            <a:picLocks noChangeAspect="1"/>
          </p:cNvPicPr>
          <p:nvPr/>
        </p:nvPicPr>
        <p:blipFill>
          <a:blip r:embed="rId3"/>
          <a:stretch>
            <a:fillRect/>
          </a:stretch>
        </p:blipFill>
        <p:spPr>
          <a:xfrm>
            <a:off x="190434" y="867117"/>
            <a:ext cx="4771438" cy="3589135"/>
          </a:xfrm>
          <a:prstGeom prst="rect">
            <a:avLst/>
          </a:prstGeom>
        </p:spPr>
      </p:pic>
      <p:sp>
        <p:nvSpPr>
          <p:cNvPr id="2" name="TextBox 1">
            <a:extLst>
              <a:ext uri="{FF2B5EF4-FFF2-40B4-BE49-F238E27FC236}">
                <a16:creationId xmlns:a16="http://schemas.microsoft.com/office/drawing/2014/main" id="{588CD78D-BC99-4249-B49E-912E7688AD7D}"/>
              </a:ext>
            </a:extLst>
          </p:cNvPr>
          <p:cNvSpPr txBox="1"/>
          <p:nvPr/>
        </p:nvSpPr>
        <p:spPr>
          <a:xfrm>
            <a:off x="252185" y="250706"/>
            <a:ext cx="6499733" cy="646331"/>
          </a:xfrm>
          <a:prstGeom prst="rect">
            <a:avLst/>
          </a:prstGeom>
          <a:noFill/>
        </p:spPr>
        <p:txBody>
          <a:bodyPr wrap="square" rtlCol="0">
            <a:spAutoFit/>
          </a:bodyPr>
          <a:lstStyle/>
          <a:p>
            <a:r>
              <a:rPr lang="en-US" sz="3600" b="1" dirty="0">
                <a:latin typeface="Montserrat Alternates Black" pitchFamily="2" charset="77"/>
                <a:ea typeface="Helvetica Neue" charset="0"/>
                <a:cs typeface="Helvetica Neue" charset="0"/>
              </a:rPr>
              <a:t>Solar Contamination</a:t>
            </a:r>
          </a:p>
        </p:txBody>
      </p:sp>
      <p:pic>
        <p:nvPicPr>
          <p:cNvPr id="4" name="Picture 3">
            <a:extLst>
              <a:ext uri="{FF2B5EF4-FFF2-40B4-BE49-F238E27FC236}">
                <a16:creationId xmlns:a16="http://schemas.microsoft.com/office/drawing/2014/main" id="{6806AFCC-F40F-C34E-BF49-760D061AA6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74739" y="3298785"/>
            <a:ext cx="4354359" cy="3559215"/>
          </a:xfrm>
          <a:prstGeom prst="rect">
            <a:avLst/>
          </a:prstGeom>
        </p:spPr>
      </p:pic>
      <p:sp>
        <p:nvSpPr>
          <p:cNvPr id="5" name="TextBox 4">
            <a:extLst>
              <a:ext uri="{FF2B5EF4-FFF2-40B4-BE49-F238E27FC236}">
                <a16:creationId xmlns:a16="http://schemas.microsoft.com/office/drawing/2014/main" id="{4C82C51D-CDFE-384B-8BAF-C14C4440B404}"/>
              </a:ext>
            </a:extLst>
          </p:cNvPr>
          <p:cNvSpPr txBox="1"/>
          <p:nvPr/>
        </p:nvSpPr>
        <p:spPr>
          <a:xfrm>
            <a:off x="252185" y="6342143"/>
            <a:ext cx="1903085"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Roy et al. 2020</a:t>
            </a:r>
          </a:p>
        </p:txBody>
      </p:sp>
      <p:sp>
        <p:nvSpPr>
          <p:cNvPr id="6" name="TextBox 5">
            <a:extLst>
              <a:ext uri="{FF2B5EF4-FFF2-40B4-BE49-F238E27FC236}">
                <a16:creationId xmlns:a16="http://schemas.microsoft.com/office/drawing/2014/main" id="{B456E943-1240-0147-9958-CA7CE1A69C1F}"/>
              </a:ext>
            </a:extLst>
          </p:cNvPr>
          <p:cNvSpPr txBox="1"/>
          <p:nvPr/>
        </p:nvSpPr>
        <p:spPr>
          <a:xfrm>
            <a:off x="5157825" y="2178314"/>
            <a:ext cx="1398140" cy="584775"/>
          </a:xfrm>
          <a:prstGeom prst="rect">
            <a:avLst/>
          </a:prstGeom>
          <a:noFill/>
        </p:spPr>
        <p:txBody>
          <a:bodyPr wrap="non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Before</a:t>
            </a:r>
          </a:p>
        </p:txBody>
      </p:sp>
      <p:sp>
        <p:nvSpPr>
          <p:cNvPr id="7" name="Right Arrow 6">
            <a:extLst>
              <a:ext uri="{FF2B5EF4-FFF2-40B4-BE49-F238E27FC236}">
                <a16:creationId xmlns:a16="http://schemas.microsoft.com/office/drawing/2014/main" id="{2EA5F9A5-D268-C24F-B1C4-4F56644CE651}"/>
              </a:ext>
            </a:extLst>
          </p:cNvPr>
          <p:cNvSpPr/>
          <p:nvPr/>
        </p:nvSpPr>
        <p:spPr>
          <a:xfrm>
            <a:off x="3878878" y="5208215"/>
            <a:ext cx="509286" cy="381964"/>
          </a:xfrm>
          <a:prstGeom prst="rightArrow">
            <a:avLst/>
          </a:prstGeom>
          <a:ln>
            <a:solidFill>
              <a:schemeClr val="accent3">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F3067B81-05C7-D249-A066-FD443245A608}"/>
              </a:ext>
            </a:extLst>
          </p:cNvPr>
          <p:cNvSpPr/>
          <p:nvPr/>
        </p:nvSpPr>
        <p:spPr>
          <a:xfrm rot="10800000">
            <a:off x="4574739" y="2279720"/>
            <a:ext cx="509286" cy="381964"/>
          </a:xfrm>
          <a:prstGeom prst="rightArrow">
            <a:avLst/>
          </a:prstGeom>
          <a:ln>
            <a:solidFill>
              <a:schemeClr val="accent3">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4A2FC4-0DF4-3745-AB31-4BD65B7ECB69}"/>
              </a:ext>
            </a:extLst>
          </p:cNvPr>
          <p:cNvSpPr txBox="1"/>
          <p:nvPr/>
        </p:nvSpPr>
        <p:spPr>
          <a:xfrm>
            <a:off x="2727287" y="5106810"/>
            <a:ext cx="1058303" cy="584775"/>
          </a:xfrm>
          <a:prstGeom prst="rect">
            <a:avLst/>
          </a:prstGeom>
          <a:noFill/>
        </p:spPr>
        <p:txBody>
          <a:bodyPr wrap="non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After</a:t>
            </a:r>
          </a:p>
        </p:txBody>
      </p:sp>
      <p:sp>
        <p:nvSpPr>
          <p:cNvPr id="10" name="TextBox 9">
            <a:extLst>
              <a:ext uri="{FF2B5EF4-FFF2-40B4-BE49-F238E27FC236}">
                <a16:creationId xmlns:a16="http://schemas.microsoft.com/office/drawing/2014/main" id="{D05E1BE9-70CF-0C4A-B673-EB2EF048A0C7}"/>
              </a:ext>
            </a:extLst>
          </p:cNvPr>
          <p:cNvSpPr txBox="1"/>
          <p:nvPr/>
        </p:nvSpPr>
        <p:spPr>
          <a:xfrm>
            <a:off x="252185" y="5880478"/>
            <a:ext cx="2701381"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No photon errors.</a:t>
            </a:r>
          </a:p>
        </p:txBody>
      </p:sp>
    </p:spTree>
    <p:extLst>
      <p:ext uri="{BB962C8B-B14F-4D97-AF65-F5344CB8AC3E}">
        <p14:creationId xmlns:p14="http://schemas.microsoft.com/office/powerpoint/2010/main" val="4069451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9103E1-57C4-D94D-8E94-5C9069CCFE28}"/>
              </a:ext>
            </a:extLst>
          </p:cNvPr>
          <p:cNvPicPr>
            <a:picLocks noChangeAspect="1"/>
          </p:cNvPicPr>
          <p:nvPr/>
        </p:nvPicPr>
        <p:blipFill>
          <a:blip r:embed="rId3"/>
          <a:stretch>
            <a:fillRect/>
          </a:stretch>
        </p:blipFill>
        <p:spPr>
          <a:xfrm>
            <a:off x="898644" y="740539"/>
            <a:ext cx="7485283" cy="5613962"/>
          </a:xfrm>
          <a:prstGeom prst="rect">
            <a:avLst/>
          </a:prstGeom>
        </p:spPr>
      </p:pic>
      <p:sp>
        <p:nvSpPr>
          <p:cNvPr id="5" name="TextBox 4">
            <a:extLst>
              <a:ext uri="{FF2B5EF4-FFF2-40B4-BE49-F238E27FC236}">
                <a16:creationId xmlns:a16="http://schemas.microsoft.com/office/drawing/2014/main" id="{451AEA9C-5C9B-1C45-B4E9-DB93E4D8FA39}"/>
              </a:ext>
            </a:extLst>
          </p:cNvPr>
          <p:cNvSpPr txBox="1"/>
          <p:nvPr/>
        </p:nvSpPr>
        <p:spPr>
          <a:xfrm>
            <a:off x="252185" y="250706"/>
            <a:ext cx="6499733" cy="646331"/>
          </a:xfrm>
          <a:prstGeom prst="rect">
            <a:avLst/>
          </a:prstGeom>
          <a:noFill/>
        </p:spPr>
        <p:txBody>
          <a:bodyPr wrap="square" rtlCol="0">
            <a:spAutoFit/>
          </a:bodyPr>
          <a:lstStyle/>
          <a:p>
            <a:r>
              <a:rPr lang="en-US" sz="3600" b="1" dirty="0">
                <a:latin typeface="Montserrat Alternates Black" pitchFamily="2" charset="77"/>
                <a:ea typeface="Helvetica Neue" charset="0"/>
                <a:cs typeface="Helvetica Neue" charset="0"/>
              </a:rPr>
              <a:t>Telluric Absorption</a:t>
            </a:r>
          </a:p>
        </p:txBody>
      </p:sp>
      <p:sp>
        <p:nvSpPr>
          <p:cNvPr id="6" name="TextBox 5">
            <a:extLst>
              <a:ext uri="{FF2B5EF4-FFF2-40B4-BE49-F238E27FC236}">
                <a16:creationId xmlns:a16="http://schemas.microsoft.com/office/drawing/2014/main" id="{64C53330-3784-C048-85C9-47139536AC3B}"/>
              </a:ext>
            </a:extLst>
          </p:cNvPr>
          <p:cNvSpPr txBox="1"/>
          <p:nvPr/>
        </p:nvSpPr>
        <p:spPr>
          <a:xfrm>
            <a:off x="5150599" y="6457890"/>
            <a:ext cx="3993401"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Wang, </a:t>
            </a:r>
            <a:r>
              <a:rPr lang="en-US" sz="2000" dirty="0" err="1">
                <a:latin typeface="Helvetica Neue" charset="0"/>
                <a:ea typeface="Helvetica Neue" charset="0"/>
                <a:cs typeface="Helvetica Neue" charset="0"/>
              </a:rPr>
              <a:t>Latouf</a:t>
            </a:r>
            <a:r>
              <a:rPr lang="en-US" sz="2000" dirty="0">
                <a:latin typeface="Helvetica Neue" charset="0"/>
                <a:ea typeface="Helvetica Neue" charset="0"/>
                <a:cs typeface="Helvetica Neue" charset="0"/>
              </a:rPr>
              <a:t>, et al. 2020 in prep.</a:t>
            </a:r>
          </a:p>
        </p:txBody>
      </p:sp>
      <p:sp>
        <p:nvSpPr>
          <p:cNvPr id="8" name="TextBox 7">
            <a:extLst>
              <a:ext uri="{FF2B5EF4-FFF2-40B4-BE49-F238E27FC236}">
                <a16:creationId xmlns:a16="http://schemas.microsoft.com/office/drawing/2014/main" id="{495A22D1-5E27-1B47-B2B8-C3EFAB03230E}"/>
              </a:ext>
            </a:extLst>
          </p:cNvPr>
          <p:cNvSpPr txBox="1"/>
          <p:nvPr/>
        </p:nvSpPr>
        <p:spPr>
          <a:xfrm>
            <a:off x="243275" y="6307868"/>
            <a:ext cx="3446777"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Ref: Cullen Blake’s talk.</a:t>
            </a:r>
          </a:p>
        </p:txBody>
      </p:sp>
      <p:sp>
        <p:nvSpPr>
          <p:cNvPr id="9" name="TextBox 8">
            <a:extLst>
              <a:ext uri="{FF2B5EF4-FFF2-40B4-BE49-F238E27FC236}">
                <a16:creationId xmlns:a16="http://schemas.microsoft.com/office/drawing/2014/main" id="{1DD12DFA-07B9-DC45-831B-AE33B8A48A93}"/>
              </a:ext>
            </a:extLst>
          </p:cNvPr>
          <p:cNvSpPr txBox="1"/>
          <p:nvPr/>
        </p:nvSpPr>
        <p:spPr>
          <a:xfrm>
            <a:off x="2313709" y="1579418"/>
            <a:ext cx="513282" cy="307777"/>
          </a:xfrm>
          <a:prstGeom prst="rect">
            <a:avLst/>
          </a:prstGeom>
          <a:solidFill>
            <a:schemeClr val="bg1"/>
          </a:solidFill>
        </p:spPr>
        <p:txBody>
          <a:bodyPr wrap="none" rtlCol="0">
            <a:spAutoFit/>
          </a:bodyPr>
          <a:lstStyle/>
          <a:p>
            <a:r>
              <a:rPr lang="en-US" dirty="0">
                <a:solidFill>
                  <a:schemeClr val="tx2"/>
                </a:solidFill>
              </a:rPr>
              <a:t>Star</a:t>
            </a:r>
          </a:p>
        </p:txBody>
      </p:sp>
      <p:sp>
        <p:nvSpPr>
          <p:cNvPr id="10" name="TextBox 9">
            <a:extLst>
              <a:ext uri="{FF2B5EF4-FFF2-40B4-BE49-F238E27FC236}">
                <a16:creationId xmlns:a16="http://schemas.microsoft.com/office/drawing/2014/main" id="{5EA156D8-2BC0-E143-A85B-F88A679A3E66}"/>
              </a:ext>
            </a:extLst>
          </p:cNvPr>
          <p:cNvSpPr txBox="1"/>
          <p:nvPr/>
        </p:nvSpPr>
        <p:spPr>
          <a:xfrm>
            <a:off x="2214211" y="4433455"/>
            <a:ext cx="1983235" cy="307777"/>
          </a:xfrm>
          <a:prstGeom prst="rect">
            <a:avLst/>
          </a:prstGeom>
          <a:solidFill>
            <a:schemeClr val="bg1"/>
          </a:solidFill>
        </p:spPr>
        <p:txBody>
          <a:bodyPr wrap="none" rtlCol="0">
            <a:spAutoFit/>
          </a:bodyPr>
          <a:lstStyle/>
          <a:p>
            <a:r>
              <a:rPr lang="en-US" dirty="0">
                <a:solidFill>
                  <a:schemeClr val="accent1"/>
                </a:solidFill>
              </a:rPr>
              <a:t>Observed (broadened)</a:t>
            </a:r>
          </a:p>
        </p:txBody>
      </p:sp>
    </p:spTree>
    <p:extLst>
      <p:ext uri="{BB962C8B-B14F-4D97-AF65-F5344CB8AC3E}">
        <p14:creationId xmlns:p14="http://schemas.microsoft.com/office/powerpoint/2010/main" val="2533941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9103E1-57C4-D94D-8E94-5C9069CCFE28}"/>
              </a:ext>
            </a:extLst>
          </p:cNvPr>
          <p:cNvPicPr>
            <a:picLocks noChangeAspect="1"/>
          </p:cNvPicPr>
          <p:nvPr/>
        </p:nvPicPr>
        <p:blipFill>
          <a:blip r:embed="rId3"/>
          <a:stretch>
            <a:fillRect/>
          </a:stretch>
        </p:blipFill>
        <p:spPr>
          <a:xfrm>
            <a:off x="898644" y="740539"/>
            <a:ext cx="7485283" cy="5613962"/>
          </a:xfrm>
          <a:prstGeom prst="rect">
            <a:avLst/>
          </a:prstGeom>
        </p:spPr>
      </p:pic>
      <p:sp>
        <p:nvSpPr>
          <p:cNvPr id="5" name="TextBox 4">
            <a:extLst>
              <a:ext uri="{FF2B5EF4-FFF2-40B4-BE49-F238E27FC236}">
                <a16:creationId xmlns:a16="http://schemas.microsoft.com/office/drawing/2014/main" id="{451AEA9C-5C9B-1C45-B4E9-DB93E4D8FA39}"/>
              </a:ext>
            </a:extLst>
          </p:cNvPr>
          <p:cNvSpPr txBox="1"/>
          <p:nvPr/>
        </p:nvSpPr>
        <p:spPr>
          <a:xfrm>
            <a:off x="252185" y="250706"/>
            <a:ext cx="6499733" cy="646331"/>
          </a:xfrm>
          <a:prstGeom prst="rect">
            <a:avLst/>
          </a:prstGeom>
          <a:noFill/>
        </p:spPr>
        <p:txBody>
          <a:bodyPr wrap="square" rtlCol="0">
            <a:spAutoFit/>
          </a:bodyPr>
          <a:lstStyle/>
          <a:p>
            <a:r>
              <a:rPr lang="en-US" sz="3600" b="1" dirty="0">
                <a:latin typeface="Montserrat Alternates Black" pitchFamily="2" charset="77"/>
                <a:ea typeface="Helvetica Neue" charset="0"/>
                <a:cs typeface="Helvetica Neue" charset="0"/>
              </a:rPr>
              <a:t>Telluric Absorption</a:t>
            </a:r>
          </a:p>
        </p:txBody>
      </p:sp>
      <p:sp>
        <p:nvSpPr>
          <p:cNvPr id="6" name="TextBox 5">
            <a:extLst>
              <a:ext uri="{FF2B5EF4-FFF2-40B4-BE49-F238E27FC236}">
                <a16:creationId xmlns:a16="http://schemas.microsoft.com/office/drawing/2014/main" id="{64C53330-3784-C048-85C9-47139536AC3B}"/>
              </a:ext>
            </a:extLst>
          </p:cNvPr>
          <p:cNvSpPr txBox="1"/>
          <p:nvPr/>
        </p:nvSpPr>
        <p:spPr>
          <a:xfrm>
            <a:off x="5150599" y="6457890"/>
            <a:ext cx="3993401"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Wang, </a:t>
            </a:r>
            <a:r>
              <a:rPr lang="en-US" sz="2000" dirty="0" err="1">
                <a:latin typeface="Helvetica Neue" charset="0"/>
                <a:ea typeface="Helvetica Neue" charset="0"/>
                <a:cs typeface="Helvetica Neue" charset="0"/>
              </a:rPr>
              <a:t>Latouf</a:t>
            </a:r>
            <a:r>
              <a:rPr lang="en-US" sz="2000" dirty="0">
                <a:latin typeface="Helvetica Neue" charset="0"/>
                <a:ea typeface="Helvetica Neue" charset="0"/>
                <a:cs typeface="Helvetica Neue" charset="0"/>
              </a:rPr>
              <a:t>, et al. 2020 in prep.</a:t>
            </a:r>
          </a:p>
        </p:txBody>
      </p:sp>
      <p:sp>
        <p:nvSpPr>
          <p:cNvPr id="7" name="TextBox 6">
            <a:extLst>
              <a:ext uri="{FF2B5EF4-FFF2-40B4-BE49-F238E27FC236}">
                <a16:creationId xmlns:a16="http://schemas.microsoft.com/office/drawing/2014/main" id="{D59B95B3-9CD4-984C-8C4A-10239E6FFC2B}"/>
              </a:ext>
            </a:extLst>
          </p:cNvPr>
          <p:cNvSpPr txBox="1"/>
          <p:nvPr/>
        </p:nvSpPr>
        <p:spPr>
          <a:xfrm>
            <a:off x="3413224" y="2255318"/>
            <a:ext cx="2456122" cy="575286"/>
          </a:xfrm>
          <a:prstGeom prst="rect">
            <a:avLst/>
          </a:prstGeom>
          <a:noFill/>
        </p:spPr>
        <p:txBody>
          <a:bodyPr wrap="none" rtlCol="0">
            <a:spAutoFit/>
          </a:bodyPr>
          <a:lstStyle/>
          <a:p>
            <a:pPr algn="ctr">
              <a:lnSpc>
                <a:spcPct val="15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Divide</a:t>
            </a:r>
            <a:r>
              <a:rPr lang="en-US" sz="2400" dirty="0">
                <a:latin typeface="Helvetica Neue" panose="02000503000000020004" pitchFamily="2" charset="0"/>
                <a:ea typeface="Helvetica Neue" panose="02000503000000020004" pitchFamily="2" charset="0"/>
                <a:cs typeface="Helvetica Neue" panose="02000503000000020004" pitchFamily="2" charset="0"/>
              </a:rPr>
              <a:t> or </a:t>
            </a:r>
            <a:r>
              <a:rPr lang="en-US" sz="2400" b="1" dirty="0">
                <a:latin typeface="Helvetica Neue" panose="02000503000000020004" pitchFamily="2" charset="0"/>
                <a:ea typeface="Helvetica Neue" panose="02000503000000020004" pitchFamily="2" charset="0"/>
                <a:cs typeface="Helvetica Neue" panose="02000503000000020004" pitchFamily="2" charset="0"/>
              </a:rPr>
              <a:t>Model</a:t>
            </a:r>
          </a:p>
        </p:txBody>
      </p:sp>
      <p:sp>
        <p:nvSpPr>
          <p:cNvPr id="8" name="TextBox 7">
            <a:extLst>
              <a:ext uri="{FF2B5EF4-FFF2-40B4-BE49-F238E27FC236}">
                <a16:creationId xmlns:a16="http://schemas.microsoft.com/office/drawing/2014/main" id="{B8DCB376-AA52-684B-A0A9-B5EA7719EE97}"/>
              </a:ext>
            </a:extLst>
          </p:cNvPr>
          <p:cNvSpPr txBox="1"/>
          <p:nvPr/>
        </p:nvSpPr>
        <p:spPr>
          <a:xfrm>
            <a:off x="2214211" y="4433455"/>
            <a:ext cx="1983235" cy="307777"/>
          </a:xfrm>
          <a:prstGeom prst="rect">
            <a:avLst/>
          </a:prstGeom>
          <a:solidFill>
            <a:schemeClr val="bg1"/>
          </a:solidFill>
        </p:spPr>
        <p:txBody>
          <a:bodyPr wrap="none" rtlCol="0">
            <a:spAutoFit/>
          </a:bodyPr>
          <a:lstStyle/>
          <a:p>
            <a:r>
              <a:rPr lang="en-US" dirty="0">
                <a:solidFill>
                  <a:schemeClr val="accent1"/>
                </a:solidFill>
              </a:rPr>
              <a:t>Observed (broadened)</a:t>
            </a:r>
          </a:p>
        </p:txBody>
      </p:sp>
      <p:sp>
        <p:nvSpPr>
          <p:cNvPr id="9" name="TextBox 8">
            <a:extLst>
              <a:ext uri="{FF2B5EF4-FFF2-40B4-BE49-F238E27FC236}">
                <a16:creationId xmlns:a16="http://schemas.microsoft.com/office/drawing/2014/main" id="{759CC25D-58C4-5A40-8958-B3ACD13B151B}"/>
              </a:ext>
            </a:extLst>
          </p:cNvPr>
          <p:cNvSpPr txBox="1"/>
          <p:nvPr/>
        </p:nvSpPr>
        <p:spPr>
          <a:xfrm>
            <a:off x="2313709" y="1579418"/>
            <a:ext cx="513282" cy="307777"/>
          </a:xfrm>
          <a:prstGeom prst="rect">
            <a:avLst/>
          </a:prstGeom>
          <a:solidFill>
            <a:schemeClr val="bg1"/>
          </a:solidFill>
        </p:spPr>
        <p:txBody>
          <a:bodyPr wrap="none" rtlCol="0">
            <a:spAutoFit/>
          </a:bodyPr>
          <a:lstStyle/>
          <a:p>
            <a:r>
              <a:rPr lang="en-US" dirty="0">
                <a:solidFill>
                  <a:schemeClr val="tx2"/>
                </a:solidFill>
              </a:rPr>
              <a:t>Star</a:t>
            </a:r>
          </a:p>
        </p:txBody>
      </p:sp>
    </p:spTree>
    <p:extLst>
      <p:ext uri="{BB962C8B-B14F-4D97-AF65-F5344CB8AC3E}">
        <p14:creationId xmlns:p14="http://schemas.microsoft.com/office/powerpoint/2010/main" val="54886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40" y="788372"/>
            <a:ext cx="5960286" cy="923330"/>
          </a:xfrm>
          <a:prstGeom prst="rect">
            <a:avLst/>
          </a:prstGeom>
          <a:noFill/>
        </p:spPr>
        <p:txBody>
          <a:bodyPr wrap="none" rtlCol="0">
            <a:spAutoFit/>
          </a:bodyPr>
          <a:lstStyle/>
          <a:p>
            <a:r>
              <a:rPr lang="en-US" sz="5400" b="1" dirty="0">
                <a:latin typeface="Montserrat Alternates Black" charset="0"/>
                <a:ea typeface="Montserrat Alternates Black" charset="0"/>
                <a:cs typeface="Montserrat Alternates Black" charset="0"/>
              </a:rPr>
              <a:t>RV Components</a:t>
            </a:r>
          </a:p>
        </p:txBody>
      </p:sp>
      <p:sp>
        <p:nvSpPr>
          <p:cNvPr id="3" name="TextBox 2"/>
          <p:cNvSpPr txBox="1"/>
          <p:nvPr/>
        </p:nvSpPr>
        <p:spPr>
          <a:xfrm>
            <a:off x="805240" y="2535069"/>
            <a:ext cx="7571303" cy="461665"/>
          </a:xfrm>
          <a:prstGeom prst="rect">
            <a:avLst/>
          </a:prstGeom>
          <a:noFill/>
        </p:spPr>
        <p:txBody>
          <a:bodyPr wrap="none" rtlCol="0">
            <a:spAutoFit/>
          </a:bodyPr>
          <a:lstStyle/>
          <a:p>
            <a:pPr marL="342900" indent="-342900">
              <a:buFontTx/>
              <a:buChar char="-"/>
            </a:pPr>
            <a:r>
              <a:rPr lang="en-US" sz="2400" dirty="0">
                <a:latin typeface="Helvetica Neue" charset="0"/>
                <a:ea typeface="Helvetica Neue" charset="0"/>
                <a:cs typeface="Helvetica Neue" charset="0"/>
              </a:rPr>
              <a:t>Relative velocity between the star and solar system</a:t>
            </a:r>
          </a:p>
        </p:txBody>
      </p:sp>
      <p:sp>
        <p:nvSpPr>
          <p:cNvPr id="4" name="TextBox 3"/>
          <p:cNvSpPr txBox="1"/>
          <p:nvPr/>
        </p:nvSpPr>
        <p:spPr>
          <a:xfrm>
            <a:off x="805240" y="1892553"/>
            <a:ext cx="5158785" cy="461665"/>
          </a:xfrm>
          <a:prstGeom prst="rect">
            <a:avLst/>
          </a:prstGeom>
          <a:noFill/>
        </p:spPr>
        <p:txBody>
          <a:bodyPr wrap="none" rtlCol="0">
            <a:spAutoFit/>
          </a:bodyPr>
          <a:lstStyle/>
          <a:p>
            <a:r>
              <a:rPr lang="en-US" sz="2400" dirty="0">
                <a:latin typeface="Helvetica Neue" charset="0"/>
                <a:ea typeface="Helvetica Neue" charset="0"/>
                <a:cs typeface="Helvetica Neue" charset="0"/>
              </a:rPr>
              <a:t>Reference frame: your spectrograph</a:t>
            </a:r>
          </a:p>
        </p:txBody>
      </p:sp>
    </p:spTree>
    <p:extLst>
      <p:ext uri="{BB962C8B-B14F-4D97-AF65-F5344CB8AC3E}">
        <p14:creationId xmlns:p14="http://schemas.microsoft.com/office/powerpoint/2010/main" val="830404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C885D9-8288-A243-B0F7-D7841632C65A}"/>
              </a:ext>
            </a:extLst>
          </p:cNvPr>
          <p:cNvPicPr>
            <a:picLocks noChangeAspect="1"/>
          </p:cNvPicPr>
          <p:nvPr/>
        </p:nvPicPr>
        <p:blipFill rotWithShape="1">
          <a:blip r:embed="rId3"/>
          <a:srcRect t="8051" r="5224"/>
          <a:stretch/>
        </p:blipFill>
        <p:spPr>
          <a:xfrm>
            <a:off x="748174" y="867118"/>
            <a:ext cx="7477857" cy="5441085"/>
          </a:xfrm>
          <a:prstGeom prst="rect">
            <a:avLst/>
          </a:prstGeom>
        </p:spPr>
      </p:pic>
      <p:sp>
        <p:nvSpPr>
          <p:cNvPr id="5" name="TextBox 4">
            <a:extLst>
              <a:ext uri="{FF2B5EF4-FFF2-40B4-BE49-F238E27FC236}">
                <a16:creationId xmlns:a16="http://schemas.microsoft.com/office/drawing/2014/main" id="{E2977D6E-E9E7-9C4A-BD85-90069B3503EF}"/>
              </a:ext>
            </a:extLst>
          </p:cNvPr>
          <p:cNvSpPr txBox="1"/>
          <p:nvPr/>
        </p:nvSpPr>
        <p:spPr>
          <a:xfrm>
            <a:off x="5150599" y="6457890"/>
            <a:ext cx="3993401"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Wang, </a:t>
            </a:r>
            <a:r>
              <a:rPr lang="en-US" sz="2000" dirty="0" err="1">
                <a:latin typeface="Helvetica Neue" charset="0"/>
                <a:ea typeface="Helvetica Neue" charset="0"/>
                <a:cs typeface="Helvetica Neue" charset="0"/>
              </a:rPr>
              <a:t>Latouf</a:t>
            </a:r>
            <a:r>
              <a:rPr lang="en-US" sz="2000" dirty="0">
                <a:latin typeface="Helvetica Neue" charset="0"/>
                <a:ea typeface="Helvetica Neue" charset="0"/>
                <a:cs typeface="Helvetica Neue" charset="0"/>
              </a:rPr>
              <a:t>, et al. 2020 in prep.</a:t>
            </a:r>
          </a:p>
        </p:txBody>
      </p:sp>
      <p:sp>
        <p:nvSpPr>
          <p:cNvPr id="6" name="TextBox 5">
            <a:extLst>
              <a:ext uri="{FF2B5EF4-FFF2-40B4-BE49-F238E27FC236}">
                <a16:creationId xmlns:a16="http://schemas.microsoft.com/office/drawing/2014/main" id="{81A62FBF-9642-6940-A661-6192381CABCD}"/>
              </a:ext>
            </a:extLst>
          </p:cNvPr>
          <p:cNvSpPr txBox="1"/>
          <p:nvPr/>
        </p:nvSpPr>
        <p:spPr>
          <a:xfrm>
            <a:off x="252185" y="250706"/>
            <a:ext cx="6499733" cy="646331"/>
          </a:xfrm>
          <a:prstGeom prst="rect">
            <a:avLst/>
          </a:prstGeom>
          <a:noFill/>
        </p:spPr>
        <p:txBody>
          <a:bodyPr wrap="square" rtlCol="0">
            <a:spAutoFit/>
          </a:bodyPr>
          <a:lstStyle/>
          <a:p>
            <a:r>
              <a:rPr lang="en-US" sz="3600" b="1" dirty="0">
                <a:latin typeface="Montserrat Alternates Black" pitchFamily="2" charset="77"/>
                <a:ea typeface="Helvetica Neue" charset="0"/>
                <a:cs typeface="Helvetica Neue" charset="0"/>
              </a:rPr>
              <a:t>Telluric Absorption</a:t>
            </a:r>
          </a:p>
        </p:txBody>
      </p:sp>
      <p:sp>
        <p:nvSpPr>
          <p:cNvPr id="7" name="TextBox 6">
            <a:extLst>
              <a:ext uri="{FF2B5EF4-FFF2-40B4-BE49-F238E27FC236}">
                <a16:creationId xmlns:a16="http://schemas.microsoft.com/office/drawing/2014/main" id="{BF7B43F0-5525-A041-8394-91D304CEEC9D}"/>
              </a:ext>
            </a:extLst>
          </p:cNvPr>
          <p:cNvSpPr txBox="1"/>
          <p:nvPr/>
        </p:nvSpPr>
        <p:spPr>
          <a:xfrm>
            <a:off x="169086" y="6396335"/>
            <a:ext cx="2616422" cy="461665"/>
          </a:xfrm>
          <a:prstGeom prst="rect">
            <a:avLst/>
          </a:prstGeom>
          <a:noFill/>
        </p:spPr>
        <p:txBody>
          <a:bodyPr wrap="non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No photon errors.</a:t>
            </a:r>
          </a:p>
        </p:txBody>
      </p:sp>
      <p:sp>
        <p:nvSpPr>
          <p:cNvPr id="8" name="TextBox 7">
            <a:extLst>
              <a:ext uri="{FF2B5EF4-FFF2-40B4-BE49-F238E27FC236}">
                <a16:creationId xmlns:a16="http://schemas.microsoft.com/office/drawing/2014/main" id="{9166581D-174C-A540-9F64-D0DA3EFB4BBF}"/>
              </a:ext>
            </a:extLst>
          </p:cNvPr>
          <p:cNvSpPr txBox="1"/>
          <p:nvPr/>
        </p:nvSpPr>
        <p:spPr>
          <a:xfrm>
            <a:off x="4119466" y="4167246"/>
            <a:ext cx="2632452" cy="1129348"/>
          </a:xfrm>
          <a:prstGeom prst="rect">
            <a:avLst/>
          </a:prstGeom>
          <a:noFill/>
        </p:spPr>
        <p:txBody>
          <a:bodyPr wrap="none" rtlCol="0">
            <a:spAutoFit/>
          </a:bodyPr>
          <a:lstStyle/>
          <a:p>
            <a:pPr algn="ctr">
              <a:lnSpc>
                <a:spcPct val="15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Optical ~ 10 cm/s</a:t>
            </a:r>
          </a:p>
          <a:p>
            <a:pPr algn="ctr">
              <a:lnSpc>
                <a:spcPct val="150000"/>
              </a:lnSpc>
            </a:pPr>
            <a:r>
              <a:rPr lang="en-US" sz="2400" dirty="0">
                <a:latin typeface="Helvetica Neue" panose="02000503000000020004" pitchFamily="2" charset="0"/>
                <a:ea typeface="Helvetica Neue" panose="02000503000000020004" pitchFamily="2" charset="0"/>
                <a:cs typeface="Helvetica Neue" panose="02000503000000020004" pitchFamily="2" charset="0"/>
              </a:rPr>
              <a:t>  NIR ~ 1 m/s</a:t>
            </a:r>
          </a:p>
        </p:txBody>
      </p:sp>
    </p:spTree>
    <p:extLst>
      <p:ext uri="{BB962C8B-B14F-4D97-AF65-F5344CB8AC3E}">
        <p14:creationId xmlns:p14="http://schemas.microsoft.com/office/powerpoint/2010/main" val="1162978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D0FED-C07D-E94D-8606-E7989C2C137D}"/>
              </a:ext>
            </a:extLst>
          </p:cNvPr>
          <p:cNvSpPr txBox="1"/>
          <p:nvPr/>
        </p:nvSpPr>
        <p:spPr>
          <a:xfrm>
            <a:off x="707366" y="931652"/>
            <a:ext cx="5388013" cy="1107996"/>
          </a:xfrm>
          <a:prstGeom prst="rect">
            <a:avLst/>
          </a:prstGeom>
          <a:noFill/>
        </p:spPr>
        <p:txBody>
          <a:bodyPr wrap="none" rtlCol="0">
            <a:spAutoFit/>
          </a:bodyPr>
          <a:lstStyle/>
          <a:p>
            <a:r>
              <a:rPr lang="en-US" sz="6600" b="1" dirty="0">
                <a:latin typeface="Montserrat Alternates Black" charset="0"/>
                <a:ea typeface="Montserrat Alternates Black" charset="0"/>
                <a:cs typeface="Montserrat Alternates Black" charset="0"/>
              </a:rPr>
              <a:t>Fun Fact # 2</a:t>
            </a:r>
          </a:p>
        </p:txBody>
      </p:sp>
      <p:sp>
        <p:nvSpPr>
          <p:cNvPr id="4" name="TextBox 3">
            <a:extLst>
              <a:ext uri="{FF2B5EF4-FFF2-40B4-BE49-F238E27FC236}">
                <a16:creationId xmlns:a16="http://schemas.microsoft.com/office/drawing/2014/main" id="{CB21A954-C825-5E44-B9D4-C8245A6D97F1}"/>
              </a:ext>
            </a:extLst>
          </p:cNvPr>
          <p:cNvSpPr txBox="1"/>
          <p:nvPr/>
        </p:nvSpPr>
        <p:spPr>
          <a:xfrm>
            <a:off x="707365" y="2345796"/>
            <a:ext cx="7961621" cy="1815882"/>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When we know the telluric absorption lines perfectly, dividing them out then performing CCF </a:t>
            </a:r>
            <a:r>
              <a:rPr lang="en-US" sz="2800" b="1"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does not eliminate the errors completely</a:t>
            </a: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sz="2800" dirty="0">
                <a:latin typeface="Helvetica Neue" panose="02000503000000020004" pitchFamily="2" charset="0"/>
                <a:ea typeface="Helvetica Neue" panose="02000503000000020004" pitchFamily="2" charset="0"/>
                <a:cs typeface="Helvetica Neue" panose="02000503000000020004" pitchFamily="2" charset="0"/>
              </a:rPr>
              <a:t>Why?</a:t>
            </a:r>
          </a:p>
        </p:txBody>
      </p:sp>
    </p:spTree>
    <p:extLst>
      <p:ext uri="{BB962C8B-B14F-4D97-AF65-F5344CB8AC3E}">
        <p14:creationId xmlns:p14="http://schemas.microsoft.com/office/powerpoint/2010/main" val="3413953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D0FED-C07D-E94D-8606-E7989C2C137D}"/>
              </a:ext>
            </a:extLst>
          </p:cNvPr>
          <p:cNvSpPr txBox="1"/>
          <p:nvPr/>
        </p:nvSpPr>
        <p:spPr>
          <a:xfrm>
            <a:off x="707366" y="931652"/>
            <a:ext cx="5388013" cy="1107996"/>
          </a:xfrm>
          <a:prstGeom prst="rect">
            <a:avLst/>
          </a:prstGeom>
          <a:noFill/>
        </p:spPr>
        <p:txBody>
          <a:bodyPr wrap="none" rtlCol="0">
            <a:spAutoFit/>
          </a:bodyPr>
          <a:lstStyle/>
          <a:p>
            <a:r>
              <a:rPr lang="en-US" sz="6600" b="1" dirty="0">
                <a:latin typeface="Montserrat Alternates Black" charset="0"/>
                <a:ea typeface="Montserrat Alternates Black" charset="0"/>
                <a:cs typeface="Montserrat Alternates Black" charset="0"/>
              </a:rPr>
              <a:t>Fun Fact # 2</a:t>
            </a:r>
          </a:p>
        </p:txBody>
      </p:sp>
      <p:sp>
        <p:nvSpPr>
          <p:cNvPr id="7" name="TextBox 6">
            <a:extLst>
              <a:ext uri="{FF2B5EF4-FFF2-40B4-BE49-F238E27FC236}">
                <a16:creationId xmlns:a16="http://schemas.microsoft.com/office/drawing/2014/main" id="{BEFBEAD2-7498-EC48-A9CC-1270E6646FE5}"/>
              </a:ext>
            </a:extLst>
          </p:cNvPr>
          <p:cNvSpPr txBox="1"/>
          <p:nvPr/>
        </p:nvSpPr>
        <p:spPr>
          <a:xfrm>
            <a:off x="707365" y="4703355"/>
            <a:ext cx="6264857" cy="1077218"/>
          </a:xfrm>
          <a:prstGeom prst="rect">
            <a:avLst/>
          </a:prstGeom>
          <a:noFill/>
        </p:spPr>
        <p:txBody>
          <a:bodyPr wrap="none" rtlCol="0">
            <a:spAutoFit/>
          </a:bodyPr>
          <a:lstStyle/>
          <a:p>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Convolution does not distribute </a:t>
            </a:r>
          </a:p>
          <a:p>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over multiplication!</a:t>
            </a:r>
          </a:p>
        </p:txBody>
      </p:sp>
      <p:sp>
        <p:nvSpPr>
          <p:cNvPr id="9" name="TextBox 8">
            <a:extLst>
              <a:ext uri="{FF2B5EF4-FFF2-40B4-BE49-F238E27FC236}">
                <a16:creationId xmlns:a16="http://schemas.microsoft.com/office/drawing/2014/main" id="{7D27B4BA-8D59-F44F-AFC5-C38DE0E22185}"/>
              </a:ext>
            </a:extLst>
          </p:cNvPr>
          <p:cNvSpPr txBox="1"/>
          <p:nvPr/>
        </p:nvSpPr>
        <p:spPr>
          <a:xfrm>
            <a:off x="707365" y="2345796"/>
            <a:ext cx="7961621" cy="1815882"/>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When we know the telluric absorption lines perfectly, dividing them out then performing CCF </a:t>
            </a:r>
            <a:r>
              <a:rPr lang="en-US" sz="2800" b="1"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does not eliminate the errors completely</a:t>
            </a: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sz="2800" dirty="0">
                <a:latin typeface="Helvetica Neue" panose="02000503000000020004" pitchFamily="2" charset="0"/>
                <a:ea typeface="Helvetica Neue" panose="02000503000000020004" pitchFamily="2" charset="0"/>
                <a:cs typeface="Helvetica Neue" panose="02000503000000020004" pitchFamily="2" charset="0"/>
              </a:rPr>
              <a:t>Why?</a:t>
            </a:r>
          </a:p>
        </p:txBody>
      </p:sp>
    </p:spTree>
    <p:extLst>
      <p:ext uri="{BB962C8B-B14F-4D97-AF65-F5344CB8AC3E}">
        <p14:creationId xmlns:p14="http://schemas.microsoft.com/office/powerpoint/2010/main" val="575313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110F24-3CD1-4E47-8B9F-DB100EE8C4BC}"/>
              </a:ext>
            </a:extLst>
          </p:cNvPr>
          <p:cNvPicPr>
            <a:picLocks noChangeAspect="1"/>
          </p:cNvPicPr>
          <p:nvPr/>
        </p:nvPicPr>
        <p:blipFill>
          <a:blip r:embed="rId2"/>
          <a:stretch>
            <a:fillRect/>
          </a:stretch>
        </p:blipFill>
        <p:spPr>
          <a:xfrm>
            <a:off x="324699" y="1614800"/>
            <a:ext cx="6153345" cy="4615009"/>
          </a:xfrm>
          <a:prstGeom prst="rect">
            <a:avLst/>
          </a:prstGeom>
        </p:spPr>
      </p:pic>
      <p:sp>
        <p:nvSpPr>
          <p:cNvPr id="2" name="TextBox 1">
            <a:extLst>
              <a:ext uri="{FF2B5EF4-FFF2-40B4-BE49-F238E27FC236}">
                <a16:creationId xmlns:a16="http://schemas.microsoft.com/office/drawing/2014/main" id="{933D0FED-C07D-E94D-8606-E7989C2C137D}"/>
              </a:ext>
            </a:extLst>
          </p:cNvPr>
          <p:cNvSpPr txBox="1"/>
          <p:nvPr/>
        </p:nvSpPr>
        <p:spPr>
          <a:xfrm>
            <a:off x="707366" y="931652"/>
            <a:ext cx="5388013" cy="1107996"/>
          </a:xfrm>
          <a:prstGeom prst="rect">
            <a:avLst/>
          </a:prstGeom>
          <a:noFill/>
        </p:spPr>
        <p:txBody>
          <a:bodyPr wrap="none" rtlCol="0">
            <a:spAutoFit/>
          </a:bodyPr>
          <a:lstStyle/>
          <a:p>
            <a:r>
              <a:rPr lang="en-US" sz="6600" b="1" dirty="0">
                <a:latin typeface="Montserrat Alternates Black" charset="0"/>
                <a:ea typeface="Montserrat Alternates Black" charset="0"/>
                <a:cs typeface="Montserrat Alternates Black" charset="0"/>
              </a:rPr>
              <a:t>Fun Fact # 2</a:t>
            </a:r>
          </a:p>
        </p:txBody>
      </p:sp>
      <p:sp>
        <p:nvSpPr>
          <p:cNvPr id="7" name="TextBox 6">
            <a:extLst>
              <a:ext uri="{FF2B5EF4-FFF2-40B4-BE49-F238E27FC236}">
                <a16:creationId xmlns:a16="http://schemas.microsoft.com/office/drawing/2014/main" id="{BEFBEAD2-7498-EC48-A9CC-1270E6646FE5}"/>
              </a:ext>
            </a:extLst>
          </p:cNvPr>
          <p:cNvSpPr txBox="1"/>
          <p:nvPr/>
        </p:nvSpPr>
        <p:spPr>
          <a:xfrm>
            <a:off x="6095379" y="3317901"/>
            <a:ext cx="2896902" cy="2554545"/>
          </a:xfrm>
          <a:prstGeom prst="rect">
            <a:avLst/>
          </a:prstGeom>
          <a:noFill/>
        </p:spPr>
        <p:txBody>
          <a:bodyPr wrap="square" rtlCol="0">
            <a:spAutoFit/>
          </a:bodyPr>
          <a:lstStyle/>
          <a:p>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Convolution does not distribute </a:t>
            </a:r>
          </a:p>
          <a:p>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over multiplication!</a:t>
            </a:r>
          </a:p>
        </p:txBody>
      </p:sp>
      <p:sp>
        <p:nvSpPr>
          <p:cNvPr id="6" name="TextBox 5">
            <a:extLst>
              <a:ext uri="{FF2B5EF4-FFF2-40B4-BE49-F238E27FC236}">
                <a16:creationId xmlns:a16="http://schemas.microsoft.com/office/drawing/2014/main" id="{8EE87BFC-DBFC-9842-B6C8-AE58D04A6A1D}"/>
              </a:ext>
            </a:extLst>
          </p:cNvPr>
          <p:cNvSpPr txBox="1"/>
          <p:nvPr/>
        </p:nvSpPr>
        <p:spPr>
          <a:xfrm>
            <a:off x="1523999" y="2272529"/>
            <a:ext cx="466794" cy="276999"/>
          </a:xfrm>
          <a:prstGeom prst="rect">
            <a:avLst/>
          </a:prstGeom>
          <a:solidFill>
            <a:schemeClr val="bg1"/>
          </a:solidFill>
        </p:spPr>
        <p:txBody>
          <a:bodyPr wrap="none" rtlCol="0">
            <a:spAutoFit/>
          </a:bodyPr>
          <a:lstStyle/>
          <a:p>
            <a:r>
              <a:rPr lang="en-US" sz="1200" dirty="0">
                <a:solidFill>
                  <a:schemeClr val="tx2"/>
                </a:solidFill>
              </a:rPr>
              <a:t>Star</a:t>
            </a:r>
          </a:p>
        </p:txBody>
      </p:sp>
      <p:sp>
        <p:nvSpPr>
          <p:cNvPr id="9" name="TextBox 8">
            <a:extLst>
              <a:ext uri="{FF2B5EF4-FFF2-40B4-BE49-F238E27FC236}">
                <a16:creationId xmlns:a16="http://schemas.microsoft.com/office/drawing/2014/main" id="{15CAA17C-FE87-834B-A89D-A7F37AB74A87}"/>
              </a:ext>
            </a:extLst>
          </p:cNvPr>
          <p:cNvSpPr txBox="1"/>
          <p:nvPr/>
        </p:nvSpPr>
        <p:spPr>
          <a:xfrm>
            <a:off x="1226804" y="4622883"/>
            <a:ext cx="1726755" cy="276999"/>
          </a:xfrm>
          <a:prstGeom prst="rect">
            <a:avLst/>
          </a:prstGeom>
          <a:solidFill>
            <a:schemeClr val="bg1"/>
          </a:solidFill>
        </p:spPr>
        <p:txBody>
          <a:bodyPr wrap="none" rtlCol="0">
            <a:spAutoFit/>
          </a:bodyPr>
          <a:lstStyle/>
          <a:p>
            <a:r>
              <a:rPr lang="en-US" sz="1200" dirty="0">
                <a:solidFill>
                  <a:schemeClr val="accent1"/>
                </a:solidFill>
              </a:rPr>
              <a:t>Observed (broadened)</a:t>
            </a:r>
          </a:p>
        </p:txBody>
      </p:sp>
    </p:spTree>
    <p:extLst>
      <p:ext uri="{BB962C8B-B14F-4D97-AF65-F5344CB8AC3E}">
        <p14:creationId xmlns:p14="http://schemas.microsoft.com/office/powerpoint/2010/main" val="1159591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F2DD5-035D-AE4E-8995-8ED5FA0CEBD1}"/>
              </a:ext>
            </a:extLst>
          </p:cNvPr>
          <p:cNvSpPr txBox="1"/>
          <p:nvPr/>
        </p:nvSpPr>
        <p:spPr>
          <a:xfrm>
            <a:off x="621102" y="690112"/>
            <a:ext cx="6825908" cy="830997"/>
          </a:xfrm>
          <a:prstGeom prst="rect">
            <a:avLst/>
          </a:prstGeom>
          <a:noFill/>
        </p:spPr>
        <p:txBody>
          <a:bodyPr wrap="none" rtlCol="0">
            <a:spAutoFit/>
          </a:bodyPr>
          <a:lstStyle/>
          <a:p>
            <a:r>
              <a:rPr lang="en-US" sz="4800" b="1" dirty="0">
                <a:solidFill>
                  <a:schemeClr val="accent2"/>
                </a:solidFill>
                <a:latin typeface="Montserrat Alternates Black" charset="0"/>
                <a:ea typeface="Montserrat Alternates Black" charset="0"/>
                <a:cs typeface="Montserrat Alternates Black" charset="0"/>
              </a:rPr>
              <a:t>Errors</a:t>
            </a:r>
            <a:r>
              <a:rPr lang="en-US" sz="4400" b="1" dirty="0">
                <a:latin typeface="Montserrat Alternates Black" charset="0"/>
                <a:ea typeface="Montserrat Alternates Black" charset="0"/>
                <a:cs typeface="Montserrat Alternates Black" charset="0"/>
              </a:rPr>
              <a:t> in Mearing RVs</a:t>
            </a:r>
            <a:endParaRPr lang="en-US" sz="3200" dirty="0">
              <a:latin typeface="Helvetica Neue" charset="0"/>
              <a:ea typeface="Helvetica Neue" charset="0"/>
              <a:cs typeface="Helvetica Neue" charset="0"/>
            </a:endParaRPr>
          </a:p>
        </p:txBody>
      </p:sp>
      <p:pic>
        <p:nvPicPr>
          <p:cNvPr id="7" name="Picture 6">
            <a:extLst>
              <a:ext uri="{FF2B5EF4-FFF2-40B4-BE49-F238E27FC236}">
                <a16:creationId xmlns:a16="http://schemas.microsoft.com/office/drawing/2014/main" id="{5EFC66F0-42BE-2D44-8CB4-A6D9D2BD12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1102" y="1811722"/>
            <a:ext cx="5260765" cy="2772461"/>
          </a:xfrm>
          <a:prstGeom prst="rect">
            <a:avLst/>
          </a:prstGeom>
        </p:spPr>
      </p:pic>
      <p:sp>
        <p:nvSpPr>
          <p:cNvPr id="4" name="TextBox 3">
            <a:extLst>
              <a:ext uri="{FF2B5EF4-FFF2-40B4-BE49-F238E27FC236}">
                <a16:creationId xmlns:a16="http://schemas.microsoft.com/office/drawing/2014/main" id="{A76050FA-E597-0A4C-8158-A9B92E7DCFDE}"/>
              </a:ext>
            </a:extLst>
          </p:cNvPr>
          <p:cNvSpPr txBox="1"/>
          <p:nvPr/>
        </p:nvSpPr>
        <p:spPr>
          <a:xfrm>
            <a:off x="4460864" y="3197952"/>
            <a:ext cx="3602481" cy="2594813"/>
          </a:xfrm>
          <a:prstGeom prst="rect">
            <a:avLst/>
          </a:prstGeom>
          <a:noFill/>
        </p:spPr>
        <p:txBody>
          <a:bodyPr wrap="square" rtlCol="0">
            <a:spAutoFit/>
          </a:bodyPr>
          <a:lstStyle/>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Photon error</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Mask or Template</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Contamination</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Stellar Variation</a:t>
            </a:r>
          </a:p>
        </p:txBody>
      </p:sp>
      <p:sp>
        <p:nvSpPr>
          <p:cNvPr id="3" name="TextBox 2">
            <a:extLst>
              <a:ext uri="{FF2B5EF4-FFF2-40B4-BE49-F238E27FC236}">
                <a16:creationId xmlns:a16="http://schemas.microsoft.com/office/drawing/2014/main" id="{D9F2E91B-49F7-484F-9564-505C71365A59}"/>
              </a:ext>
            </a:extLst>
          </p:cNvPr>
          <p:cNvSpPr txBox="1"/>
          <p:nvPr/>
        </p:nvSpPr>
        <p:spPr>
          <a:xfrm>
            <a:off x="4524197" y="3334411"/>
            <a:ext cx="352982" cy="461665"/>
          </a:xfrm>
          <a:prstGeom prst="rect">
            <a:avLst/>
          </a:prstGeom>
          <a:noFill/>
        </p:spPr>
        <p:txBody>
          <a:bodyPr wrap="none" rtlCol="0">
            <a:spAutoFit/>
          </a:bodyPr>
          <a:lstStyle/>
          <a:p>
            <a:r>
              <a:rPr lang="en-US" sz="2400" b="1" dirty="0">
                <a:latin typeface="Times" pitchFamily="2" charset="0"/>
              </a:rPr>
              <a:t>√</a:t>
            </a:r>
          </a:p>
        </p:txBody>
      </p:sp>
      <p:sp>
        <p:nvSpPr>
          <p:cNvPr id="6" name="TextBox 5">
            <a:extLst>
              <a:ext uri="{FF2B5EF4-FFF2-40B4-BE49-F238E27FC236}">
                <a16:creationId xmlns:a16="http://schemas.microsoft.com/office/drawing/2014/main" id="{2F5F5570-0EB8-6C42-83A3-62451D656E4F}"/>
              </a:ext>
            </a:extLst>
          </p:cNvPr>
          <p:cNvSpPr txBox="1"/>
          <p:nvPr/>
        </p:nvSpPr>
        <p:spPr>
          <a:xfrm>
            <a:off x="4524197" y="3959297"/>
            <a:ext cx="352982" cy="461665"/>
          </a:xfrm>
          <a:prstGeom prst="rect">
            <a:avLst/>
          </a:prstGeom>
          <a:noFill/>
        </p:spPr>
        <p:txBody>
          <a:bodyPr wrap="none" rtlCol="0">
            <a:spAutoFit/>
          </a:bodyPr>
          <a:lstStyle/>
          <a:p>
            <a:r>
              <a:rPr lang="en-US" sz="2400" b="1" dirty="0">
                <a:latin typeface="Times" pitchFamily="2" charset="0"/>
              </a:rPr>
              <a:t>√</a:t>
            </a:r>
          </a:p>
        </p:txBody>
      </p:sp>
      <p:sp>
        <p:nvSpPr>
          <p:cNvPr id="8" name="TextBox 7">
            <a:extLst>
              <a:ext uri="{FF2B5EF4-FFF2-40B4-BE49-F238E27FC236}">
                <a16:creationId xmlns:a16="http://schemas.microsoft.com/office/drawing/2014/main" id="{E8458670-162A-554D-8D53-4AC540E028DC}"/>
              </a:ext>
            </a:extLst>
          </p:cNvPr>
          <p:cNvSpPr txBox="1"/>
          <p:nvPr/>
        </p:nvSpPr>
        <p:spPr>
          <a:xfrm>
            <a:off x="4524197" y="4595758"/>
            <a:ext cx="352982" cy="461665"/>
          </a:xfrm>
          <a:prstGeom prst="rect">
            <a:avLst/>
          </a:prstGeom>
          <a:noFill/>
        </p:spPr>
        <p:txBody>
          <a:bodyPr wrap="none" rtlCol="0">
            <a:spAutoFit/>
          </a:bodyPr>
          <a:lstStyle/>
          <a:p>
            <a:r>
              <a:rPr lang="en-US" sz="2400" b="1" dirty="0">
                <a:solidFill>
                  <a:schemeClr val="accent2"/>
                </a:solidFill>
                <a:latin typeface="Times" pitchFamily="2" charset="0"/>
              </a:rPr>
              <a:t>√</a:t>
            </a:r>
          </a:p>
        </p:txBody>
      </p:sp>
    </p:spTree>
    <p:extLst>
      <p:ext uri="{BB962C8B-B14F-4D97-AF65-F5344CB8AC3E}">
        <p14:creationId xmlns:p14="http://schemas.microsoft.com/office/powerpoint/2010/main" val="3739713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2782" y="2210194"/>
            <a:ext cx="6994477" cy="3686140"/>
          </a:xfrm>
          <a:prstGeom prst="rect">
            <a:avLst/>
          </a:prstGeom>
        </p:spPr>
      </p:pic>
      <p:sp>
        <p:nvSpPr>
          <p:cNvPr id="3" name="TextBox 2"/>
          <p:cNvSpPr txBox="1"/>
          <p:nvPr/>
        </p:nvSpPr>
        <p:spPr>
          <a:xfrm>
            <a:off x="6083486" y="4632486"/>
            <a:ext cx="1754582" cy="1200329"/>
          </a:xfrm>
          <a:prstGeom prst="rect">
            <a:avLst/>
          </a:prstGeom>
          <a:noFill/>
        </p:spPr>
        <p:txBody>
          <a:bodyPr wrap="none" rtlCol="0">
            <a:spAutoFit/>
          </a:bodyPr>
          <a:lstStyle/>
          <a:p>
            <a:r>
              <a:rPr lang="en-US" sz="3600" dirty="0">
                <a:solidFill>
                  <a:schemeClr val="tx1">
                    <a:lumMod val="65000"/>
                    <a:lumOff val="35000"/>
                  </a:schemeClr>
                </a:solidFill>
                <a:latin typeface="Courier"/>
                <a:cs typeface="Courier"/>
              </a:rPr>
              <a:t>t = t</a:t>
            </a:r>
            <a:r>
              <a:rPr lang="en-US" sz="3600" baseline="-25000" dirty="0">
                <a:solidFill>
                  <a:schemeClr val="tx1">
                    <a:lumMod val="75000"/>
                    <a:lumOff val="25000"/>
                  </a:schemeClr>
                </a:solidFill>
                <a:latin typeface="Courier"/>
                <a:cs typeface="Courier"/>
              </a:rPr>
              <a:t>0</a:t>
            </a:r>
          </a:p>
          <a:p>
            <a:r>
              <a:rPr lang="en-US" sz="3600" dirty="0">
                <a:latin typeface="Courier"/>
                <a:cs typeface="Courier"/>
              </a:rPr>
              <a:t>t = t</a:t>
            </a:r>
            <a:r>
              <a:rPr lang="en-US" sz="3600" baseline="-25000" dirty="0">
                <a:latin typeface="Courier"/>
                <a:cs typeface="Courier"/>
              </a:rPr>
              <a:t>e</a:t>
            </a:r>
          </a:p>
        </p:txBody>
      </p:sp>
      <p:sp>
        <p:nvSpPr>
          <p:cNvPr id="8" name="Rectangle 7"/>
          <p:cNvSpPr/>
          <p:nvPr/>
        </p:nvSpPr>
        <p:spPr>
          <a:xfrm>
            <a:off x="3924462" y="2106515"/>
            <a:ext cx="1526973" cy="3932741"/>
          </a:xfrm>
          <a:prstGeom prst="rect">
            <a:avLst/>
          </a:prstGeom>
          <a:noFill/>
          <a:ln w="76200" cmpd="sng">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1940387" y="1284342"/>
            <a:ext cx="4525022" cy="646331"/>
          </a:xfrm>
          <a:prstGeom prst="rect">
            <a:avLst/>
          </a:prstGeom>
          <a:noFill/>
        </p:spPr>
        <p:txBody>
          <a:bodyPr wrap="none" rtlCol="0">
            <a:spAutoFit/>
          </a:bodyPr>
          <a:lstStyle/>
          <a:p>
            <a:r>
              <a:rPr lang="en-US" sz="3600" dirty="0">
                <a:latin typeface="Courier"/>
                <a:cs typeface="Courier"/>
              </a:rPr>
              <a:t>z = </a:t>
            </a:r>
            <a:r>
              <a:rPr lang="en-US" sz="3600" dirty="0">
                <a:solidFill>
                  <a:srgbClr val="FF0000"/>
                </a:solidFill>
                <a:latin typeface="Courier"/>
                <a:cs typeface="Courier"/>
              </a:rPr>
              <a:t>z</a:t>
            </a:r>
            <a:r>
              <a:rPr lang="en-US" sz="3600" baseline="-25000" dirty="0">
                <a:solidFill>
                  <a:srgbClr val="FF0000"/>
                </a:solidFill>
                <a:latin typeface="Courier"/>
                <a:cs typeface="Courier"/>
              </a:rPr>
              <a:t>star</a:t>
            </a:r>
            <a:r>
              <a:rPr lang="en-US" sz="3600" dirty="0">
                <a:latin typeface="Courier"/>
                <a:cs typeface="Courier"/>
              </a:rPr>
              <a:t> + z</a:t>
            </a:r>
            <a:r>
              <a:rPr lang="en-US" sz="3600" baseline="-25000" dirty="0">
                <a:latin typeface="Courier"/>
                <a:cs typeface="Courier"/>
              </a:rPr>
              <a:t>planet</a:t>
            </a:r>
          </a:p>
        </p:txBody>
      </p:sp>
      <p:sp>
        <p:nvSpPr>
          <p:cNvPr id="20" name="Freeform 19"/>
          <p:cNvSpPr/>
          <p:nvPr/>
        </p:nvSpPr>
        <p:spPr>
          <a:xfrm>
            <a:off x="4837377" y="2585763"/>
            <a:ext cx="99896" cy="3067817"/>
          </a:xfrm>
          <a:custGeom>
            <a:avLst/>
            <a:gdLst>
              <a:gd name="connsiteX0" fmla="*/ 0 w 99896"/>
              <a:gd name="connsiteY0" fmla="*/ 0 h 3067817"/>
              <a:gd name="connsiteX1" fmla="*/ 99896 w 99896"/>
              <a:gd name="connsiteY1" fmla="*/ 1483967 h 3067817"/>
              <a:gd name="connsiteX2" fmla="*/ 0 w 99896"/>
              <a:gd name="connsiteY2" fmla="*/ 3067817 h 3067817"/>
              <a:gd name="connsiteX3" fmla="*/ 0 w 99896"/>
              <a:gd name="connsiteY3" fmla="*/ 3067817 h 3067817"/>
            </a:gdLst>
            <a:ahLst/>
            <a:cxnLst>
              <a:cxn ang="0">
                <a:pos x="connsiteX0" y="connsiteY0"/>
              </a:cxn>
              <a:cxn ang="0">
                <a:pos x="connsiteX1" y="connsiteY1"/>
              </a:cxn>
              <a:cxn ang="0">
                <a:pos x="connsiteX2" y="connsiteY2"/>
              </a:cxn>
              <a:cxn ang="0">
                <a:pos x="connsiteX3" y="connsiteY3"/>
              </a:cxn>
            </a:cxnLst>
            <a:rect l="l" t="t" r="r" b="b"/>
            <a:pathLst>
              <a:path w="99896" h="3067817">
                <a:moveTo>
                  <a:pt x="0" y="0"/>
                </a:moveTo>
                <a:cubicBezTo>
                  <a:pt x="49948" y="486332"/>
                  <a:pt x="99896" y="972664"/>
                  <a:pt x="99896" y="1483967"/>
                </a:cubicBezTo>
                <a:cubicBezTo>
                  <a:pt x="99896" y="1995270"/>
                  <a:pt x="0" y="3067817"/>
                  <a:pt x="0" y="3067817"/>
                </a:cubicBezTo>
                <a:lnTo>
                  <a:pt x="0" y="306781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8483" y="6389334"/>
            <a:ext cx="6309741" cy="369332"/>
          </a:xfrm>
          <a:prstGeom prst="rect">
            <a:avLst/>
          </a:prstGeom>
          <a:noFill/>
        </p:spPr>
        <p:txBody>
          <a:bodyPr wrap="none" rtlCol="0">
            <a:spAutoFit/>
          </a:bodyPr>
          <a:lstStyle/>
          <a:p>
            <a:r>
              <a:rPr lang="en-US" sz="1800" dirty="0">
                <a:latin typeface="Helvetica Neue" charset="0"/>
                <a:ea typeface="Helvetica Neue" charset="0"/>
                <a:cs typeface="Helvetica Neue" charset="0"/>
              </a:rPr>
              <a:t>Ref: Talks by Heather </a:t>
            </a:r>
            <a:r>
              <a:rPr lang="en-US" sz="1800" dirty="0" err="1">
                <a:latin typeface="Helvetica Neue" charset="0"/>
                <a:ea typeface="Helvetica Neue" charset="0"/>
                <a:cs typeface="Helvetica Neue" charset="0"/>
              </a:rPr>
              <a:t>Cegla</a:t>
            </a:r>
            <a:r>
              <a:rPr lang="en-US" sz="1800" dirty="0">
                <a:latin typeface="Helvetica Neue" charset="0"/>
                <a:ea typeface="Helvetica Neue" charset="0"/>
                <a:cs typeface="Helvetica Neue" charset="0"/>
              </a:rPr>
              <a:t>, Annelies </a:t>
            </a:r>
            <a:r>
              <a:rPr lang="en-US" sz="1800" dirty="0" err="1">
                <a:latin typeface="Helvetica Neue" charset="0"/>
                <a:ea typeface="Helvetica Neue" charset="0"/>
                <a:cs typeface="Helvetica Neue" charset="0"/>
              </a:rPr>
              <a:t>Mortier</a:t>
            </a:r>
            <a:r>
              <a:rPr lang="en-US" sz="1800" dirty="0">
                <a:latin typeface="Helvetica Neue" charset="0"/>
                <a:ea typeface="Helvetica Neue" charset="0"/>
                <a:cs typeface="Helvetica Neue" charset="0"/>
              </a:rPr>
              <a:t>, Jennifer Burt</a:t>
            </a:r>
          </a:p>
        </p:txBody>
      </p:sp>
      <p:sp>
        <p:nvSpPr>
          <p:cNvPr id="13" name="TextBox 12">
            <a:extLst>
              <a:ext uri="{FF2B5EF4-FFF2-40B4-BE49-F238E27FC236}">
                <a16:creationId xmlns:a16="http://schemas.microsoft.com/office/drawing/2014/main" id="{F84EEA9C-CBE6-B04C-9B9E-EEA445EE4A93}"/>
              </a:ext>
            </a:extLst>
          </p:cNvPr>
          <p:cNvSpPr txBox="1"/>
          <p:nvPr/>
        </p:nvSpPr>
        <p:spPr>
          <a:xfrm>
            <a:off x="252185" y="250706"/>
            <a:ext cx="6499733" cy="646331"/>
          </a:xfrm>
          <a:prstGeom prst="rect">
            <a:avLst/>
          </a:prstGeom>
          <a:noFill/>
        </p:spPr>
        <p:txBody>
          <a:bodyPr wrap="square" rtlCol="0">
            <a:spAutoFit/>
          </a:bodyPr>
          <a:lstStyle/>
          <a:p>
            <a:r>
              <a:rPr lang="en-US" sz="3600" b="1" dirty="0">
                <a:latin typeface="Montserrat Alternates Black" pitchFamily="2" charset="77"/>
                <a:ea typeface="Helvetica Neue" charset="0"/>
                <a:cs typeface="Helvetica Neue" charset="0"/>
              </a:rPr>
              <a:t>Stellar Variation</a:t>
            </a:r>
          </a:p>
        </p:txBody>
      </p:sp>
    </p:spTree>
    <p:extLst>
      <p:ext uri="{BB962C8B-B14F-4D97-AF65-F5344CB8AC3E}">
        <p14:creationId xmlns:p14="http://schemas.microsoft.com/office/powerpoint/2010/main" val="1096862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2417" y="2420278"/>
            <a:ext cx="6043642" cy="1136080"/>
          </a:xfrm>
          <a:prstGeom prst="rect">
            <a:avLst/>
          </a:prstGeom>
          <a:noFill/>
        </p:spPr>
        <p:txBody>
          <a:bodyPr wrap="none" rtlCol="0">
            <a:spAutoFit/>
          </a:bodyPr>
          <a:lstStyle/>
          <a:p>
            <a:pPr marL="285750" indent="-285750">
              <a:lnSpc>
                <a:spcPts val="2800"/>
              </a:lnSpc>
              <a:buFontTx/>
              <a:buChar char="-"/>
            </a:pPr>
            <a:r>
              <a:rPr lang="en-US" sz="2000" dirty="0">
                <a:latin typeface="Helvetica Neue" charset="0"/>
                <a:ea typeface="Helvetica Neue" charset="0"/>
                <a:cs typeface="Helvetica Neue" charset="0"/>
              </a:rPr>
              <a:t>Jeff </a:t>
            </a:r>
            <a:r>
              <a:rPr lang="en-US" sz="2000" dirty="0" err="1">
                <a:latin typeface="Helvetica Neue" charset="0"/>
                <a:ea typeface="Helvetica Neue" charset="0"/>
                <a:cs typeface="Helvetica Neue" charset="0"/>
              </a:rPr>
              <a:t>Valenti</a:t>
            </a:r>
            <a:r>
              <a:rPr lang="en-US" sz="2000" dirty="0">
                <a:latin typeface="Helvetica Neue" charset="0"/>
                <a:ea typeface="Helvetica Neue" charset="0"/>
                <a:cs typeface="Helvetica Neue" charset="0"/>
              </a:rPr>
              <a:t> and BJ Fulton on HIRES data</a:t>
            </a:r>
          </a:p>
          <a:p>
            <a:pPr marL="285750" indent="-285750">
              <a:lnSpc>
                <a:spcPts val="2800"/>
              </a:lnSpc>
              <a:buFontTx/>
              <a:buChar char="-"/>
            </a:pPr>
            <a:r>
              <a:rPr lang="en-US" sz="2000" dirty="0">
                <a:latin typeface="Helvetica Neue" charset="0"/>
                <a:ea typeface="Helvetica Neue" charset="0"/>
                <a:cs typeface="Helvetica Neue" charset="0"/>
              </a:rPr>
              <a:t>Gao et al. 2016 for CSHELL and </a:t>
            </a:r>
            <a:r>
              <a:rPr lang="en-US" sz="2000" dirty="0" err="1">
                <a:latin typeface="Helvetica Neue" charset="0"/>
                <a:ea typeface="Helvetica Neue" charset="0"/>
                <a:cs typeface="Helvetica Neue" charset="0"/>
              </a:rPr>
              <a:t>iSHELL</a:t>
            </a:r>
            <a:r>
              <a:rPr lang="en-US" sz="2000" dirty="0">
                <a:latin typeface="Helvetica Neue" charset="0"/>
                <a:ea typeface="Helvetica Neue" charset="0"/>
                <a:cs typeface="Helvetica Neue" charset="0"/>
              </a:rPr>
              <a:t> on IRTF</a:t>
            </a:r>
          </a:p>
          <a:p>
            <a:pPr marL="285750" indent="-285750">
              <a:lnSpc>
                <a:spcPts val="2800"/>
              </a:lnSpc>
              <a:buFontTx/>
              <a:buChar char="-"/>
            </a:pPr>
            <a:r>
              <a:rPr lang="en-US" sz="2000" b="1" i="1" dirty="0">
                <a:latin typeface="Helvetica Neue" charset="0"/>
                <a:ea typeface="Helvetica Neue" charset="0"/>
                <a:cs typeface="Helvetica Neue" charset="0"/>
              </a:rPr>
              <a:t>wobble</a:t>
            </a:r>
            <a:r>
              <a:rPr lang="en-US" sz="2000" b="1" dirty="0">
                <a:latin typeface="Helvetica Neue" charset="0"/>
                <a:ea typeface="Helvetica Neue" charset="0"/>
                <a:cs typeface="Helvetica Neue" charset="0"/>
              </a:rPr>
              <a:t>, Bedell et al. 2019</a:t>
            </a:r>
          </a:p>
        </p:txBody>
      </p:sp>
      <p:sp>
        <p:nvSpPr>
          <p:cNvPr id="8" name="TextBox 7">
            <a:extLst>
              <a:ext uri="{FF2B5EF4-FFF2-40B4-BE49-F238E27FC236}">
                <a16:creationId xmlns:a16="http://schemas.microsoft.com/office/drawing/2014/main" id="{DD74A9A5-B5ED-AD49-BBD7-10CAB93DE97D}"/>
              </a:ext>
            </a:extLst>
          </p:cNvPr>
          <p:cNvSpPr txBox="1"/>
          <p:nvPr/>
        </p:nvSpPr>
        <p:spPr>
          <a:xfrm>
            <a:off x="619575" y="356468"/>
            <a:ext cx="6649327" cy="1200329"/>
          </a:xfrm>
          <a:prstGeom prst="rect">
            <a:avLst/>
          </a:prstGeom>
          <a:noFill/>
        </p:spPr>
        <p:txBody>
          <a:bodyPr wrap="square" rtlCol="0">
            <a:spAutoFit/>
          </a:bodyPr>
          <a:lstStyle/>
          <a:p>
            <a:r>
              <a:rPr lang="en-US" sz="3600" b="1" dirty="0">
                <a:solidFill>
                  <a:schemeClr val="tx2"/>
                </a:solidFill>
                <a:latin typeface="Montserrat Alternates Black" pitchFamily="2" charset="77"/>
                <a:ea typeface="Helvetica Neue" charset="0"/>
                <a:cs typeface="Helvetica Neue" charset="0"/>
              </a:rPr>
              <a:t>Non-standard</a:t>
            </a:r>
            <a:r>
              <a:rPr lang="en-US" sz="3600" b="1" dirty="0">
                <a:latin typeface="Montserrat Alternates Black" pitchFamily="2" charset="77"/>
                <a:ea typeface="Helvetica Neue" charset="0"/>
                <a:cs typeface="Helvetica Neue" charset="0"/>
              </a:rPr>
              <a:t> methods for measuring RVs.</a:t>
            </a:r>
          </a:p>
        </p:txBody>
      </p:sp>
      <p:sp>
        <p:nvSpPr>
          <p:cNvPr id="9" name="TextBox 8">
            <a:extLst>
              <a:ext uri="{FF2B5EF4-FFF2-40B4-BE49-F238E27FC236}">
                <a16:creationId xmlns:a16="http://schemas.microsoft.com/office/drawing/2014/main" id="{85E0B0E6-28C4-1148-A13C-5A3F0711D9BC}"/>
              </a:ext>
            </a:extLst>
          </p:cNvPr>
          <p:cNvSpPr txBox="1"/>
          <p:nvPr/>
        </p:nvSpPr>
        <p:spPr>
          <a:xfrm>
            <a:off x="619575" y="1757705"/>
            <a:ext cx="5381601" cy="461665"/>
          </a:xfrm>
          <a:prstGeom prst="rect">
            <a:avLst/>
          </a:prstGeom>
          <a:noFill/>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“Grand Solution” Style (Jeff </a:t>
            </a:r>
            <a:r>
              <a:rPr lang="en-US" sz="2400" b="1" dirty="0" err="1">
                <a:latin typeface="Helvetica Neue" panose="02000503000000020004" pitchFamily="2" charset="0"/>
                <a:ea typeface="Helvetica Neue" panose="02000503000000020004" pitchFamily="2" charset="0"/>
                <a:cs typeface="Helvetica Neue" panose="02000503000000020004" pitchFamily="2" charset="0"/>
              </a:rPr>
              <a:t>Valenti</a:t>
            </a:r>
            <a:r>
              <a:rPr lang="en-US" sz="2400" b="1"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0" name="TextBox 9">
            <a:extLst>
              <a:ext uri="{FF2B5EF4-FFF2-40B4-BE49-F238E27FC236}">
                <a16:creationId xmlns:a16="http://schemas.microsoft.com/office/drawing/2014/main" id="{6166FF96-0157-874E-B7E6-F86160719A0E}"/>
              </a:ext>
            </a:extLst>
          </p:cNvPr>
          <p:cNvSpPr txBox="1"/>
          <p:nvPr/>
        </p:nvSpPr>
        <p:spPr>
          <a:xfrm>
            <a:off x="922417" y="4265756"/>
            <a:ext cx="3656770" cy="777008"/>
          </a:xfrm>
          <a:prstGeom prst="rect">
            <a:avLst/>
          </a:prstGeom>
          <a:noFill/>
        </p:spPr>
        <p:txBody>
          <a:bodyPr wrap="none" rtlCol="0">
            <a:spAutoFit/>
          </a:bodyPr>
          <a:lstStyle/>
          <a:p>
            <a:pPr marL="285750" indent="-285750">
              <a:lnSpc>
                <a:spcPts val="2800"/>
              </a:lnSpc>
              <a:buFontTx/>
              <a:buChar char="-"/>
            </a:pPr>
            <a:r>
              <a:rPr lang="en-US" sz="2000" dirty="0">
                <a:latin typeface="Helvetica Neue" charset="0"/>
                <a:ea typeface="Helvetica Neue" charset="0"/>
                <a:cs typeface="Helvetica Neue" charset="0"/>
              </a:rPr>
              <a:t>PSOAP, </a:t>
            </a:r>
            <a:r>
              <a:rPr lang="en-US" sz="2000" dirty="0" err="1">
                <a:latin typeface="Helvetica Neue" charset="0"/>
                <a:ea typeface="Helvetica Neue" charset="0"/>
                <a:cs typeface="Helvetica Neue" charset="0"/>
              </a:rPr>
              <a:t>Czekala</a:t>
            </a:r>
            <a:r>
              <a:rPr lang="en-US" sz="2000" dirty="0">
                <a:latin typeface="Helvetica Neue" charset="0"/>
                <a:ea typeface="Helvetica Neue" charset="0"/>
                <a:cs typeface="Helvetica Neue" charset="0"/>
              </a:rPr>
              <a:t> et al. 2017</a:t>
            </a:r>
          </a:p>
          <a:p>
            <a:pPr marL="285750" indent="-285750">
              <a:lnSpc>
                <a:spcPts val="2800"/>
              </a:lnSpc>
              <a:buFontTx/>
              <a:buChar char="-"/>
            </a:pPr>
            <a:r>
              <a:rPr lang="en-US" sz="2000" b="1" dirty="0" err="1">
                <a:latin typeface="Helvetica Neue" charset="0"/>
                <a:ea typeface="Helvetica Neue" charset="0"/>
                <a:cs typeface="Helvetica Neue" charset="0"/>
              </a:rPr>
              <a:t>Rajpaul</a:t>
            </a:r>
            <a:r>
              <a:rPr lang="en-US" sz="2000" b="1" dirty="0">
                <a:latin typeface="Helvetica Neue" charset="0"/>
                <a:ea typeface="Helvetica Neue" charset="0"/>
                <a:cs typeface="Helvetica Neue" charset="0"/>
              </a:rPr>
              <a:t> et al. 2020</a:t>
            </a:r>
          </a:p>
        </p:txBody>
      </p:sp>
      <p:sp>
        <p:nvSpPr>
          <p:cNvPr id="11" name="TextBox 10">
            <a:extLst>
              <a:ext uri="{FF2B5EF4-FFF2-40B4-BE49-F238E27FC236}">
                <a16:creationId xmlns:a16="http://schemas.microsoft.com/office/drawing/2014/main" id="{59C9AE42-96DF-5946-85AC-B08602C5623E}"/>
              </a:ext>
            </a:extLst>
          </p:cNvPr>
          <p:cNvSpPr txBox="1"/>
          <p:nvPr/>
        </p:nvSpPr>
        <p:spPr>
          <a:xfrm>
            <a:off x="619575" y="3678697"/>
            <a:ext cx="2828018" cy="461665"/>
          </a:xfrm>
          <a:prstGeom prst="rect">
            <a:avLst/>
          </a:prstGeom>
          <a:noFill/>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Gaussian Process</a:t>
            </a:r>
          </a:p>
        </p:txBody>
      </p:sp>
      <p:sp>
        <p:nvSpPr>
          <p:cNvPr id="12" name="TextBox 11">
            <a:extLst>
              <a:ext uri="{FF2B5EF4-FFF2-40B4-BE49-F238E27FC236}">
                <a16:creationId xmlns:a16="http://schemas.microsoft.com/office/drawing/2014/main" id="{AEAD8A51-154D-BF41-BF36-BDF837422033}"/>
              </a:ext>
            </a:extLst>
          </p:cNvPr>
          <p:cNvSpPr txBox="1"/>
          <p:nvPr/>
        </p:nvSpPr>
        <p:spPr>
          <a:xfrm>
            <a:off x="922417" y="5752162"/>
            <a:ext cx="7960834" cy="707886"/>
          </a:xfrm>
          <a:prstGeom prst="rect">
            <a:avLst/>
          </a:prstGeom>
          <a:noFill/>
        </p:spPr>
        <p:txBody>
          <a:bodyPr wrap="none" rtlCol="0">
            <a:spAutoFit/>
          </a:bodyPr>
          <a:lstStyle/>
          <a:p>
            <a:pPr marL="285750" indent="-285750">
              <a:buFontTx/>
              <a:buChar char="-"/>
            </a:pPr>
            <a:r>
              <a:rPr lang="en-US" sz="2000" dirty="0">
                <a:latin typeface="Helvetica Neue" charset="0"/>
                <a:ea typeface="Helvetica Neue" charset="0"/>
                <a:cs typeface="Helvetica Neue" charset="0"/>
              </a:rPr>
              <a:t>Machine learning (Davis+2017), neural network? </a:t>
            </a:r>
          </a:p>
          <a:p>
            <a:pPr marL="285750" indent="-285750">
              <a:buFontTx/>
              <a:buChar char="-"/>
            </a:pPr>
            <a:r>
              <a:rPr lang="en-US" sz="2000" dirty="0">
                <a:latin typeface="Helvetica Neue" charset="0"/>
                <a:ea typeface="Helvetica Neue" charset="0"/>
                <a:cs typeface="Helvetica Neue" charset="0"/>
              </a:rPr>
              <a:t>Other statistical/numerical method teasing out </a:t>
            </a:r>
            <a:r>
              <a:rPr lang="en-US" sz="2000" b="1" i="1" dirty="0">
                <a:latin typeface="Helvetica Neue" charset="0"/>
                <a:ea typeface="Helvetica Neue" charset="0"/>
                <a:cs typeface="Helvetica Neue" charset="0"/>
              </a:rPr>
              <a:t>only</a:t>
            </a:r>
            <a:r>
              <a:rPr lang="en-US" sz="2000" dirty="0">
                <a:latin typeface="Helvetica Neue" charset="0"/>
                <a:ea typeface="Helvetica Neue" charset="0"/>
                <a:cs typeface="Helvetica Neue" charset="0"/>
              </a:rPr>
              <a:t> Doppler shifts</a:t>
            </a:r>
          </a:p>
        </p:txBody>
      </p:sp>
      <p:sp>
        <p:nvSpPr>
          <p:cNvPr id="13" name="TextBox 12">
            <a:extLst>
              <a:ext uri="{FF2B5EF4-FFF2-40B4-BE49-F238E27FC236}">
                <a16:creationId xmlns:a16="http://schemas.microsoft.com/office/drawing/2014/main" id="{749A3744-7394-8746-A429-67396B3FF32D}"/>
              </a:ext>
            </a:extLst>
          </p:cNvPr>
          <p:cNvSpPr txBox="1"/>
          <p:nvPr/>
        </p:nvSpPr>
        <p:spPr>
          <a:xfrm>
            <a:off x="619575" y="5168158"/>
            <a:ext cx="1176925" cy="461665"/>
          </a:xfrm>
          <a:prstGeom prst="rect">
            <a:avLst/>
          </a:prstGeom>
          <a:noFill/>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Others</a:t>
            </a:r>
          </a:p>
        </p:txBody>
      </p:sp>
    </p:spTree>
    <p:extLst>
      <p:ext uri="{BB962C8B-B14F-4D97-AF65-F5344CB8AC3E}">
        <p14:creationId xmlns:p14="http://schemas.microsoft.com/office/powerpoint/2010/main" val="2038483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599097-B83E-7B46-95A9-8B374DB3EDA4}"/>
              </a:ext>
            </a:extLst>
          </p:cNvPr>
          <p:cNvPicPr>
            <a:picLocks noChangeAspect="1"/>
          </p:cNvPicPr>
          <p:nvPr/>
        </p:nvPicPr>
        <p:blipFill>
          <a:blip r:embed="rId2"/>
          <a:stretch>
            <a:fillRect/>
          </a:stretch>
        </p:blipFill>
        <p:spPr>
          <a:xfrm>
            <a:off x="0" y="1165478"/>
            <a:ext cx="9144000" cy="5002418"/>
          </a:xfrm>
          <a:prstGeom prst="rect">
            <a:avLst/>
          </a:prstGeom>
        </p:spPr>
      </p:pic>
      <p:sp>
        <p:nvSpPr>
          <p:cNvPr id="3" name="Rectangle 2">
            <a:extLst>
              <a:ext uri="{FF2B5EF4-FFF2-40B4-BE49-F238E27FC236}">
                <a16:creationId xmlns:a16="http://schemas.microsoft.com/office/drawing/2014/main" id="{A78C2445-CD5F-D24C-97D4-019C95C6A619}"/>
              </a:ext>
            </a:extLst>
          </p:cNvPr>
          <p:cNvSpPr/>
          <p:nvPr/>
        </p:nvSpPr>
        <p:spPr>
          <a:xfrm>
            <a:off x="6136267" y="6330576"/>
            <a:ext cx="2852063" cy="412229"/>
          </a:xfrm>
          <a:prstGeom prst="rect">
            <a:avLst/>
          </a:prstGeom>
        </p:spPr>
        <p:txBody>
          <a:bodyPr wrap="none">
            <a:spAutoFit/>
          </a:bodyPr>
          <a:lstStyle/>
          <a:p>
            <a:pPr>
              <a:lnSpc>
                <a:spcPts val="2800"/>
              </a:lnSpc>
            </a:pPr>
            <a:r>
              <a:rPr lang="en-US" sz="1800" i="1" dirty="0">
                <a:latin typeface="Helvetica Neue" charset="0"/>
                <a:ea typeface="Helvetica Neue" charset="0"/>
                <a:cs typeface="Helvetica Neue" charset="0"/>
              </a:rPr>
              <a:t>wobble</a:t>
            </a:r>
            <a:r>
              <a:rPr lang="en-US" sz="1800" dirty="0">
                <a:latin typeface="Helvetica Neue" charset="0"/>
                <a:ea typeface="Helvetica Neue" charset="0"/>
                <a:cs typeface="Helvetica Neue" charset="0"/>
              </a:rPr>
              <a:t>, Bedell et al. 2019</a:t>
            </a:r>
          </a:p>
        </p:txBody>
      </p:sp>
      <p:sp>
        <p:nvSpPr>
          <p:cNvPr id="4" name="TextBox 3">
            <a:extLst>
              <a:ext uri="{FF2B5EF4-FFF2-40B4-BE49-F238E27FC236}">
                <a16:creationId xmlns:a16="http://schemas.microsoft.com/office/drawing/2014/main" id="{CF32576F-5E6B-AC46-A3C1-256317C5C064}"/>
              </a:ext>
            </a:extLst>
          </p:cNvPr>
          <p:cNvSpPr txBox="1"/>
          <p:nvPr/>
        </p:nvSpPr>
        <p:spPr>
          <a:xfrm>
            <a:off x="619575" y="356468"/>
            <a:ext cx="8200334" cy="646331"/>
          </a:xfrm>
          <a:prstGeom prst="rect">
            <a:avLst/>
          </a:prstGeom>
          <a:noFill/>
        </p:spPr>
        <p:txBody>
          <a:bodyPr wrap="square" rtlCol="0">
            <a:spAutoFit/>
          </a:bodyPr>
          <a:lstStyle/>
          <a:p>
            <a:r>
              <a:rPr lang="en-US" sz="3600" b="1" dirty="0">
                <a:solidFill>
                  <a:schemeClr val="tx2"/>
                </a:solidFill>
                <a:latin typeface="Montserrat Alternates Black" pitchFamily="2" charset="77"/>
                <a:ea typeface="Helvetica Neue" charset="0"/>
                <a:cs typeface="Helvetica Neue" charset="0"/>
              </a:rPr>
              <a:t>No prior </a:t>
            </a:r>
            <a:r>
              <a:rPr lang="en-US" sz="3600" b="1" dirty="0">
                <a:solidFill>
                  <a:schemeClr val="tx1"/>
                </a:solidFill>
                <a:latin typeface="Montserrat Alternates Black" pitchFamily="2" charset="77"/>
                <a:ea typeface="Helvetica Neue" charset="0"/>
                <a:cs typeface="Helvetica Neue" charset="0"/>
              </a:rPr>
              <a:t>knowledge required.</a:t>
            </a:r>
          </a:p>
        </p:txBody>
      </p:sp>
      <p:sp>
        <p:nvSpPr>
          <p:cNvPr id="5" name="TextBox 4">
            <a:extLst>
              <a:ext uri="{FF2B5EF4-FFF2-40B4-BE49-F238E27FC236}">
                <a16:creationId xmlns:a16="http://schemas.microsoft.com/office/drawing/2014/main" id="{0A213EA9-8972-B24F-8015-F7F83ED6CC9D}"/>
              </a:ext>
            </a:extLst>
          </p:cNvPr>
          <p:cNvSpPr txBox="1"/>
          <p:nvPr/>
        </p:nvSpPr>
        <p:spPr>
          <a:xfrm>
            <a:off x="1268981" y="2704333"/>
            <a:ext cx="2714335" cy="1495153"/>
          </a:xfrm>
          <a:prstGeom prst="rect">
            <a:avLst/>
          </a:prstGeom>
          <a:noFill/>
        </p:spPr>
        <p:txBody>
          <a:bodyPr wrap="square" rtlCol="0">
            <a:spAutoFit/>
          </a:bodyPr>
          <a:lstStyle/>
          <a:p>
            <a:pPr>
              <a:lnSpc>
                <a:spcPts val="2800"/>
              </a:lnSpc>
            </a:pPr>
            <a:r>
              <a:rPr lang="en-US" sz="2000" dirty="0">
                <a:latin typeface="Helvetica Neue" charset="0"/>
                <a:ea typeface="Helvetica Neue" charset="0"/>
                <a:cs typeface="Helvetica Neue" charset="0"/>
              </a:rPr>
              <a:t>Globally solving for </a:t>
            </a:r>
          </a:p>
          <a:p>
            <a:pPr marL="342900" indent="-342900">
              <a:lnSpc>
                <a:spcPts val="2800"/>
              </a:lnSpc>
              <a:buFontTx/>
              <a:buChar char="-"/>
            </a:pPr>
            <a:r>
              <a:rPr lang="en-US" sz="2000" dirty="0">
                <a:latin typeface="Helvetica Neue" charset="0"/>
                <a:ea typeface="Helvetica Neue" charset="0"/>
                <a:cs typeface="Helvetica Neue" charset="0"/>
              </a:rPr>
              <a:t>Stellar spectrum</a:t>
            </a:r>
          </a:p>
          <a:p>
            <a:pPr marL="342900" indent="-342900">
              <a:lnSpc>
                <a:spcPts val="2800"/>
              </a:lnSpc>
              <a:buFontTx/>
              <a:buChar char="-"/>
            </a:pPr>
            <a:r>
              <a:rPr lang="en-US" sz="2000" dirty="0">
                <a:latin typeface="Helvetica Neue" charset="0"/>
                <a:ea typeface="Helvetica Neue" charset="0"/>
                <a:cs typeface="Helvetica Neue" charset="0"/>
              </a:rPr>
              <a:t>Telluric spectrum</a:t>
            </a:r>
          </a:p>
          <a:p>
            <a:pPr marL="342900" indent="-342900">
              <a:lnSpc>
                <a:spcPts val="2800"/>
              </a:lnSpc>
              <a:buFontTx/>
              <a:buChar char="-"/>
            </a:pPr>
            <a:r>
              <a:rPr lang="en-US" sz="2000" dirty="0">
                <a:latin typeface="Helvetica Neue" charset="0"/>
                <a:ea typeface="Helvetica Neue" charset="0"/>
                <a:cs typeface="Helvetica Neue" charset="0"/>
              </a:rPr>
              <a:t>All RVs!</a:t>
            </a:r>
          </a:p>
        </p:txBody>
      </p:sp>
      <p:pic>
        <p:nvPicPr>
          <p:cNvPr id="6" name="Picture 5">
            <a:extLst>
              <a:ext uri="{FF2B5EF4-FFF2-40B4-BE49-F238E27FC236}">
                <a16:creationId xmlns:a16="http://schemas.microsoft.com/office/drawing/2014/main" id="{1D410CD6-F29B-FC47-AA32-436D5FCBE993}"/>
              </a:ext>
            </a:extLst>
          </p:cNvPr>
          <p:cNvPicPr>
            <a:picLocks noChangeAspect="1"/>
          </p:cNvPicPr>
          <p:nvPr/>
        </p:nvPicPr>
        <p:blipFill>
          <a:blip r:embed="rId3"/>
          <a:stretch>
            <a:fillRect/>
          </a:stretch>
        </p:blipFill>
        <p:spPr>
          <a:xfrm>
            <a:off x="3983316" y="2647864"/>
            <a:ext cx="1836203" cy="1608090"/>
          </a:xfrm>
          <a:prstGeom prst="rect">
            <a:avLst/>
          </a:prstGeom>
        </p:spPr>
      </p:pic>
    </p:spTree>
    <p:extLst>
      <p:ext uri="{BB962C8B-B14F-4D97-AF65-F5344CB8AC3E}">
        <p14:creationId xmlns:p14="http://schemas.microsoft.com/office/powerpoint/2010/main" val="3294746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7159F-8A4D-A54B-B61F-F27D17C5E45D}"/>
              </a:ext>
            </a:extLst>
          </p:cNvPr>
          <p:cNvPicPr>
            <a:picLocks noChangeAspect="1"/>
          </p:cNvPicPr>
          <p:nvPr/>
        </p:nvPicPr>
        <p:blipFill rotWithShape="1">
          <a:blip r:embed="rId3"/>
          <a:srcRect l="11996" t="5525" r="4380" b="17806"/>
          <a:stretch/>
        </p:blipFill>
        <p:spPr>
          <a:xfrm>
            <a:off x="4178460" y="1947440"/>
            <a:ext cx="4641449" cy="1495685"/>
          </a:xfrm>
          <a:prstGeom prst="rect">
            <a:avLst/>
          </a:prstGeom>
        </p:spPr>
      </p:pic>
      <p:pic>
        <p:nvPicPr>
          <p:cNvPr id="4" name="Picture 3">
            <a:extLst>
              <a:ext uri="{FF2B5EF4-FFF2-40B4-BE49-F238E27FC236}">
                <a16:creationId xmlns:a16="http://schemas.microsoft.com/office/drawing/2014/main" id="{5601F178-4360-8F43-8D52-2669CE4DD64D}"/>
              </a:ext>
            </a:extLst>
          </p:cNvPr>
          <p:cNvPicPr>
            <a:picLocks noChangeAspect="1"/>
          </p:cNvPicPr>
          <p:nvPr/>
        </p:nvPicPr>
        <p:blipFill>
          <a:blip r:embed="rId4"/>
          <a:stretch>
            <a:fillRect/>
          </a:stretch>
        </p:blipFill>
        <p:spPr>
          <a:xfrm>
            <a:off x="277269" y="1947440"/>
            <a:ext cx="3682898" cy="4268165"/>
          </a:xfrm>
          <a:prstGeom prst="rect">
            <a:avLst/>
          </a:prstGeom>
        </p:spPr>
      </p:pic>
      <p:sp>
        <p:nvSpPr>
          <p:cNvPr id="5" name="TextBox 4">
            <a:extLst>
              <a:ext uri="{FF2B5EF4-FFF2-40B4-BE49-F238E27FC236}">
                <a16:creationId xmlns:a16="http://schemas.microsoft.com/office/drawing/2014/main" id="{F9B864B7-6F81-334A-BBBE-90AD497CDFCE}"/>
              </a:ext>
            </a:extLst>
          </p:cNvPr>
          <p:cNvSpPr txBox="1"/>
          <p:nvPr/>
        </p:nvSpPr>
        <p:spPr>
          <a:xfrm>
            <a:off x="619575" y="356468"/>
            <a:ext cx="8200334" cy="1200329"/>
          </a:xfrm>
          <a:prstGeom prst="rect">
            <a:avLst/>
          </a:prstGeom>
          <a:noFill/>
        </p:spPr>
        <p:txBody>
          <a:bodyPr wrap="square" rtlCol="0">
            <a:spAutoFit/>
          </a:bodyPr>
          <a:lstStyle/>
          <a:p>
            <a:r>
              <a:rPr lang="en-US" sz="3600" b="1" dirty="0">
                <a:solidFill>
                  <a:schemeClr val="tx1"/>
                </a:solidFill>
                <a:latin typeface="Montserrat Alternates Black" pitchFamily="2" charset="77"/>
                <a:ea typeface="Helvetica Neue" charset="0"/>
                <a:cs typeface="Helvetica Neue" charset="0"/>
              </a:rPr>
              <a:t>Pair-wise extraction of RVs with </a:t>
            </a:r>
            <a:r>
              <a:rPr lang="en-US" sz="3600" b="1" dirty="0">
                <a:solidFill>
                  <a:schemeClr val="tx2"/>
                </a:solidFill>
                <a:latin typeface="Montserrat Alternates Black" pitchFamily="2" charset="77"/>
                <a:ea typeface="Helvetica Neue" charset="0"/>
                <a:cs typeface="Helvetica Neue" charset="0"/>
              </a:rPr>
              <a:t>GP regression</a:t>
            </a:r>
            <a:endParaRPr lang="en-US" sz="3600" b="1" dirty="0">
              <a:solidFill>
                <a:schemeClr val="tx1"/>
              </a:solidFill>
              <a:latin typeface="Montserrat Alternates Black" pitchFamily="2" charset="77"/>
              <a:ea typeface="Helvetica Neue" charset="0"/>
              <a:cs typeface="Helvetica Neue" charset="0"/>
            </a:endParaRPr>
          </a:p>
        </p:txBody>
      </p:sp>
      <p:sp>
        <p:nvSpPr>
          <p:cNvPr id="6" name="Rectangle 5">
            <a:extLst>
              <a:ext uri="{FF2B5EF4-FFF2-40B4-BE49-F238E27FC236}">
                <a16:creationId xmlns:a16="http://schemas.microsoft.com/office/drawing/2014/main" id="{0F92F666-909F-8E40-9648-37F3C0658803}"/>
              </a:ext>
            </a:extLst>
          </p:cNvPr>
          <p:cNvSpPr/>
          <p:nvPr/>
        </p:nvSpPr>
        <p:spPr>
          <a:xfrm>
            <a:off x="3262262" y="6397280"/>
            <a:ext cx="5881738" cy="412229"/>
          </a:xfrm>
          <a:prstGeom prst="rect">
            <a:avLst/>
          </a:prstGeom>
        </p:spPr>
        <p:txBody>
          <a:bodyPr wrap="none">
            <a:spAutoFit/>
          </a:bodyPr>
          <a:lstStyle/>
          <a:p>
            <a:pPr>
              <a:lnSpc>
                <a:spcPts val="2800"/>
              </a:lnSpc>
            </a:pPr>
            <a:r>
              <a:rPr lang="en-US" sz="1800" dirty="0">
                <a:latin typeface="Helvetica Neue" charset="0"/>
                <a:ea typeface="Helvetica Neue" charset="0"/>
                <a:cs typeface="Helvetica Neue" charset="0"/>
              </a:rPr>
              <a:t>Ref: </a:t>
            </a:r>
            <a:r>
              <a:rPr lang="en-US" sz="1800" dirty="0" err="1">
                <a:latin typeface="Helvetica Neue" charset="0"/>
                <a:ea typeface="Helvetica Neue" charset="0"/>
                <a:cs typeface="Helvetica Neue" charset="0"/>
              </a:rPr>
              <a:t>Vinesh</a:t>
            </a:r>
            <a:r>
              <a:rPr lang="en-US" sz="1800" dirty="0">
                <a:latin typeface="Helvetica Neue" charset="0"/>
                <a:ea typeface="Helvetica Neue" charset="0"/>
                <a:cs typeface="Helvetica Neue" charset="0"/>
              </a:rPr>
              <a:t> M. </a:t>
            </a:r>
            <a:r>
              <a:rPr lang="en-US" sz="1800" dirty="0" err="1">
                <a:latin typeface="Helvetica Neue" charset="0"/>
                <a:ea typeface="Helvetica Neue" charset="0"/>
                <a:cs typeface="Helvetica Neue" charset="0"/>
              </a:rPr>
              <a:t>Rajpaul’s</a:t>
            </a:r>
            <a:r>
              <a:rPr lang="en-US" sz="1800" dirty="0">
                <a:latin typeface="Helvetica Neue" charset="0"/>
                <a:ea typeface="Helvetica Neue" charset="0"/>
                <a:cs typeface="Helvetica Neue" charset="0"/>
              </a:rPr>
              <a:t> talk on GP; </a:t>
            </a:r>
            <a:r>
              <a:rPr lang="en-US" sz="1800" dirty="0" err="1">
                <a:latin typeface="Helvetica Neue" charset="0"/>
                <a:ea typeface="Helvetica Neue" charset="0"/>
                <a:cs typeface="Helvetica Neue" charset="0"/>
              </a:rPr>
              <a:t>Rajpaul</a:t>
            </a:r>
            <a:r>
              <a:rPr lang="en-US" sz="1800" dirty="0">
                <a:latin typeface="Helvetica Neue" charset="0"/>
                <a:ea typeface="Helvetica Neue" charset="0"/>
                <a:cs typeface="Helvetica Neue" charset="0"/>
              </a:rPr>
              <a:t> et al. 2020</a:t>
            </a:r>
          </a:p>
        </p:txBody>
      </p:sp>
      <p:sp>
        <p:nvSpPr>
          <p:cNvPr id="7" name="TextBox 6">
            <a:extLst>
              <a:ext uri="{FF2B5EF4-FFF2-40B4-BE49-F238E27FC236}">
                <a16:creationId xmlns:a16="http://schemas.microsoft.com/office/drawing/2014/main" id="{69EA1360-B6EF-B548-8FF6-4FC59F79F153}"/>
              </a:ext>
            </a:extLst>
          </p:cNvPr>
          <p:cNvSpPr txBox="1"/>
          <p:nvPr/>
        </p:nvSpPr>
        <p:spPr>
          <a:xfrm>
            <a:off x="4079440" y="4081522"/>
            <a:ext cx="4838739" cy="1854226"/>
          </a:xfrm>
          <a:prstGeom prst="rect">
            <a:avLst/>
          </a:prstGeom>
          <a:noFill/>
        </p:spPr>
        <p:txBody>
          <a:bodyPr wrap="square" rtlCol="0">
            <a:spAutoFit/>
          </a:bodyPr>
          <a:lstStyle/>
          <a:p>
            <a:pPr marL="285750" indent="-285750">
              <a:lnSpc>
                <a:spcPts val="2800"/>
              </a:lnSpc>
              <a:buFontTx/>
              <a:buChar char="-"/>
            </a:pPr>
            <a:r>
              <a:rPr lang="en-US" sz="2000" dirty="0">
                <a:latin typeface="Helvetica Neue" charset="0"/>
                <a:ea typeface="Helvetica Neue" charset="0"/>
                <a:cs typeface="Helvetica Neue" charset="0"/>
              </a:rPr>
              <a:t>RVs from each pair of spectral orders within a pair of observations</a:t>
            </a:r>
          </a:p>
          <a:p>
            <a:pPr marL="285750" indent="-285750">
              <a:lnSpc>
                <a:spcPts val="2800"/>
              </a:lnSpc>
              <a:buFontTx/>
              <a:buChar char="-"/>
            </a:pPr>
            <a:r>
              <a:rPr lang="en-US" sz="2000" dirty="0">
                <a:latin typeface="Helvetica Neue" charset="0"/>
                <a:ea typeface="Helvetica Neue" charset="0"/>
                <a:cs typeface="Helvetica Neue" charset="0"/>
              </a:rPr>
              <a:t>Determine the “contaminated” orders post extraction</a:t>
            </a:r>
          </a:p>
          <a:p>
            <a:pPr marL="285750" indent="-285750">
              <a:lnSpc>
                <a:spcPts val="2800"/>
              </a:lnSpc>
              <a:buFontTx/>
              <a:buChar char="-"/>
            </a:pPr>
            <a:r>
              <a:rPr lang="en-US" sz="2000" dirty="0">
                <a:latin typeface="Helvetica Neue" charset="0"/>
                <a:ea typeface="Helvetica Neue" charset="0"/>
                <a:cs typeface="Helvetica Neue" charset="0"/>
              </a:rPr>
              <a:t>Rejecting “contaminated” orders</a:t>
            </a:r>
          </a:p>
        </p:txBody>
      </p:sp>
      <p:sp>
        <p:nvSpPr>
          <p:cNvPr id="8" name="TextBox 7">
            <a:extLst>
              <a:ext uri="{FF2B5EF4-FFF2-40B4-BE49-F238E27FC236}">
                <a16:creationId xmlns:a16="http://schemas.microsoft.com/office/drawing/2014/main" id="{CE024823-838C-DE44-8A24-9225D98ABE79}"/>
              </a:ext>
            </a:extLst>
          </p:cNvPr>
          <p:cNvSpPr txBox="1"/>
          <p:nvPr/>
        </p:nvSpPr>
        <p:spPr>
          <a:xfrm>
            <a:off x="6498809" y="2787087"/>
            <a:ext cx="2053213" cy="417935"/>
          </a:xfrm>
          <a:prstGeom prst="rect">
            <a:avLst/>
          </a:prstGeom>
          <a:noFill/>
        </p:spPr>
        <p:txBody>
          <a:bodyPr wrap="square" rtlCol="0">
            <a:spAutoFit/>
          </a:bodyPr>
          <a:lstStyle/>
          <a:p>
            <a:pPr>
              <a:lnSpc>
                <a:spcPts val="2800"/>
              </a:lnSpc>
            </a:pPr>
            <a:r>
              <a:rPr lang="en-US" sz="2000" dirty="0">
                <a:latin typeface="Helvetica Neue" charset="0"/>
                <a:ea typeface="Helvetica Neue" charset="0"/>
                <a:cs typeface="Helvetica Neue" charset="0"/>
              </a:rPr>
              <a:t>example GP fit</a:t>
            </a:r>
          </a:p>
        </p:txBody>
      </p:sp>
      <p:sp>
        <p:nvSpPr>
          <p:cNvPr id="9" name="TextBox 8">
            <a:extLst>
              <a:ext uri="{FF2B5EF4-FFF2-40B4-BE49-F238E27FC236}">
                <a16:creationId xmlns:a16="http://schemas.microsoft.com/office/drawing/2014/main" id="{0C221EB4-6B6B-7F4C-B646-99A94733F3DC}"/>
              </a:ext>
            </a:extLst>
          </p:cNvPr>
          <p:cNvSpPr txBox="1"/>
          <p:nvPr/>
        </p:nvSpPr>
        <p:spPr>
          <a:xfrm>
            <a:off x="1062919" y="6048202"/>
            <a:ext cx="2714335" cy="417935"/>
          </a:xfrm>
          <a:prstGeom prst="rect">
            <a:avLst/>
          </a:prstGeom>
          <a:noFill/>
        </p:spPr>
        <p:txBody>
          <a:bodyPr wrap="square" rtlCol="0">
            <a:spAutoFit/>
          </a:bodyPr>
          <a:lstStyle/>
          <a:p>
            <a:pPr>
              <a:lnSpc>
                <a:spcPts val="2800"/>
              </a:lnSpc>
            </a:pPr>
            <a:r>
              <a:rPr lang="en-US" sz="2000" dirty="0">
                <a:latin typeface="Helvetica Neue" charset="0"/>
                <a:ea typeface="Helvetica Neue" charset="0"/>
                <a:cs typeface="Helvetica Neue" charset="0"/>
              </a:rPr>
              <a:t>CCF is continuous!</a:t>
            </a:r>
          </a:p>
        </p:txBody>
      </p:sp>
    </p:spTree>
    <p:extLst>
      <p:ext uri="{BB962C8B-B14F-4D97-AF65-F5344CB8AC3E}">
        <p14:creationId xmlns:p14="http://schemas.microsoft.com/office/powerpoint/2010/main" val="2083157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F2DD5-035D-AE4E-8995-8ED5FA0CEBD1}"/>
              </a:ext>
            </a:extLst>
          </p:cNvPr>
          <p:cNvSpPr txBox="1"/>
          <p:nvPr/>
        </p:nvSpPr>
        <p:spPr>
          <a:xfrm>
            <a:off x="621102" y="690112"/>
            <a:ext cx="6825908" cy="830997"/>
          </a:xfrm>
          <a:prstGeom prst="rect">
            <a:avLst/>
          </a:prstGeom>
          <a:noFill/>
        </p:spPr>
        <p:txBody>
          <a:bodyPr wrap="none" rtlCol="0">
            <a:spAutoFit/>
          </a:bodyPr>
          <a:lstStyle/>
          <a:p>
            <a:r>
              <a:rPr lang="en-US" sz="4800" b="1" dirty="0">
                <a:solidFill>
                  <a:schemeClr val="accent2"/>
                </a:solidFill>
                <a:latin typeface="Montserrat Alternates Black" charset="0"/>
                <a:ea typeface="Montserrat Alternates Black" charset="0"/>
                <a:cs typeface="Montserrat Alternates Black" charset="0"/>
              </a:rPr>
              <a:t>Errors</a:t>
            </a:r>
            <a:r>
              <a:rPr lang="en-US" sz="4400" b="1" dirty="0">
                <a:latin typeface="Montserrat Alternates Black" charset="0"/>
                <a:ea typeface="Montserrat Alternates Black" charset="0"/>
                <a:cs typeface="Montserrat Alternates Black" charset="0"/>
              </a:rPr>
              <a:t> in Mearing RVs</a:t>
            </a:r>
            <a:endParaRPr lang="en-US" sz="3200" dirty="0">
              <a:latin typeface="Helvetica Neue" charset="0"/>
              <a:ea typeface="Helvetica Neue" charset="0"/>
              <a:cs typeface="Helvetica Neue" charset="0"/>
            </a:endParaRPr>
          </a:p>
        </p:txBody>
      </p:sp>
      <p:pic>
        <p:nvPicPr>
          <p:cNvPr id="7" name="Picture 6">
            <a:extLst>
              <a:ext uri="{FF2B5EF4-FFF2-40B4-BE49-F238E27FC236}">
                <a16:creationId xmlns:a16="http://schemas.microsoft.com/office/drawing/2014/main" id="{5EFC66F0-42BE-2D44-8CB4-A6D9D2BD12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1102" y="1811722"/>
            <a:ext cx="5260765" cy="2772461"/>
          </a:xfrm>
          <a:prstGeom prst="rect">
            <a:avLst/>
          </a:prstGeom>
        </p:spPr>
      </p:pic>
      <p:sp>
        <p:nvSpPr>
          <p:cNvPr id="4" name="TextBox 3">
            <a:extLst>
              <a:ext uri="{FF2B5EF4-FFF2-40B4-BE49-F238E27FC236}">
                <a16:creationId xmlns:a16="http://schemas.microsoft.com/office/drawing/2014/main" id="{A76050FA-E597-0A4C-8158-A9B92E7DCFDE}"/>
              </a:ext>
            </a:extLst>
          </p:cNvPr>
          <p:cNvSpPr txBox="1"/>
          <p:nvPr/>
        </p:nvSpPr>
        <p:spPr>
          <a:xfrm>
            <a:off x="4460864" y="3197952"/>
            <a:ext cx="3602481" cy="2594813"/>
          </a:xfrm>
          <a:prstGeom prst="rect">
            <a:avLst/>
          </a:prstGeom>
          <a:noFill/>
        </p:spPr>
        <p:txBody>
          <a:bodyPr wrap="square" rtlCol="0">
            <a:spAutoFit/>
          </a:bodyPr>
          <a:lstStyle/>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Photon error</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Mask or Template</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Contamination</a:t>
            </a:r>
          </a:p>
          <a:p>
            <a:pPr marL="457200" indent="-457200">
              <a:lnSpc>
                <a:spcPct val="150000"/>
              </a:lnSpc>
              <a:buFont typeface="Wingdings" pitchFamily="2" charset="2"/>
              <a:buChar char="q"/>
            </a:pPr>
            <a:r>
              <a:rPr lang="en-US" sz="2800" dirty="0">
                <a:latin typeface="Helvetica Neue" charset="0"/>
                <a:ea typeface="Helvetica Neue" charset="0"/>
                <a:cs typeface="Helvetica Neue" charset="0"/>
              </a:rPr>
              <a:t>Stellar Variation</a:t>
            </a:r>
          </a:p>
        </p:txBody>
      </p:sp>
      <p:sp>
        <p:nvSpPr>
          <p:cNvPr id="3" name="TextBox 2">
            <a:extLst>
              <a:ext uri="{FF2B5EF4-FFF2-40B4-BE49-F238E27FC236}">
                <a16:creationId xmlns:a16="http://schemas.microsoft.com/office/drawing/2014/main" id="{D9F2E91B-49F7-484F-9564-505C71365A59}"/>
              </a:ext>
            </a:extLst>
          </p:cNvPr>
          <p:cNvSpPr txBox="1"/>
          <p:nvPr/>
        </p:nvSpPr>
        <p:spPr>
          <a:xfrm>
            <a:off x="4524197" y="3334411"/>
            <a:ext cx="352982" cy="461665"/>
          </a:xfrm>
          <a:prstGeom prst="rect">
            <a:avLst/>
          </a:prstGeom>
          <a:noFill/>
        </p:spPr>
        <p:txBody>
          <a:bodyPr wrap="none" rtlCol="0">
            <a:spAutoFit/>
          </a:bodyPr>
          <a:lstStyle/>
          <a:p>
            <a:r>
              <a:rPr lang="en-US" sz="2400" b="1" dirty="0">
                <a:latin typeface="Times" pitchFamily="2" charset="0"/>
              </a:rPr>
              <a:t>√</a:t>
            </a:r>
          </a:p>
        </p:txBody>
      </p:sp>
      <p:sp>
        <p:nvSpPr>
          <p:cNvPr id="6" name="TextBox 5">
            <a:extLst>
              <a:ext uri="{FF2B5EF4-FFF2-40B4-BE49-F238E27FC236}">
                <a16:creationId xmlns:a16="http://schemas.microsoft.com/office/drawing/2014/main" id="{2F5F5570-0EB8-6C42-83A3-62451D656E4F}"/>
              </a:ext>
            </a:extLst>
          </p:cNvPr>
          <p:cNvSpPr txBox="1"/>
          <p:nvPr/>
        </p:nvSpPr>
        <p:spPr>
          <a:xfrm>
            <a:off x="4524197" y="3959297"/>
            <a:ext cx="352982" cy="461665"/>
          </a:xfrm>
          <a:prstGeom prst="rect">
            <a:avLst/>
          </a:prstGeom>
          <a:noFill/>
        </p:spPr>
        <p:txBody>
          <a:bodyPr wrap="none" rtlCol="0">
            <a:spAutoFit/>
          </a:bodyPr>
          <a:lstStyle/>
          <a:p>
            <a:r>
              <a:rPr lang="en-US" sz="2400" b="1" dirty="0">
                <a:latin typeface="Times" pitchFamily="2" charset="0"/>
              </a:rPr>
              <a:t>√</a:t>
            </a:r>
          </a:p>
        </p:txBody>
      </p:sp>
      <p:sp>
        <p:nvSpPr>
          <p:cNvPr id="8" name="TextBox 7">
            <a:extLst>
              <a:ext uri="{FF2B5EF4-FFF2-40B4-BE49-F238E27FC236}">
                <a16:creationId xmlns:a16="http://schemas.microsoft.com/office/drawing/2014/main" id="{E8458670-162A-554D-8D53-4AC540E028DC}"/>
              </a:ext>
            </a:extLst>
          </p:cNvPr>
          <p:cNvSpPr txBox="1"/>
          <p:nvPr/>
        </p:nvSpPr>
        <p:spPr>
          <a:xfrm>
            <a:off x="4524197" y="4595758"/>
            <a:ext cx="352982" cy="461665"/>
          </a:xfrm>
          <a:prstGeom prst="rect">
            <a:avLst/>
          </a:prstGeom>
          <a:noFill/>
        </p:spPr>
        <p:txBody>
          <a:bodyPr wrap="none" rtlCol="0">
            <a:spAutoFit/>
          </a:bodyPr>
          <a:lstStyle/>
          <a:p>
            <a:r>
              <a:rPr lang="en-US" sz="2400" b="1" dirty="0">
                <a:solidFill>
                  <a:schemeClr val="accent2"/>
                </a:solidFill>
                <a:latin typeface="Times" pitchFamily="2" charset="0"/>
              </a:rPr>
              <a:t>√</a:t>
            </a:r>
          </a:p>
        </p:txBody>
      </p:sp>
      <p:sp>
        <p:nvSpPr>
          <p:cNvPr id="9" name="TextBox 8">
            <a:extLst>
              <a:ext uri="{FF2B5EF4-FFF2-40B4-BE49-F238E27FC236}">
                <a16:creationId xmlns:a16="http://schemas.microsoft.com/office/drawing/2014/main" id="{DC62B61B-CCF4-E040-B4A3-2769FFF892AF}"/>
              </a:ext>
            </a:extLst>
          </p:cNvPr>
          <p:cNvSpPr txBox="1"/>
          <p:nvPr/>
        </p:nvSpPr>
        <p:spPr>
          <a:xfrm>
            <a:off x="4524197" y="5242086"/>
            <a:ext cx="352982" cy="461665"/>
          </a:xfrm>
          <a:prstGeom prst="rect">
            <a:avLst/>
          </a:prstGeom>
          <a:noFill/>
        </p:spPr>
        <p:txBody>
          <a:bodyPr wrap="none" rtlCol="0">
            <a:spAutoFit/>
          </a:bodyPr>
          <a:lstStyle/>
          <a:p>
            <a:r>
              <a:rPr lang="en-US" sz="2400" b="1" dirty="0">
                <a:solidFill>
                  <a:schemeClr val="accent2"/>
                </a:solidFill>
                <a:latin typeface="Times" pitchFamily="2" charset="0"/>
              </a:rPr>
              <a:t>√</a:t>
            </a:r>
          </a:p>
        </p:txBody>
      </p:sp>
    </p:spTree>
    <p:extLst>
      <p:ext uri="{BB962C8B-B14F-4D97-AF65-F5344CB8AC3E}">
        <p14:creationId xmlns:p14="http://schemas.microsoft.com/office/powerpoint/2010/main" val="173990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40" y="788372"/>
            <a:ext cx="5960286" cy="923330"/>
          </a:xfrm>
          <a:prstGeom prst="rect">
            <a:avLst/>
          </a:prstGeom>
          <a:noFill/>
        </p:spPr>
        <p:txBody>
          <a:bodyPr wrap="none" rtlCol="0">
            <a:spAutoFit/>
          </a:bodyPr>
          <a:lstStyle/>
          <a:p>
            <a:r>
              <a:rPr lang="en-US" sz="5400" b="1" dirty="0">
                <a:latin typeface="Montserrat Alternates Black" charset="0"/>
                <a:ea typeface="Montserrat Alternates Black" charset="0"/>
                <a:cs typeface="Montserrat Alternates Black" charset="0"/>
              </a:rPr>
              <a:t>RV Components</a:t>
            </a:r>
          </a:p>
        </p:txBody>
      </p:sp>
      <p:sp>
        <p:nvSpPr>
          <p:cNvPr id="3" name="TextBox 2"/>
          <p:cNvSpPr txBox="1"/>
          <p:nvPr/>
        </p:nvSpPr>
        <p:spPr>
          <a:xfrm>
            <a:off x="805240" y="2535069"/>
            <a:ext cx="8026556" cy="830997"/>
          </a:xfrm>
          <a:prstGeom prst="rect">
            <a:avLst/>
          </a:prstGeom>
          <a:noFill/>
        </p:spPr>
        <p:txBody>
          <a:bodyPr wrap="none" rtlCol="0">
            <a:spAutoFit/>
          </a:bodyPr>
          <a:lstStyle/>
          <a:p>
            <a:pPr marL="342900" indent="-342900">
              <a:buFontTx/>
              <a:buChar char="-"/>
            </a:pPr>
            <a:r>
              <a:rPr lang="en-US" sz="2400" dirty="0">
                <a:latin typeface="Helvetica Neue" charset="0"/>
                <a:ea typeface="Helvetica Neue" charset="0"/>
                <a:cs typeface="Helvetica Neue" charset="0"/>
              </a:rPr>
              <a:t>Relative velocity between the star and solar system</a:t>
            </a:r>
          </a:p>
          <a:p>
            <a:pPr marL="342900" indent="-342900">
              <a:buFontTx/>
              <a:buChar char="-"/>
            </a:pPr>
            <a:r>
              <a:rPr lang="en-US" sz="2400" dirty="0">
                <a:latin typeface="Helvetica Neue" charset="0"/>
                <a:ea typeface="Helvetica Neue" charset="0"/>
                <a:cs typeface="Helvetica Neue" charset="0"/>
              </a:rPr>
              <a:t>Relative velocity between the Earth and the barycenter</a:t>
            </a:r>
          </a:p>
        </p:txBody>
      </p:sp>
      <p:sp>
        <p:nvSpPr>
          <p:cNvPr id="4" name="TextBox 3"/>
          <p:cNvSpPr txBox="1"/>
          <p:nvPr/>
        </p:nvSpPr>
        <p:spPr>
          <a:xfrm>
            <a:off x="805240" y="1892553"/>
            <a:ext cx="5158785" cy="461665"/>
          </a:xfrm>
          <a:prstGeom prst="rect">
            <a:avLst/>
          </a:prstGeom>
          <a:noFill/>
        </p:spPr>
        <p:txBody>
          <a:bodyPr wrap="none" rtlCol="0">
            <a:spAutoFit/>
          </a:bodyPr>
          <a:lstStyle/>
          <a:p>
            <a:r>
              <a:rPr lang="en-US" sz="2400" dirty="0">
                <a:latin typeface="Helvetica Neue" charset="0"/>
                <a:ea typeface="Helvetica Neue" charset="0"/>
                <a:cs typeface="Helvetica Neue" charset="0"/>
              </a:rPr>
              <a:t>Reference frame: your spectrograph</a:t>
            </a:r>
          </a:p>
        </p:txBody>
      </p:sp>
    </p:spTree>
    <p:extLst>
      <p:ext uri="{BB962C8B-B14F-4D97-AF65-F5344CB8AC3E}">
        <p14:creationId xmlns:p14="http://schemas.microsoft.com/office/powerpoint/2010/main" val="43311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40" y="788372"/>
            <a:ext cx="5960286" cy="923330"/>
          </a:xfrm>
          <a:prstGeom prst="rect">
            <a:avLst/>
          </a:prstGeom>
          <a:noFill/>
        </p:spPr>
        <p:txBody>
          <a:bodyPr wrap="none" rtlCol="0">
            <a:spAutoFit/>
          </a:bodyPr>
          <a:lstStyle/>
          <a:p>
            <a:r>
              <a:rPr lang="en-US" sz="5400" b="1" dirty="0">
                <a:latin typeface="Montserrat Alternates Black" charset="0"/>
                <a:ea typeface="Montserrat Alternates Black" charset="0"/>
                <a:cs typeface="Montserrat Alternates Black" charset="0"/>
              </a:rPr>
              <a:t>RV Components</a:t>
            </a:r>
          </a:p>
        </p:txBody>
      </p:sp>
      <p:sp>
        <p:nvSpPr>
          <p:cNvPr id="3" name="TextBox 2"/>
          <p:cNvSpPr txBox="1"/>
          <p:nvPr/>
        </p:nvSpPr>
        <p:spPr>
          <a:xfrm>
            <a:off x="805240" y="2535069"/>
            <a:ext cx="8026556" cy="1200329"/>
          </a:xfrm>
          <a:prstGeom prst="rect">
            <a:avLst/>
          </a:prstGeom>
          <a:noFill/>
        </p:spPr>
        <p:txBody>
          <a:bodyPr wrap="none" rtlCol="0">
            <a:spAutoFit/>
          </a:bodyPr>
          <a:lstStyle/>
          <a:p>
            <a:pPr marL="342900" indent="-342900">
              <a:buFontTx/>
              <a:buChar char="-"/>
            </a:pPr>
            <a:r>
              <a:rPr lang="en-US" sz="2400" dirty="0">
                <a:latin typeface="Helvetica Neue" charset="0"/>
                <a:ea typeface="Helvetica Neue" charset="0"/>
                <a:cs typeface="Helvetica Neue" charset="0"/>
              </a:rPr>
              <a:t>Relative velocity between the star and solar system</a:t>
            </a:r>
          </a:p>
          <a:p>
            <a:pPr marL="342900" indent="-342900">
              <a:buFontTx/>
              <a:buChar char="-"/>
            </a:pPr>
            <a:r>
              <a:rPr lang="en-US" sz="2400" dirty="0">
                <a:latin typeface="Helvetica Neue" charset="0"/>
                <a:ea typeface="Helvetica Neue" charset="0"/>
                <a:cs typeface="Helvetica Neue" charset="0"/>
              </a:rPr>
              <a:t>Relative velocity between the Earth and the barycenter</a:t>
            </a:r>
          </a:p>
          <a:p>
            <a:pPr marL="342900" indent="-342900">
              <a:buFontTx/>
              <a:buChar char="-"/>
            </a:pPr>
            <a:r>
              <a:rPr lang="en-US" sz="2400" dirty="0">
                <a:latin typeface="Helvetica Neue" charset="0"/>
                <a:ea typeface="Helvetica Neue" charset="0"/>
                <a:cs typeface="Helvetica Neue" charset="0"/>
              </a:rPr>
              <a:t>Rotation of the Earth</a:t>
            </a:r>
          </a:p>
        </p:txBody>
      </p:sp>
      <p:sp>
        <p:nvSpPr>
          <p:cNvPr id="4" name="TextBox 3"/>
          <p:cNvSpPr txBox="1"/>
          <p:nvPr/>
        </p:nvSpPr>
        <p:spPr>
          <a:xfrm>
            <a:off x="805240" y="1892553"/>
            <a:ext cx="5158785" cy="461665"/>
          </a:xfrm>
          <a:prstGeom prst="rect">
            <a:avLst/>
          </a:prstGeom>
          <a:noFill/>
        </p:spPr>
        <p:txBody>
          <a:bodyPr wrap="none" rtlCol="0">
            <a:spAutoFit/>
          </a:bodyPr>
          <a:lstStyle/>
          <a:p>
            <a:r>
              <a:rPr lang="en-US" sz="2400" dirty="0">
                <a:latin typeface="Helvetica Neue" charset="0"/>
                <a:ea typeface="Helvetica Neue" charset="0"/>
                <a:cs typeface="Helvetica Neue" charset="0"/>
              </a:rPr>
              <a:t>Reference frame: your spectrograph</a:t>
            </a:r>
          </a:p>
        </p:txBody>
      </p:sp>
    </p:spTree>
    <p:extLst>
      <p:ext uri="{BB962C8B-B14F-4D97-AF65-F5344CB8AC3E}">
        <p14:creationId xmlns:p14="http://schemas.microsoft.com/office/powerpoint/2010/main" val="55899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40" y="788372"/>
            <a:ext cx="5960286" cy="923330"/>
          </a:xfrm>
          <a:prstGeom prst="rect">
            <a:avLst/>
          </a:prstGeom>
          <a:noFill/>
        </p:spPr>
        <p:txBody>
          <a:bodyPr wrap="none" rtlCol="0">
            <a:spAutoFit/>
          </a:bodyPr>
          <a:lstStyle/>
          <a:p>
            <a:r>
              <a:rPr lang="en-US" sz="5400" b="1" dirty="0">
                <a:latin typeface="Montserrat Alternates Black" charset="0"/>
                <a:ea typeface="Montserrat Alternates Black" charset="0"/>
                <a:cs typeface="Montserrat Alternates Black" charset="0"/>
              </a:rPr>
              <a:t>RV Components</a:t>
            </a:r>
          </a:p>
        </p:txBody>
      </p:sp>
      <p:sp>
        <p:nvSpPr>
          <p:cNvPr id="3" name="TextBox 2"/>
          <p:cNvSpPr txBox="1"/>
          <p:nvPr/>
        </p:nvSpPr>
        <p:spPr>
          <a:xfrm>
            <a:off x="805240" y="2535069"/>
            <a:ext cx="8026556" cy="1200329"/>
          </a:xfrm>
          <a:prstGeom prst="rect">
            <a:avLst/>
          </a:prstGeom>
          <a:noFill/>
        </p:spPr>
        <p:txBody>
          <a:bodyPr wrap="none" rtlCol="0">
            <a:spAutoFit/>
          </a:bodyPr>
          <a:lstStyle/>
          <a:p>
            <a:pPr marL="342900" indent="-342900">
              <a:buFontTx/>
              <a:buChar char="-"/>
            </a:pPr>
            <a:r>
              <a:rPr lang="en-US" sz="2400" dirty="0">
                <a:latin typeface="Helvetica Neue" charset="0"/>
                <a:ea typeface="Helvetica Neue" charset="0"/>
                <a:cs typeface="Helvetica Neue" charset="0"/>
              </a:rPr>
              <a:t>Relative velocity between the star and the solar system</a:t>
            </a:r>
          </a:p>
          <a:p>
            <a:pPr marL="342900" indent="-342900">
              <a:buFontTx/>
              <a:buChar char="-"/>
            </a:pPr>
            <a:r>
              <a:rPr lang="en-US" sz="2400" dirty="0">
                <a:solidFill>
                  <a:schemeClr val="tx1">
                    <a:lumMod val="50000"/>
                    <a:lumOff val="50000"/>
                  </a:schemeClr>
                </a:solidFill>
                <a:latin typeface="Helvetica Neue" charset="0"/>
                <a:ea typeface="Helvetica Neue" charset="0"/>
                <a:cs typeface="Helvetica Neue" charset="0"/>
              </a:rPr>
              <a:t>Relative velocity between the Earth and the barycenter</a:t>
            </a:r>
          </a:p>
          <a:p>
            <a:pPr marL="342900" indent="-342900">
              <a:buFontTx/>
              <a:buChar char="-"/>
            </a:pPr>
            <a:r>
              <a:rPr lang="en-US" sz="2400" dirty="0">
                <a:solidFill>
                  <a:schemeClr val="tx1">
                    <a:lumMod val="50000"/>
                    <a:lumOff val="50000"/>
                  </a:schemeClr>
                </a:solidFill>
                <a:latin typeface="Helvetica Neue" charset="0"/>
                <a:ea typeface="Helvetica Neue" charset="0"/>
                <a:cs typeface="Helvetica Neue" charset="0"/>
              </a:rPr>
              <a:t>Rotation of the Earth</a:t>
            </a:r>
          </a:p>
        </p:txBody>
      </p:sp>
      <p:sp>
        <p:nvSpPr>
          <p:cNvPr id="4" name="TextBox 3"/>
          <p:cNvSpPr txBox="1"/>
          <p:nvPr/>
        </p:nvSpPr>
        <p:spPr>
          <a:xfrm>
            <a:off x="805240" y="1892553"/>
            <a:ext cx="5158785" cy="461665"/>
          </a:xfrm>
          <a:prstGeom prst="rect">
            <a:avLst/>
          </a:prstGeom>
          <a:noFill/>
        </p:spPr>
        <p:txBody>
          <a:bodyPr wrap="none" rtlCol="0">
            <a:spAutoFit/>
          </a:bodyPr>
          <a:lstStyle/>
          <a:p>
            <a:r>
              <a:rPr lang="en-US" sz="2400" dirty="0">
                <a:latin typeface="Helvetica Neue" charset="0"/>
                <a:ea typeface="Helvetica Neue" charset="0"/>
                <a:cs typeface="Helvetica Neue" charset="0"/>
              </a:rPr>
              <a:t>Reference frame: your spectrograph</a:t>
            </a:r>
          </a:p>
        </p:txBody>
      </p:sp>
    </p:spTree>
    <p:extLst>
      <p:ext uri="{BB962C8B-B14F-4D97-AF65-F5344CB8AC3E}">
        <p14:creationId xmlns:p14="http://schemas.microsoft.com/office/powerpoint/2010/main" val="40713874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8AAE5"/>
      </a:dk2>
      <a:lt2>
        <a:srgbClr val="F7EAC6"/>
      </a:lt2>
      <a:accent1>
        <a:srgbClr val="DD313B"/>
      </a:accent1>
      <a:accent2>
        <a:srgbClr val="E9B800"/>
      </a:accent2>
      <a:accent3>
        <a:srgbClr val="F7EAC6"/>
      </a:accent3>
      <a:accent4>
        <a:srgbClr val="00DB97"/>
      </a:accent4>
      <a:accent5>
        <a:srgbClr val="929292"/>
      </a:accent5>
      <a:accent6>
        <a:srgbClr val="18AAE5"/>
      </a:accent6>
      <a:hlink>
        <a:srgbClr val="8E58B6"/>
      </a:hlink>
      <a:folHlink>
        <a:srgbClr val="7F6F6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26527</TotalTime>
  <Words>3389</Words>
  <Application>Microsoft Macintosh PowerPoint</Application>
  <PresentationFormat>On-screen Show (4:3)</PresentationFormat>
  <Paragraphs>595</Paragraphs>
  <Slides>69</Slides>
  <Notes>51</Notes>
  <HiddenSlides>0</HiddenSlides>
  <MMClips>0</MMClips>
  <ScaleCrop>false</ScaleCrop>
  <HeadingPairs>
    <vt:vector size="6" baseType="variant">
      <vt:variant>
        <vt:lpstr>Fonts Used</vt:lpstr>
      </vt:variant>
      <vt:variant>
        <vt:i4>23</vt:i4>
      </vt:variant>
      <vt:variant>
        <vt:lpstr>Theme</vt:lpstr>
      </vt:variant>
      <vt:variant>
        <vt:i4>2</vt:i4>
      </vt:variant>
      <vt:variant>
        <vt:lpstr>Slide Titles</vt:lpstr>
      </vt:variant>
      <vt:variant>
        <vt:i4>69</vt:i4>
      </vt:variant>
    </vt:vector>
  </HeadingPairs>
  <TitlesOfParts>
    <vt:vector size="94" baseType="lpstr">
      <vt:lpstr>Montserrat Alternates</vt:lpstr>
      <vt:lpstr>Montserrat Alternates Black</vt:lpstr>
      <vt:lpstr>Montserrat Alternates ExtraBold</vt:lpstr>
      <vt:lpstr>Montserrat Alternates Medium</vt:lpstr>
      <vt:lpstr>Montserrat Alternates SemiBold</vt:lpstr>
      <vt:lpstr>Times</vt:lpstr>
      <vt:lpstr>Anton</vt:lpstr>
      <vt:lpstr>Arial</vt:lpstr>
      <vt:lpstr>Calibri</vt:lpstr>
      <vt:lpstr>Calibri Light</vt:lpstr>
      <vt:lpstr>Cambria Math</vt:lpstr>
      <vt:lpstr>Courier</vt:lpstr>
      <vt:lpstr>Heebo Light</vt:lpstr>
      <vt:lpstr>Helvetica</vt:lpstr>
      <vt:lpstr>Helvetica Neue</vt:lpstr>
      <vt:lpstr>Helvetica Neue Bold Condensed</vt:lpstr>
      <vt:lpstr>Helvetica Neue Condensed Black</vt:lpstr>
      <vt:lpstr>Helvetica Neue Light</vt:lpstr>
      <vt:lpstr>Helvetica Neue Medium</vt:lpstr>
      <vt:lpstr>Impact</vt:lpstr>
      <vt:lpstr>Oswald</vt:lpstr>
      <vt:lpstr>Oswald Medium</vt:lpstr>
      <vt:lpstr>Wingdings</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7 components of precise RV</vt:lpstr>
      <vt:lpstr>the 7 components of precise RV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Pushing Radial Velocity Precision to 1 m/s</dc:title>
  <cp:lastModifiedBy>Sharon Xuesong Wang</cp:lastModifiedBy>
  <cp:revision>2283</cp:revision>
  <cp:lastPrinted>2018-07-24T09:13:10Z</cp:lastPrinted>
  <dcterms:modified xsi:type="dcterms:W3CDTF">2024-07-15T01:57:17Z</dcterms:modified>
</cp:coreProperties>
</file>