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99"/>
  </p:notesMasterIdLst>
  <p:handoutMasterIdLst>
    <p:handoutMasterId r:id="rId100"/>
  </p:handoutMasterIdLst>
  <p:sldIdLst>
    <p:sldId id="293" r:id="rId2"/>
    <p:sldId id="692" r:id="rId3"/>
    <p:sldId id="693" r:id="rId4"/>
    <p:sldId id="694" r:id="rId5"/>
    <p:sldId id="695" r:id="rId6"/>
    <p:sldId id="696" r:id="rId7"/>
    <p:sldId id="698" r:id="rId8"/>
    <p:sldId id="699" r:id="rId9"/>
    <p:sldId id="700" r:id="rId10"/>
    <p:sldId id="701" r:id="rId11"/>
    <p:sldId id="691" r:id="rId12"/>
    <p:sldId id="702" r:id="rId13"/>
    <p:sldId id="381" r:id="rId14"/>
    <p:sldId id="611" r:id="rId15"/>
    <p:sldId id="609" r:id="rId16"/>
    <p:sldId id="531" r:id="rId17"/>
    <p:sldId id="532" r:id="rId18"/>
    <p:sldId id="681" r:id="rId19"/>
    <p:sldId id="679" r:id="rId20"/>
    <p:sldId id="680" r:id="rId21"/>
    <p:sldId id="612" r:id="rId22"/>
    <p:sldId id="613" r:id="rId23"/>
    <p:sldId id="614" r:id="rId24"/>
    <p:sldId id="615" r:id="rId25"/>
    <p:sldId id="616" r:id="rId26"/>
    <p:sldId id="617" r:id="rId27"/>
    <p:sldId id="618" r:id="rId28"/>
    <p:sldId id="619" r:id="rId29"/>
    <p:sldId id="620" r:id="rId30"/>
    <p:sldId id="625" r:id="rId31"/>
    <p:sldId id="626" r:id="rId32"/>
    <p:sldId id="627" r:id="rId33"/>
    <p:sldId id="629" r:id="rId34"/>
    <p:sldId id="425" r:id="rId35"/>
    <p:sldId id="426" r:id="rId36"/>
    <p:sldId id="657" r:id="rId37"/>
    <p:sldId id="658" r:id="rId38"/>
    <p:sldId id="659" r:id="rId39"/>
    <p:sldId id="660" r:id="rId40"/>
    <p:sldId id="664" r:id="rId41"/>
    <p:sldId id="631" r:id="rId42"/>
    <p:sldId id="682" r:id="rId43"/>
    <p:sldId id="661" r:id="rId44"/>
    <p:sldId id="662" r:id="rId45"/>
    <p:sldId id="663" r:id="rId46"/>
    <p:sldId id="683" r:id="rId47"/>
    <p:sldId id="684" r:id="rId48"/>
    <p:sldId id="667" r:id="rId49"/>
    <p:sldId id="685" r:id="rId50"/>
    <p:sldId id="686" r:id="rId51"/>
    <p:sldId id="687" r:id="rId52"/>
    <p:sldId id="688" r:id="rId53"/>
    <p:sldId id="436" r:id="rId54"/>
    <p:sldId id="435" r:id="rId55"/>
    <p:sldId id="438" r:id="rId56"/>
    <p:sldId id="434" r:id="rId57"/>
    <p:sldId id="689" r:id="rId58"/>
    <p:sldId id="439" r:id="rId59"/>
    <p:sldId id="654" r:id="rId60"/>
    <p:sldId id="440" r:id="rId61"/>
    <p:sldId id="441" r:id="rId62"/>
    <p:sldId id="665" r:id="rId63"/>
    <p:sldId id="442" r:id="rId64"/>
    <p:sldId id="443" r:id="rId65"/>
    <p:sldId id="602" r:id="rId66"/>
    <p:sldId id="690" r:id="rId67"/>
    <p:sldId id="530" r:id="rId68"/>
    <p:sldId id="551" r:id="rId69"/>
    <p:sldId id="583" r:id="rId70"/>
    <p:sldId id="714" r:id="rId71"/>
    <p:sldId id="715" r:id="rId72"/>
    <p:sldId id="728" r:id="rId73"/>
    <p:sldId id="730" r:id="rId74"/>
    <p:sldId id="731" r:id="rId75"/>
    <p:sldId id="729" r:id="rId76"/>
    <p:sldId id="716" r:id="rId77"/>
    <p:sldId id="727" r:id="rId78"/>
    <p:sldId id="608" r:id="rId79"/>
    <p:sldId id="732" r:id="rId80"/>
    <p:sldId id="733" r:id="rId81"/>
    <p:sldId id="711" r:id="rId82"/>
    <p:sldId id="712" r:id="rId83"/>
    <p:sldId id="642" r:id="rId84"/>
    <p:sldId id="643" r:id="rId85"/>
    <p:sldId id="645" r:id="rId86"/>
    <p:sldId id="741" r:id="rId87"/>
    <p:sldId id="703" r:id="rId88"/>
    <p:sldId id="647" r:id="rId89"/>
    <p:sldId id="734" r:id="rId90"/>
    <p:sldId id="735" r:id="rId91"/>
    <p:sldId id="736" r:id="rId92"/>
    <p:sldId id="737" r:id="rId93"/>
    <p:sldId id="738" r:id="rId94"/>
    <p:sldId id="739" r:id="rId95"/>
    <p:sldId id="740" r:id="rId96"/>
    <p:sldId id="644" r:id="rId97"/>
    <p:sldId id="641"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宋体" charset="-122"/>
        <a:cs typeface="+mn-cs"/>
      </a:defRPr>
    </a:lvl1pPr>
    <a:lvl2pPr marL="457200" algn="l" rtl="0" fontAlgn="base">
      <a:spcBef>
        <a:spcPct val="0"/>
      </a:spcBef>
      <a:spcAft>
        <a:spcPct val="0"/>
      </a:spcAft>
      <a:defRPr kern="1200">
        <a:solidFill>
          <a:schemeClr val="tx1"/>
        </a:solidFill>
        <a:latin typeface="Verdana" pitchFamily="34" charset="0"/>
        <a:ea typeface="宋体" charset="-122"/>
        <a:cs typeface="+mn-cs"/>
      </a:defRPr>
    </a:lvl2pPr>
    <a:lvl3pPr marL="914400" algn="l" rtl="0" fontAlgn="base">
      <a:spcBef>
        <a:spcPct val="0"/>
      </a:spcBef>
      <a:spcAft>
        <a:spcPct val="0"/>
      </a:spcAft>
      <a:defRPr kern="1200">
        <a:solidFill>
          <a:schemeClr val="tx1"/>
        </a:solidFill>
        <a:latin typeface="Verdana" pitchFamily="34" charset="0"/>
        <a:ea typeface="宋体" charset="-122"/>
        <a:cs typeface="+mn-cs"/>
      </a:defRPr>
    </a:lvl3pPr>
    <a:lvl4pPr marL="1371600" algn="l" rtl="0" fontAlgn="base">
      <a:spcBef>
        <a:spcPct val="0"/>
      </a:spcBef>
      <a:spcAft>
        <a:spcPct val="0"/>
      </a:spcAft>
      <a:defRPr kern="1200">
        <a:solidFill>
          <a:schemeClr val="tx1"/>
        </a:solidFill>
        <a:latin typeface="Verdana" pitchFamily="34" charset="0"/>
        <a:ea typeface="宋体" charset="-122"/>
        <a:cs typeface="+mn-cs"/>
      </a:defRPr>
    </a:lvl4pPr>
    <a:lvl5pPr marL="1828800" algn="l" rtl="0" fontAlgn="base">
      <a:spcBef>
        <a:spcPct val="0"/>
      </a:spcBef>
      <a:spcAft>
        <a:spcPct val="0"/>
      </a:spcAft>
      <a:defRPr kern="1200">
        <a:solidFill>
          <a:schemeClr val="tx1"/>
        </a:solidFill>
        <a:latin typeface="Verdana" pitchFamily="34" charset="0"/>
        <a:ea typeface="宋体" charset="-122"/>
        <a:cs typeface="+mn-cs"/>
      </a:defRPr>
    </a:lvl5pPr>
    <a:lvl6pPr marL="2286000" algn="l" defTabSz="914400" rtl="0" eaLnBrk="1" latinLnBrk="0" hangingPunct="1">
      <a:defRPr kern="1200">
        <a:solidFill>
          <a:schemeClr val="tx1"/>
        </a:solidFill>
        <a:latin typeface="Verdana" pitchFamily="34" charset="0"/>
        <a:ea typeface="宋体" charset="-122"/>
        <a:cs typeface="+mn-cs"/>
      </a:defRPr>
    </a:lvl6pPr>
    <a:lvl7pPr marL="2743200" algn="l" defTabSz="914400" rtl="0" eaLnBrk="1" latinLnBrk="0" hangingPunct="1">
      <a:defRPr kern="1200">
        <a:solidFill>
          <a:schemeClr val="tx1"/>
        </a:solidFill>
        <a:latin typeface="Verdana" pitchFamily="34" charset="0"/>
        <a:ea typeface="宋体" charset="-122"/>
        <a:cs typeface="+mn-cs"/>
      </a:defRPr>
    </a:lvl7pPr>
    <a:lvl8pPr marL="3200400" algn="l" defTabSz="914400" rtl="0" eaLnBrk="1" latinLnBrk="0" hangingPunct="1">
      <a:defRPr kern="1200">
        <a:solidFill>
          <a:schemeClr val="tx1"/>
        </a:solidFill>
        <a:latin typeface="Verdana" pitchFamily="34" charset="0"/>
        <a:ea typeface="宋体" charset="-122"/>
        <a:cs typeface="+mn-cs"/>
      </a:defRPr>
    </a:lvl8pPr>
    <a:lvl9pPr marL="3657600" algn="l" defTabSz="914400" rtl="0" eaLnBrk="1" latinLnBrk="0" hangingPunct="1">
      <a:defRPr kern="1200">
        <a:solidFill>
          <a:schemeClr val="tx1"/>
        </a:solidFill>
        <a:latin typeface="Verdana" pitchFamily="34"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990000"/>
    <a:srgbClr val="009900"/>
    <a:srgbClr val="FFFF00"/>
    <a:srgbClr val="FFFFFF"/>
    <a:srgbClr val="FF0000"/>
    <a:srgbClr val="CC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2" autoAdjust="0"/>
    <p:restoredTop sz="87954" autoAdjust="0"/>
  </p:normalViewPr>
  <p:slideViewPr>
    <p:cSldViewPr>
      <p:cViewPr>
        <p:scale>
          <a:sx n="96" d="100"/>
          <a:sy n="96" d="100"/>
        </p:scale>
        <p:origin x="1344" y="-4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r>
              <a:rPr lang="en-US" altLang="zh-CN"/>
              <a:t>Christopher G. De Pree</a:t>
            </a:r>
          </a:p>
        </p:txBody>
      </p:sp>
      <p:sp>
        <p:nvSpPr>
          <p:cNvPr id="133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ltLang="zh-CN"/>
          </a:p>
        </p:txBody>
      </p:sp>
      <p:sp>
        <p:nvSpPr>
          <p:cNvPr id="133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r>
              <a:rPr lang="en-US" altLang="zh-CN"/>
              <a:t>Are We Alone?</a:t>
            </a:r>
          </a:p>
        </p:txBody>
      </p:sp>
      <p:sp>
        <p:nvSpPr>
          <p:cNvPr id="133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22491312-B1BD-4C02-ABCA-C9FCC63CC1D5}" type="slidenum">
              <a:rPr lang="zh-CN" altLang="en-US"/>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kumimoji="1" sz="1000" i="1">
                <a:latin typeface="Arial" charset="0"/>
              </a:defRPr>
            </a:lvl1pPr>
          </a:lstStyle>
          <a:p>
            <a:pPr>
              <a:defRPr/>
            </a:pPr>
            <a:r>
              <a:rPr lang="zh-CN" altLang="en-US"/>
              <a:t>*</a:t>
            </a:r>
            <a:endParaRPr lang="zh-CN" altLang="en-US" sz="1200">
              <a:effectLst>
                <a:outerShdw blurRad="38100" dist="38100" dir="2700000" algn="tl">
                  <a:srgbClr val="C0C0C0"/>
                </a:outerShdw>
              </a:effectLst>
            </a:endParaRPr>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kumimoji="1" sz="1000" i="1">
                <a:latin typeface="Arial" charset="0"/>
              </a:defRPr>
            </a:lvl1pPr>
          </a:lstStyle>
          <a:p>
            <a:pPr>
              <a:defRPr/>
            </a:pPr>
            <a:r>
              <a:rPr lang="en-US" altLang="zh-CN"/>
              <a:t>07/16/96</a:t>
            </a:r>
            <a:endParaRPr lang="en-US" altLang="zh-CN" sz="1200">
              <a:effectLst>
                <a:outerShdw blurRad="38100" dist="38100" dir="2700000" algn="tl">
                  <a:srgbClr val="C0C0C0"/>
                </a:outerShdw>
              </a:effectLst>
            </a:endParaRPr>
          </a:p>
        </p:txBody>
      </p:sp>
      <p:sp>
        <p:nvSpPr>
          <p:cNvPr id="41988" name="Rectangle 4"/>
          <p:cNvSpPr>
            <a:spLocks noGrp="1" noRot="1" noChangeAspect="1" noChangeArrowheads="1"/>
          </p:cNvSpPr>
          <p:nvPr>
            <p:ph type="sldImg" idx="2"/>
          </p:nvPr>
        </p:nvSpPr>
        <p:spPr bwMode="auto">
          <a:xfrm>
            <a:off x="1143000" y="685800"/>
            <a:ext cx="4572000" cy="3429000"/>
          </a:xfrm>
          <a:prstGeom prst="rect">
            <a:avLst/>
          </a:prstGeom>
          <a:noFill/>
          <a:ln w="12700" cap="sq">
            <a:solidFill>
              <a:schemeClr val="tx1"/>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kumimoji="1" sz="1000" i="1">
                <a:latin typeface="Arial" charset="0"/>
              </a:defRPr>
            </a:lvl1pPr>
          </a:lstStyle>
          <a:p>
            <a:pPr>
              <a:defRPr/>
            </a:pPr>
            <a:r>
              <a:rPr lang="zh-CN" altLang="en-US"/>
              <a:t>*</a:t>
            </a:r>
            <a:endParaRPr lang="zh-CN" altLang="en-US" sz="1200">
              <a:effectLst>
                <a:outerShdw blurRad="38100" dist="38100" dir="2700000" algn="tl">
                  <a:srgbClr val="C0C0C0"/>
                </a:outerShdw>
              </a:effectLst>
            </a:endParaRPr>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kumimoji="1" sz="1000" i="1">
                <a:latin typeface="Arial" charset="0"/>
              </a:defRPr>
            </a:lvl1pPr>
          </a:lstStyle>
          <a:p>
            <a:pPr>
              <a:defRPr/>
            </a:pPr>
            <a:r>
              <a:rPr lang="en-US" altLang="zh-CN"/>
              <a:t>##</a:t>
            </a:r>
            <a:endParaRPr lang="en-US" altLang="zh-CN" sz="1200">
              <a:effectLst>
                <a:outerShdw blurRad="38100" dist="38100" dir="2700000" algn="tl">
                  <a:srgbClr val="C0C0C0"/>
                </a:outerShdw>
              </a:effectLst>
            </a:endParaRPr>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宋体"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CCB6F-F4D5-446A-88F3-B6C595906D2F}" type="slidenum">
              <a:rPr lang="en-US" altLang="zh-CN"/>
              <a:pPr/>
              <a:t>13</a:t>
            </a:fld>
            <a:endParaRPr lang="en-US" altLang="zh-CN"/>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4F761E-A1AF-466B-AEF1-C90A6288B745}" type="slidenum">
              <a:rPr lang="en-US" altLang="zh-CN"/>
              <a:pPr/>
              <a:t>50</a:t>
            </a:fld>
            <a:endParaRPr lang="en-US" altLang="zh-CN"/>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7E3F4-9170-44DB-9A2E-987F11308580}" type="slidenum">
              <a:rPr lang="en-US" altLang="zh-CN"/>
              <a:pPr/>
              <a:t>51</a:t>
            </a:fld>
            <a:endParaRPr lang="en-US" altLang="zh-CN"/>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A50E5-DD2C-4CC1-8005-4EF42185477F}" type="slidenum">
              <a:rPr lang="en-US" altLang="zh-CN"/>
              <a:pPr/>
              <a:t>52</a:t>
            </a:fld>
            <a:endParaRPr lang="en-US" altLang="zh-CN"/>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27FD2-483C-450F-9BBF-94CD8CB91CBD}" type="slidenum">
              <a:rPr lang="en-US" altLang="zh-CN"/>
              <a:pPr/>
              <a:t>59</a:t>
            </a:fld>
            <a:endParaRPr lang="en-US" altLang="zh-CN"/>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8D922-0C97-40AD-9637-0D628C090697}" type="slidenum">
              <a:rPr lang="en-US" altLang="zh-CN"/>
              <a:pPr/>
              <a:t>62</a:t>
            </a:fld>
            <a:endParaRPr lang="en-US" altLang="zh-CN"/>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3EDF11E-E808-294E-A5AF-35CB399407C3}" type="slidenum">
              <a:rPr kumimoji="1" lang="zh-CN" altLang="en-US" smtClean="0"/>
              <a:t>71</a:t>
            </a:fld>
            <a:endParaRPr kumimoji="1" lang="zh-CN" altLang="en-US"/>
          </a:p>
        </p:txBody>
      </p:sp>
    </p:spTree>
    <p:extLst>
      <p:ext uri="{BB962C8B-B14F-4D97-AF65-F5344CB8AC3E}">
        <p14:creationId xmlns:p14="http://schemas.microsoft.com/office/powerpoint/2010/main" val="430742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CF4343A-B337-4AE5-B442-C835E1DFB613}" type="slidenum">
              <a:rPr lang="en-US" altLang="zh-CN"/>
              <a:pPr/>
              <a:t>74</a:t>
            </a:fld>
            <a:endParaRPr lang="en-US" altLang="zh-CN"/>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zh-CN" altLang="zh-CN"/>
          </a:p>
        </p:txBody>
      </p:sp>
    </p:spTree>
    <p:extLst>
      <p:ext uri="{BB962C8B-B14F-4D97-AF65-F5344CB8AC3E}">
        <p14:creationId xmlns:p14="http://schemas.microsoft.com/office/powerpoint/2010/main" val="122738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3E21E-BE0F-408F-B7BF-04A5B5BED0BF}" type="slidenum">
              <a:rPr lang="en-US" altLang="zh-CN"/>
              <a:pPr/>
              <a:t>30</a:t>
            </a:fld>
            <a:endParaRPr lang="en-US" altLang="zh-CN"/>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D4B5CA-AD40-4BF9-8DF2-ABB9554F9BED}" type="slidenum">
              <a:rPr lang="en-US" altLang="zh-CN"/>
              <a:pPr/>
              <a:t>31</a:t>
            </a:fld>
            <a:endParaRPr lang="en-US" altLang="zh-CN"/>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E17AE-B135-4C50-95B9-E7CCFB23419B}" type="slidenum">
              <a:rPr lang="en-US" altLang="zh-CN"/>
              <a:pPr/>
              <a:t>32</a:t>
            </a:fld>
            <a:endParaRPr lang="en-US" altLang="zh-CN"/>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28ECB-2FAB-409D-85D0-D6FA508849BD}" type="slidenum">
              <a:rPr lang="en-US" altLang="zh-CN"/>
              <a:pPr/>
              <a:t>40</a:t>
            </a:fld>
            <a:endParaRPr lang="en-US" altLang="zh-CN"/>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E3FE9-9F75-4E4F-AE89-0F590CAD8F12}" type="slidenum">
              <a:rPr lang="en-US" altLang="zh-CN"/>
              <a:pPr/>
              <a:t>41</a:t>
            </a:fld>
            <a:endParaRPr lang="en-US" altLang="zh-CN"/>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9C00C-1FA3-44BE-AF7B-843FDB12373A}" type="slidenum">
              <a:rPr lang="en-US" altLang="zh-CN"/>
              <a:pPr/>
              <a:t>46</a:t>
            </a:fld>
            <a:endParaRPr lang="en-US" altLang="zh-CN"/>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EB797A-8DCE-4E74-9743-C0B7321F6488}" type="slidenum">
              <a:rPr lang="en-US" altLang="zh-CN"/>
              <a:pPr/>
              <a:t>47</a:t>
            </a:fld>
            <a:endParaRPr lang="en-US" altLang="zh-CN"/>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F4654-7805-4369-B559-4794DEE13195}" type="slidenum">
              <a:rPr lang="en-US" altLang="zh-CN"/>
              <a:pPr/>
              <a:t>49</a:t>
            </a:fld>
            <a:endParaRPr lang="en-US" altLang="zh-CN"/>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zh-CN" altLang="en-US" sz="2400">
              <a:latin typeface="Times New Roman" pitchFamily="18" charset="0"/>
            </a:endParaRPr>
          </a:p>
        </p:txBody>
      </p:sp>
      <p:pic>
        <p:nvPicPr>
          <p:cNvPr id="5" name="Picture 8" descr="earthterminator"/>
          <p:cNvPicPr>
            <a:picLocks noChangeAspect="1" noChangeArrowheads="1"/>
          </p:cNvPicPr>
          <p:nvPr userDrawn="1"/>
        </p:nvPicPr>
        <p:blipFill>
          <a:blip r:embed="rId2" cstate="print">
            <a:clrChange>
              <a:clrFrom>
                <a:srgbClr val="070715"/>
              </a:clrFrom>
              <a:clrTo>
                <a:srgbClr val="070715">
                  <a:alpha val="0"/>
                </a:srgbClr>
              </a:clrTo>
            </a:clrChange>
          </a:blip>
          <a:srcRect l="32813" t="3906" r="9375" b="14063"/>
          <a:stretch>
            <a:fillRect/>
          </a:stretch>
        </p:blipFill>
        <p:spPr bwMode="auto">
          <a:xfrm>
            <a:off x="6324600" y="4191000"/>
            <a:ext cx="2819400" cy="2667000"/>
          </a:xfrm>
          <a:prstGeom prst="rect">
            <a:avLst/>
          </a:prstGeom>
          <a:noFill/>
          <a:ln w="9525">
            <a:noFill/>
            <a:miter lim="800000"/>
            <a:headEnd/>
            <a:tailEnd/>
          </a:ln>
        </p:spPr>
      </p:pic>
      <p:sp>
        <p:nvSpPr>
          <p:cNvPr id="391170" name="Rectangle 2"/>
          <p:cNvSpPr>
            <a:spLocks noGrp="1" noChangeArrowheads="1"/>
          </p:cNvSpPr>
          <p:nvPr>
            <p:ph type="ctrTitle"/>
          </p:nvPr>
        </p:nvSpPr>
        <p:spPr>
          <a:xfrm>
            <a:off x="685800" y="990600"/>
            <a:ext cx="7772400" cy="1371600"/>
          </a:xfrm>
        </p:spPr>
        <p:txBody>
          <a:bodyPr/>
          <a:lstStyle>
            <a:lvl1pPr>
              <a:defRPr sz="4000"/>
            </a:lvl1pPr>
          </a:lstStyle>
          <a:p>
            <a:r>
              <a:rPr lang="zh-CN" altLang="en-US"/>
              <a:t>单击此处编辑母版标题样式</a:t>
            </a:r>
          </a:p>
        </p:txBody>
      </p:sp>
      <p:sp>
        <p:nvSpPr>
          <p:cNvPr id="39117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zh-CN" altLang="en-US"/>
              <a:t>单击此处编辑母版副标题样式</a:t>
            </a:r>
          </a:p>
        </p:txBody>
      </p:sp>
      <p:sp>
        <p:nvSpPr>
          <p:cNvPr id="6" name="Rectangle 4"/>
          <p:cNvSpPr>
            <a:spLocks noGrp="1" noChangeArrowheads="1"/>
          </p:cNvSpPr>
          <p:nvPr>
            <p:ph type="dt" sz="half" idx="10"/>
          </p:nvPr>
        </p:nvSpPr>
        <p:spPr>
          <a:xfrm>
            <a:off x="685800" y="6248400"/>
            <a:ext cx="1905000" cy="457200"/>
          </a:xfrm>
        </p:spPr>
        <p:txBody>
          <a:bodyPr/>
          <a:lstStyle>
            <a:lvl1pPr>
              <a:defRPr/>
            </a:lvl1pPr>
          </a:lstStyle>
          <a:p>
            <a:pPr>
              <a:defRPr/>
            </a:pPr>
            <a:fld id="{C65A7DCC-76BE-4DBD-8AF1-D1B5A2194CF9}" type="datetime1">
              <a:rPr lang="zh-CN" altLang="en-US"/>
              <a:pPr>
                <a:defRPr/>
              </a:pPr>
              <a:t>2024-7-4</a:t>
            </a:fld>
            <a:endParaRPr lang="en-US" altLang="zh-CN"/>
          </a:p>
        </p:txBody>
      </p:sp>
      <p:sp>
        <p:nvSpPr>
          <p:cNvPr id="7"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CA9CA25-CD6D-4D5F-B7CA-3337B4B726A5}" type="slidenum">
              <a:rPr lang="zh-CN" altLang="en-US"/>
              <a:pPr>
                <a:defRPr/>
              </a:pPr>
              <a:t>‹#›</a:t>
            </a:fld>
            <a:endParaRPr lang="en-US" altLang="zh-CN"/>
          </a:p>
        </p:txBody>
      </p:sp>
    </p:spTree>
  </p:cSld>
  <p:clrMapOvr>
    <a:masterClrMapping/>
  </p:clrMapOvr>
  <p:transition>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BB734F5C-305B-4611-8BEA-FBB5FEF9EE56}" type="datetime1">
              <a:rPr lang="zh-CN" altLang="en-US"/>
              <a:pPr>
                <a:defRPr/>
              </a:pPr>
              <a:t>2024-7-4</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701F5C78-A7EE-45FF-946C-87AF3D16E2EA}" type="slidenum">
              <a:rPr lang="zh-CN" altLang="en-US"/>
              <a:pPr>
                <a:defRPr/>
              </a:pPr>
              <a:t>‹#›</a:t>
            </a:fld>
            <a:endParaRPr lang="en-US" altLang="zh-CN"/>
          </a:p>
        </p:txBody>
      </p:sp>
    </p:spTree>
  </p:cSld>
  <p:clrMapOvr>
    <a:masterClrMapping/>
  </p:clrMapOvr>
  <p:transition>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838" y="304800"/>
            <a:ext cx="2001837" cy="5715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66738" y="304800"/>
            <a:ext cx="5854700" cy="5715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AF25439D-901C-4314-8DAC-EEFEAB530573}" type="datetime1">
              <a:rPr lang="zh-CN" altLang="en-US"/>
              <a:pPr>
                <a:defRPr/>
              </a:pPr>
              <a:t>2024-7-4</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D8E4B739-CA8A-49B6-BE1A-2608A9FDC444}" type="slidenum">
              <a:rPr lang="zh-CN" altLang="en-US"/>
              <a:pPr>
                <a:defRPr/>
              </a:pPr>
              <a:t>‹#›</a:t>
            </a:fld>
            <a:endParaRPr lang="en-US" altLang="zh-CN"/>
          </a:p>
        </p:txBody>
      </p:sp>
    </p:spTree>
  </p:cSld>
  <p:clrMapOvr>
    <a:masterClrMapping/>
  </p:clrMapOvr>
  <p:transition>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0"/>
            <a:ext cx="8001000" cy="1216025"/>
          </a:xfrm>
        </p:spPr>
        <p:txBody>
          <a:bodyPr/>
          <a:lstStyle/>
          <a:p>
            <a:r>
              <a:rPr lang="zh-CN" altLang="en-US"/>
              <a:t>单击此处编辑母版标题样式</a:t>
            </a:r>
          </a:p>
        </p:txBody>
      </p:sp>
      <p:sp>
        <p:nvSpPr>
          <p:cNvPr id="3" name="文本占位符 2"/>
          <p:cNvSpPr>
            <a:spLocks noGrp="1"/>
          </p:cNvSpPr>
          <p:nvPr>
            <p:ph type="body" sz="half" idx="1"/>
          </p:nvPr>
        </p:nvSpPr>
        <p:spPr>
          <a:xfrm>
            <a:off x="566738" y="1752600"/>
            <a:ext cx="3924300" cy="4267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3438" y="1752600"/>
            <a:ext cx="3924300" cy="4267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a:ln/>
        </p:spPr>
        <p:txBody>
          <a:bodyPr/>
          <a:lstStyle>
            <a:lvl1pPr>
              <a:defRPr/>
            </a:lvl1pPr>
          </a:lstStyle>
          <a:p>
            <a:pPr>
              <a:defRPr/>
            </a:pPr>
            <a:fld id="{577617AC-8DC9-4103-ACBA-E43239F499C5}" type="datetime1">
              <a:rPr lang="zh-CN" altLang="en-US"/>
              <a:pPr>
                <a:defRPr/>
              </a:pPr>
              <a:t>2024-7-4</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077D6409-594A-4480-8620-F08C0728E1BA}" type="slidenum">
              <a:rPr lang="zh-CN" altLang="en-US"/>
              <a:pPr>
                <a:defRPr/>
              </a:pPr>
              <a:t>‹#›</a:t>
            </a:fld>
            <a:endParaRPr lang="en-US" altLang="zh-CN"/>
          </a:p>
        </p:txBody>
      </p:sp>
    </p:spTree>
  </p:cSld>
  <p:clrMapOvr>
    <a:masterClrMapping/>
  </p:clrMapOvr>
  <p:transition>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858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剪贴画占位符 3"/>
          <p:cNvSpPr>
            <a:spLocks noGrp="1"/>
          </p:cNvSpPr>
          <p:nvPr>
            <p:ph type="clipArt" sz="half" idx="2"/>
          </p:nvPr>
        </p:nvSpPr>
        <p:spPr>
          <a:xfrm>
            <a:off x="4648200" y="1981200"/>
            <a:ext cx="3810000" cy="4114800"/>
          </a:xfrm>
        </p:spPr>
        <p:txBody>
          <a:bodyPr/>
          <a:lstStyle/>
          <a:p>
            <a:pPr lvl="0"/>
            <a:endParaRPr lang="zh-CN"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D33B0F1-EDAE-4AD5-8BDC-8E56B691424A}"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标题，剪贴画与文本">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p>
        </p:txBody>
      </p:sp>
      <p:sp>
        <p:nvSpPr>
          <p:cNvPr id="3" name="剪贴画占位符 2"/>
          <p:cNvSpPr>
            <a:spLocks noGrp="1"/>
          </p:cNvSpPr>
          <p:nvPr>
            <p:ph type="clipArt" sz="half" idx="1"/>
          </p:nvPr>
        </p:nvSpPr>
        <p:spPr>
          <a:xfrm>
            <a:off x="685800" y="1981200"/>
            <a:ext cx="3810000" cy="4114800"/>
          </a:xfrm>
        </p:spPr>
        <p:txBody>
          <a:bodyPr/>
          <a:lstStyle/>
          <a:p>
            <a:endParaRPr lang="zh-CN" altLang="en-US"/>
          </a:p>
        </p:txBody>
      </p:sp>
      <p:sp>
        <p:nvSpPr>
          <p:cNvPr id="4" name="文本占位符 3"/>
          <p:cNvSpPr>
            <a:spLocks noGrp="1"/>
          </p:cNvSpPr>
          <p:nvPr>
            <p:ph type="body" sz="half" idx="2"/>
          </p:nvPr>
        </p:nvSpPr>
        <p:spPr>
          <a:xfrm>
            <a:off x="46482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85800" y="6248400"/>
            <a:ext cx="1905000" cy="4572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8400"/>
            <a:ext cx="2895600" cy="4572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8400"/>
            <a:ext cx="1905000" cy="457200"/>
          </a:xfrm>
        </p:spPr>
        <p:txBody>
          <a:bodyPr/>
          <a:lstStyle>
            <a:lvl1pPr>
              <a:defRPr/>
            </a:lvl1pPr>
          </a:lstStyle>
          <a:p>
            <a:fld id="{0FCB08BB-B361-4442-ADAD-BE8D74B5053A}" type="slidenum">
              <a:rPr lang="en-US" altLang="zh-CN"/>
              <a:pPr/>
              <a:t>‹#›</a:t>
            </a:fld>
            <a:endParaRPr lang="en-US" altLang="zh-CN"/>
          </a:p>
        </p:txBody>
      </p:sp>
    </p:spTree>
    <p:extLst>
      <p:ext uri="{BB962C8B-B14F-4D97-AF65-F5344CB8AC3E}">
        <p14:creationId xmlns:p14="http://schemas.microsoft.com/office/powerpoint/2010/main" val="1542610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7FB73FA1-0142-4971-9BE3-E7156EC49B5C}" type="datetime1">
              <a:rPr lang="zh-CN" altLang="en-US"/>
              <a:pPr>
                <a:defRPr/>
              </a:pPr>
              <a:t>2024-7-4</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9DC5017D-6D08-45F8-A7DB-B797581C1DFA}" type="slidenum">
              <a:rPr lang="zh-CN" altLang="en-US"/>
              <a:pPr>
                <a:defRPr/>
              </a:pPr>
              <a:t>‹#›</a:t>
            </a:fld>
            <a:endParaRPr lang="en-US" altLang="zh-CN"/>
          </a:p>
        </p:txBody>
      </p:sp>
    </p:spTree>
  </p:cSld>
  <p:clrMapOvr>
    <a:masterClrMapping/>
  </p:clrMapOvr>
  <p:transition>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dt" sz="half" idx="10"/>
          </p:nvPr>
        </p:nvSpPr>
        <p:spPr>
          <a:ln/>
        </p:spPr>
        <p:txBody>
          <a:bodyPr/>
          <a:lstStyle>
            <a:lvl1pPr>
              <a:defRPr/>
            </a:lvl1pPr>
          </a:lstStyle>
          <a:p>
            <a:pPr>
              <a:defRPr/>
            </a:pPr>
            <a:fld id="{F341720C-EFB0-4698-92A6-B1D2EE135833}" type="datetime1">
              <a:rPr lang="zh-CN" altLang="en-US"/>
              <a:pPr>
                <a:defRPr/>
              </a:pPr>
              <a:t>2024-7-4</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8"/>
          <p:cNvSpPr>
            <a:spLocks noGrp="1" noChangeArrowheads="1"/>
          </p:cNvSpPr>
          <p:nvPr>
            <p:ph type="sldNum" sz="quarter" idx="12"/>
          </p:nvPr>
        </p:nvSpPr>
        <p:spPr>
          <a:ln/>
        </p:spPr>
        <p:txBody>
          <a:bodyPr/>
          <a:lstStyle>
            <a:lvl1pPr>
              <a:defRPr/>
            </a:lvl1pPr>
          </a:lstStyle>
          <a:p>
            <a:pPr>
              <a:defRPr/>
            </a:pPr>
            <a:fld id="{E9C96CFB-66D5-400F-A2AA-01A22C7F8270}" type="slidenum">
              <a:rPr lang="zh-CN" altLang="en-US"/>
              <a:pPr>
                <a:defRPr/>
              </a:pPr>
              <a:t>‹#›</a:t>
            </a:fld>
            <a:endParaRPr lang="en-US" altLang="zh-CN"/>
          </a:p>
        </p:txBody>
      </p:sp>
    </p:spTree>
  </p:cSld>
  <p:clrMapOvr>
    <a:masterClrMapping/>
  </p:clrMapOvr>
  <p:transition>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a:ln/>
        </p:spPr>
        <p:txBody>
          <a:bodyPr/>
          <a:lstStyle>
            <a:lvl1pPr>
              <a:defRPr/>
            </a:lvl1pPr>
          </a:lstStyle>
          <a:p>
            <a:pPr>
              <a:defRPr/>
            </a:pPr>
            <a:fld id="{749229FE-0B0E-4718-920A-39F649CDEEA2}" type="datetime1">
              <a:rPr lang="zh-CN" altLang="en-US"/>
              <a:pPr>
                <a:defRPr/>
              </a:pPr>
              <a:t>2024-7-4</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64002B20-61DF-4F01-9691-C39D55354A8E}" type="slidenum">
              <a:rPr lang="zh-CN" altLang="en-US"/>
              <a:pPr>
                <a:defRPr/>
              </a:pPr>
              <a:t>‹#›</a:t>
            </a:fld>
            <a:endParaRPr lang="en-US" altLang="zh-CN"/>
          </a:p>
        </p:txBody>
      </p:sp>
    </p:spTree>
  </p:cSld>
  <p:clrMapOvr>
    <a:masterClrMapping/>
  </p:clrMapOvr>
  <p:transition>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a:ln/>
        </p:spPr>
        <p:txBody>
          <a:bodyPr/>
          <a:lstStyle>
            <a:lvl1pPr>
              <a:defRPr/>
            </a:lvl1pPr>
          </a:lstStyle>
          <a:p>
            <a:pPr>
              <a:defRPr/>
            </a:pPr>
            <a:fld id="{41DF103D-6FD8-4AFD-91E1-E75386F82BEE}" type="datetime1">
              <a:rPr lang="zh-CN" altLang="en-US"/>
              <a:pPr>
                <a:defRPr/>
              </a:pPr>
              <a:t>2024-7-4</a:t>
            </a:fld>
            <a:endParaRPr lang="en-US" altLang="zh-CN"/>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8"/>
          <p:cNvSpPr>
            <a:spLocks noGrp="1" noChangeArrowheads="1"/>
          </p:cNvSpPr>
          <p:nvPr>
            <p:ph type="sldNum" sz="quarter" idx="12"/>
          </p:nvPr>
        </p:nvSpPr>
        <p:spPr>
          <a:ln/>
        </p:spPr>
        <p:txBody>
          <a:bodyPr/>
          <a:lstStyle>
            <a:lvl1pPr>
              <a:defRPr/>
            </a:lvl1pPr>
          </a:lstStyle>
          <a:p>
            <a:pPr>
              <a:defRPr/>
            </a:pPr>
            <a:fld id="{0A87B2BB-3032-4592-BE2D-96391500D4E7}" type="slidenum">
              <a:rPr lang="zh-CN" altLang="en-US"/>
              <a:pPr>
                <a:defRPr/>
              </a:pPr>
              <a:t>‹#›</a:t>
            </a:fld>
            <a:endParaRPr lang="en-US" altLang="zh-CN"/>
          </a:p>
        </p:txBody>
      </p:sp>
    </p:spTree>
  </p:cSld>
  <p:clrMapOvr>
    <a:masterClrMapping/>
  </p:clrMapOvr>
  <p:transition>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a:ln/>
        </p:spPr>
        <p:txBody>
          <a:bodyPr/>
          <a:lstStyle>
            <a:lvl1pPr>
              <a:defRPr/>
            </a:lvl1pPr>
          </a:lstStyle>
          <a:p>
            <a:pPr>
              <a:defRPr/>
            </a:pPr>
            <a:fld id="{A6F92C9A-484A-47DC-AC68-D43FF55FB42B}" type="datetime1">
              <a:rPr lang="zh-CN" altLang="en-US"/>
              <a:pPr>
                <a:defRPr/>
              </a:pPr>
              <a:t>2024-7-4</a:t>
            </a:fld>
            <a:endParaRPr lang="en-US" altLang="zh-CN"/>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8"/>
          <p:cNvSpPr>
            <a:spLocks noGrp="1" noChangeArrowheads="1"/>
          </p:cNvSpPr>
          <p:nvPr>
            <p:ph type="sldNum" sz="quarter" idx="12"/>
          </p:nvPr>
        </p:nvSpPr>
        <p:spPr>
          <a:ln/>
        </p:spPr>
        <p:txBody>
          <a:bodyPr/>
          <a:lstStyle>
            <a:lvl1pPr>
              <a:defRPr/>
            </a:lvl1pPr>
          </a:lstStyle>
          <a:p>
            <a:pPr>
              <a:defRPr/>
            </a:pPr>
            <a:fld id="{FB599F7F-EA54-4114-9567-2C8658B3B539}" type="slidenum">
              <a:rPr lang="zh-CN" altLang="en-US"/>
              <a:pPr>
                <a:defRPr/>
              </a:pPr>
              <a:t>‹#›</a:t>
            </a:fld>
            <a:endParaRPr lang="en-US" altLang="zh-CN"/>
          </a:p>
        </p:txBody>
      </p:sp>
    </p:spTree>
  </p:cSld>
  <p:clrMapOvr>
    <a:masterClrMapping/>
  </p:clrMapOvr>
  <p:transition>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4D20CF14-0F6F-42B1-B721-FE221A26EE3E}" type="datetime1">
              <a:rPr lang="zh-CN" altLang="en-US"/>
              <a:pPr>
                <a:defRPr/>
              </a:pPr>
              <a:t>2024-7-4</a:t>
            </a:fld>
            <a:endParaRPr lang="en-US" altLang="zh-CN"/>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8"/>
          <p:cNvSpPr>
            <a:spLocks noGrp="1" noChangeArrowheads="1"/>
          </p:cNvSpPr>
          <p:nvPr>
            <p:ph type="sldNum" sz="quarter" idx="12"/>
          </p:nvPr>
        </p:nvSpPr>
        <p:spPr>
          <a:ln/>
        </p:spPr>
        <p:txBody>
          <a:bodyPr/>
          <a:lstStyle>
            <a:lvl1pPr>
              <a:defRPr/>
            </a:lvl1pPr>
          </a:lstStyle>
          <a:p>
            <a:pPr>
              <a:defRPr/>
            </a:pPr>
            <a:fld id="{129DA0D5-BBBD-47F8-B453-650A1FFB7F36}" type="slidenum">
              <a:rPr lang="zh-CN" altLang="en-US"/>
              <a:pPr>
                <a:defRPr/>
              </a:pPr>
              <a:t>‹#›</a:t>
            </a:fld>
            <a:endParaRPr lang="en-US" altLang="zh-CN"/>
          </a:p>
        </p:txBody>
      </p:sp>
    </p:spTree>
  </p:cSld>
  <p:clrMapOvr>
    <a:masterClrMapping/>
  </p:clrMapOvr>
  <p:transition>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74303FC8-1B20-41C0-B642-657406F5BBA3}" type="datetime1">
              <a:rPr lang="zh-CN" altLang="en-US"/>
              <a:pPr>
                <a:defRPr/>
              </a:pPr>
              <a:t>2024-7-4</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504AFF91-C124-468D-909D-786E3FB4CD62}" type="slidenum">
              <a:rPr lang="zh-CN" altLang="en-US"/>
              <a:pPr>
                <a:defRPr/>
              </a:pPr>
              <a:t>‹#›</a:t>
            </a:fld>
            <a:endParaRPr lang="en-US" altLang="zh-CN"/>
          </a:p>
        </p:txBody>
      </p:sp>
    </p:spTree>
  </p:cSld>
  <p:clrMapOvr>
    <a:masterClrMapping/>
  </p:clrMapOvr>
  <p:transition>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B46E809C-6993-4AD9-B999-AB3978C69B30}" type="datetime1">
              <a:rPr lang="zh-CN" altLang="en-US"/>
              <a:pPr>
                <a:defRPr/>
              </a:pPr>
              <a:t>2024-7-4</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8"/>
          <p:cNvSpPr>
            <a:spLocks noGrp="1" noChangeArrowheads="1"/>
          </p:cNvSpPr>
          <p:nvPr>
            <p:ph type="sldNum" sz="quarter" idx="12"/>
          </p:nvPr>
        </p:nvSpPr>
        <p:spPr>
          <a:ln/>
        </p:spPr>
        <p:txBody>
          <a:bodyPr/>
          <a:lstStyle>
            <a:lvl1pPr>
              <a:defRPr/>
            </a:lvl1pPr>
          </a:lstStyle>
          <a:p>
            <a:pPr>
              <a:defRPr/>
            </a:pPr>
            <a:fld id="{F7405DB8-04F3-450C-B551-AFFA76ADF086}" type="slidenum">
              <a:rPr lang="zh-CN" altLang="en-US"/>
              <a:pPr>
                <a:defRPr/>
              </a:pPr>
              <a:t>‹#›</a:t>
            </a:fld>
            <a:endParaRPr lang="en-US" altLang="zh-CN"/>
          </a:p>
        </p:txBody>
      </p:sp>
    </p:spTree>
  </p:cSld>
  <p:clrMapOvr>
    <a:masterClrMapping/>
  </p:clrMapOvr>
  <p:transition>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819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9014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zh-CN" altLang="en-US" sz="2400">
              <a:latin typeface="Times New Roman" pitchFamily="18" charset="0"/>
            </a:endParaRPr>
          </a:p>
        </p:txBody>
      </p:sp>
      <p:sp>
        <p:nvSpPr>
          <p:cNvPr id="390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zh-CN" altLang="en-US"/>
          </a:p>
        </p:txBody>
      </p:sp>
      <p:sp>
        <p:nvSpPr>
          <p:cNvPr id="39015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fld id="{47AAEBDC-10E4-4E1B-8AE8-0EAA05588A75}" type="datetime1">
              <a:rPr lang="zh-CN" altLang="en-US"/>
              <a:pPr>
                <a:defRPr/>
              </a:pPr>
              <a:t>2024-7-4</a:t>
            </a:fld>
            <a:endParaRPr lang="en-US" altLang="zh-CN"/>
          </a:p>
        </p:txBody>
      </p:sp>
      <p:sp>
        <p:nvSpPr>
          <p:cNvPr id="39015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vl1pPr>
          </a:lstStyle>
          <a:p>
            <a:pPr>
              <a:defRPr/>
            </a:pPr>
            <a:endParaRPr lang="en-US" altLang="zh-CN"/>
          </a:p>
        </p:txBody>
      </p:sp>
      <p:sp>
        <p:nvSpPr>
          <p:cNvPr id="39015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9D63136-9835-4C8D-BB06-D40B6593DE77}" type="slidenum">
              <a:rPr lang="zh-CN" altLang="en-US"/>
              <a:pPr>
                <a:defRPr/>
              </a:pPr>
              <a:t>‹#›</a:t>
            </a:fld>
            <a:endParaRPr lang="en-US" altLang="zh-CN"/>
          </a:p>
        </p:txBody>
      </p:sp>
      <p:pic>
        <p:nvPicPr>
          <p:cNvPr id="8201" name="Picture 9" descr="earthterminator"/>
          <p:cNvPicPr>
            <a:picLocks noChangeAspect="1" noChangeArrowheads="1"/>
          </p:cNvPicPr>
          <p:nvPr userDrawn="1"/>
        </p:nvPicPr>
        <p:blipFill>
          <a:blip r:embed="rId16" cstate="print">
            <a:clrChange>
              <a:clrFrom>
                <a:srgbClr val="070715"/>
              </a:clrFrom>
              <a:clrTo>
                <a:srgbClr val="070715">
                  <a:alpha val="0"/>
                </a:srgbClr>
              </a:clrTo>
            </a:clrChange>
          </a:blip>
          <a:srcRect l="32813" t="3906" r="9375" b="14063"/>
          <a:stretch>
            <a:fillRect/>
          </a:stretch>
        </p:blipFill>
        <p:spPr bwMode="auto">
          <a:xfrm>
            <a:off x="6324600" y="4191000"/>
            <a:ext cx="2819400" cy="2667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9" r:id="rId13"/>
    <p:sldLayoutId id="2147483700" r:id="rId14"/>
  </p:sldLayoutIdLst>
  <p:transition>
    <p:blinds dir="vert"/>
  </p:transition>
  <p:hf sldNum="0" hdr="0" ftr="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ea typeface="宋体" charset="-122"/>
        </a:defRPr>
      </a:lvl2pPr>
      <a:lvl3pPr algn="l" rtl="0" eaLnBrk="0" fontAlgn="base" hangingPunct="0">
        <a:spcBef>
          <a:spcPct val="0"/>
        </a:spcBef>
        <a:spcAft>
          <a:spcPct val="0"/>
        </a:spcAft>
        <a:defRPr sz="3800">
          <a:solidFill>
            <a:schemeClr val="tx2"/>
          </a:solidFill>
          <a:latin typeface="Verdana" pitchFamily="34" charset="0"/>
          <a:ea typeface="宋体" charset="-122"/>
        </a:defRPr>
      </a:lvl3pPr>
      <a:lvl4pPr algn="l" rtl="0" eaLnBrk="0" fontAlgn="base" hangingPunct="0">
        <a:spcBef>
          <a:spcPct val="0"/>
        </a:spcBef>
        <a:spcAft>
          <a:spcPct val="0"/>
        </a:spcAft>
        <a:defRPr sz="3800">
          <a:solidFill>
            <a:schemeClr val="tx2"/>
          </a:solidFill>
          <a:latin typeface="Verdana" pitchFamily="34" charset="0"/>
          <a:ea typeface="宋体" charset="-122"/>
        </a:defRPr>
      </a:lvl4pPr>
      <a:lvl5pPr algn="l" rtl="0" eaLnBrk="0" fontAlgn="base" hangingPunct="0">
        <a:spcBef>
          <a:spcPct val="0"/>
        </a:spcBef>
        <a:spcAft>
          <a:spcPct val="0"/>
        </a:spcAft>
        <a:defRPr sz="3800">
          <a:solidFill>
            <a:schemeClr val="tx2"/>
          </a:solidFill>
          <a:latin typeface="Verdana" pitchFamily="34" charset="0"/>
          <a:ea typeface="宋体" charset="-122"/>
        </a:defRPr>
      </a:lvl5pPr>
      <a:lvl6pPr marL="457200" algn="l" rtl="0" fontAlgn="base">
        <a:spcBef>
          <a:spcPct val="0"/>
        </a:spcBef>
        <a:spcAft>
          <a:spcPct val="0"/>
        </a:spcAft>
        <a:defRPr sz="3800">
          <a:solidFill>
            <a:schemeClr val="tx2"/>
          </a:solidFill>
          <a:latin typeface="Verdana" pitchFamily="34" charset="0"/>
          <a:ea typeface="宋体" charset="-122"/>
        </a:defRPr>
      </a:lvl6pPr>
      <a:lvl7pPr marL="914400" algn="l" rtl="0" fontAlgn="base">
        <a:spcBef>
          <a:spcPct val="0"/>
        </a:spcBef>
        <a:spcAft>
          <a:spcPct val="0"/>
        </a:spcAft>
        <a:defRPr sz="3800">
          <a:solidFill>
            <a:schemeClr val="tx2"/>
          </a:solidFill>
          <a:latin typeface="Verdana" pitchFamily="34" charset="0"/>
          <a:ea typeface="宋体" charset="-122"/>
        </a:defRPr>
      </a:lvl7pPr>
      <a:lvl8pPr marL="1371600" algn="l" rtl="0" fontAlgn="base">
        <a:spcBef>
          <a:spcPct val="0"/>
        </a:spcBef>
        <a:spcAft>
          <a:spcPct val="0"/>
        </a:spcAft>
        <a:defRPr sz="3800">
          <a:solidFill>
            <a:schemeClr val="tx2"/>
          </a:solidFill>
          <a:latin typeface="Verdana" pitchFamily="34" charset="0"/>
          <a:ea typeface="宋体" charset="-122"/>
        </a:defRPr>
      </a:lvl8pPr>
      <a:lvl9pPr marL="1828800" algn="l" rtl="0" fontAlgn="base">
        <a:spcBef>
          <a:spcPct val="0"/>
        </a:spcBef>
        <a:spcAft>
          <a:spcPct val="0"/>
        </a:spcAft>
        <a:defRPr sz="3800">
          <a:solidFill>
            <a:schemeClr val="tx2"/>
          </a:solidFill>
          <a:latin typeface="Verdana" pitchFamily="34" charset="0"/>
          <a:ea typeface="宋体" charset="-122"/>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image" Target="../media/image44.wmf"/><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oleObject" Target="../embeddings/oleObject4.bin"/><Relationship Id="rId4" Type="http://schemas.openxmlformats.org/officeDocument/2006/relationships/image" Target="../media/image45.wmf"/></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53.wmf"/><Relationship Id="rId1" Type="http://schemas.openxmlformats.org/officeDocument/2006/relationships/slideLayout" Target="../slideLayouts/slideLayout7.xml"/><Relationship Id="rId6" Type="http://schemas.openxmlformats.org/officeDocument/2006/relationships/image" Target="../media/image55.wmf"/><Relationship Id="rId5" Type="http://schemas.openxmlformats.org/officeDocument/2006/relationships/oleObject" Target="../embeddings/oleObject8.bin"/><Relationship Id="rId4" Type="http://schemas.openxmlformats.org/officeDocument/2006/relationships/image" Target="../media/image54.wmf"/></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oleObject" Target="../embeddings/oleObject9.bin"/><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7.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kurucz.harvard.edu/grids.html"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nova.astro.umd.edu/Synspec43/synspec.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astro.uni-tuebingen.de/~TMAP/" TargetMode="External"/><Relationship Id="rId2" Type="http://schemas.openxmlformats.org/officeDocument/2006/relationships/hyperlink" Target="http://nova.astro.umd.edu/index.html" TargetMode="Externa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hyperlink" Target="http://www.asu.cas.cz/~kubat/ATA/" TargetMode="Externa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www.astro.physik.uni-potsdam.de/~wrh/PoWR/" TargetMode="External"/><Relationship Id="rId2" Type="http://schemas.openxmlformats.org/officeDocument/2006/relationships/hyperlink" Target="http://kookaburra.phyast.pitt.edu/hillier/web/CMFGEN.htm"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www.nist.gov/pml/data/asd.cfm" TargetMode="External"/><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emf"/></Relationships>
</file>

<file path=ppt/slides/_rels/slide9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9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9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04.emf"/><Relationship Id="rId4" Type="http://schemas.openxmlformats.org/officeDocument/2006/relationships/image" Target="../media/image103.emf"/></Relationships>
</file>

<file path=ppt/slides/_rels/slide94.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emf"/></Relationships>
</file>

<file path=ppt/slides/_rels/slide9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10.emf"/><Relationship Id="rId4" Type="http://schemas.openxmlformats.org/officeDocument/2006/relationships/image" Target="../media/image109.emf"/></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dt" sz="quarter" idx="10"/>
          </p:nvPr>
        </p:nvSpPr>
        <p:spPr>
          <a:noFill/>
        </p:spPr>
        <p:txBody>
          <a:bodyPr/>
          <a:lstStyle/>
          <a:p>
            <a:fld id="{D53F9371-0041-4A85-8010-D817F69D7993}" type="datetime1">
              <a:rPr lang="zh-CN" altLang="en-US" smtClean="0"/>
              <a:pPr/>
              <a:t>2024-7-4</a:t>
            </a:fld>
            <a:endParaRPr lang="en-US" altLang="zh-CN" dirty="0"/>
          </a:p>
        </p:txBody>
      </p:sp>
      <p:sp>
        <p:nvSpPr>
          <p:cNvPr id="10243" name="Rectangle 2"/>
          <p:cNvSpPr>
            <a:spLocks noGrp="1" noChangeArrowheads="1"/>
          </p:cNvSpPr>
          <p:nvPr>
            <p:ph type="ctrTitle"/>
          </p:nvPr>
        </p:nvSpPr>
        <p:spPr>
          <a:xfrm>
            <a:off x="1331913" y="1557338"/>
            <a:ext cx="6192837" cy="792162"/>
          </a:xfrm>
        </p:spPr>
        <p:txBody>
          <a:bodyPr/>
          <a:lstStyle/>
          <a:p>
            <a:pPr algn="ctr" eaLnBrk="1" hangingPunct="1"/>
            <a:r>
              <a:rPr lang="zh-CN" altLang="en-US" b="1" dirty="0">
                <a:solidFill>
                  <a:schemeClr val="tx1"/>
                </a:solidFill>
                <a:ea typeface="华文楷体" pitchFamily="2" charset="-122"/>
              </a:rPr>
              <a:t>高分辨率恒星光谱分析</a:t>
            </a:r>
            <a:endParaRPr lang="zh-CN" altLang="en-US" sz="4400" dirty="0">
              <a:solidFill>
                <a:schemeClr val="tx1"/>
              </a:solidFill>
              <a:latin typeface="Times New Roman" pitchFamily="18" charset="0"/>
              <a:ea typeface="华文楷体" pitchFamily="2" charset="-122"/>
            </a:endParaRPr>
          </a:p>
        </p:txBody>
      </p:sp>
      <p:sp>
        <p:nvSpPr>
          <p:cNvPr id="10244" name="Rectangle 3"/>
          <p:cNvSpPr>
            <a:spLocks noGrp="1" noChangeArrowheads="1"/>
          </p:cNvSpPr>
          <p:nvPr>
            <p:ph type="subTitle" idx="1"/>
          </p:nvPr>
        </p:nvSpPr>
        <p:spPr>
          <a:xfrm>
            <a:off x="827088" y="3500438"/>
            <a:ext cx="7273925" cy="2663825"/>
          </a:xfrm>
        </p:spPr>
        <p:txBody>
          <a:bodyPr/>
          <a:lstStyle/>
          <a:p>
            <a:pPr algn="ctr" eaLnBrk="1" hangingPunct="1"/>
            <a:r>
              <a:rPr lang="zh-CN" altLang="en-US" sz="3200" dirty="0">
                <a:ea typeface="华文楷体" pitchFamily="2" charset="-122"/>
              </a:rPr>
              <a:t>施建荣</a:t>
            </a:r>
            <a:endParaRPr lang="zh-CN" altLang="en-US" sz="3200" baseline="30000" dirty="0">
              <a:ea typeface="华文楷体" pitchFamily="2" charset="-122"/>
            </a:endParaRPr>
          </a:p>
          <a:p>
            <a:pPr algn="ctr" eaLnBrk="1" hangingPunct="1"/>
            <a:br>
              <a:rPr lang="en-US" altLang="zh-CN" sz="3200" baseline="30000" dirty="0">
                <a:ea typeface="华文楷体" pitchFamily="2" charset="-122"/>
              </a:rPr>
            </a:br>
            <a:r>
              <a:rPr lang="zh-CN" altLang="en-US" sz="3200" dirty="0">
                <a:ea typeface="华文楷体" pitchFamily="2" charset="-122"/>
              </a:rPr>
              <a:t>国家天文台</a:t>
            </a:r>
          </a:p>
        </p:txBody>
      </p:sp>
      <p:pic>
        <p:nvPicPr>
          <p:cNvPr id="10245" name="Picture 11" descr="naoc_bg_blue"/>
          <p:cNvPicPr>
            <a:picLocks noChangeAspect="1" noChangeArrowheads="1"/>
          </p:cNvPicPr>
          <p:nvPr/>
        </p:nvPicPr>
        <p:blipFill>
          <a:blip r:embed="rId2" cstate="print"/>
          <a:srcRect/>
          <a:stretch>
            <a:fillRect/>
          </a:stretch>
        </p:blipFill>
        <p:spPr bwMode="auto">
          <a:xfrm>
            <a:off x="7953375" y="0"/>
            <a:ext cx="1190625" cy="908050"/>
          </a:xfrm>
          <a:prstGeom prst="rect">
            <a:avLst/>
          </a:prstGeom>
          <a:noFill/>
          <a:ln w="9525">
            <a:noFill/>
            <a:miter lim="800000"/>
            <a:headEnd/>
            <a:tailEnd/>
          </a:ln>
        </p:spPr>
      </p:pic>
    </p:spTree>
  </p:cSld>
  <p:clrMapOvr>
    <a:masterClrMapping/>
  </p:clrMapOvr>
  <p:transition>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fld id="{3A9208FF-D35B-449E-8861-0FE6F4057E70}" type="datetime1">
              <a:rPr lang="zh-CN" altLang="en-US"/>
              <a:pPr/>
              <a:t>2024-7-5</a:t>
            </a:fld>
            <a:endParaRPr lang="en-US" altLang="zh-CN"/>
          </a:p>
        </p:txBody>
      </p:sp>
      <p:sp>
        <p:nvSpPr>
          <p:cNvPr id="396290" name="Rectangle 2"/>
          <p:cNvSpPr>
            <a:spLocks noGrp="1" noChangeArrowheads="1"/>
          </p:cNvSpPr>
          <p:nvPr>
            <p:ph type="title"/>
          </p:nvPr>
        </p:nvSpPr>
        <p:spPr/>
        <p:txBody>
          <a:bodyPr/>
          <a:lstStyle/>
          <a:p>
            <a:pPr algn="ctr"/>
            <a:r>
              <a:rPr lang="zh-CN" altLang="en-US" b="1" dirty="0">
                <a:solidFill>
                  <a:schemeClr val="tx1"/>
                </a:solidFill>
                <a:ea typeface="华文楷体" pitchFamily="2" charset="-122"/>
              </a:rPr>
              <a:t>不同金属丰度恒星光谱</a:t>
            </a:r>
          </a:p>
        </p:txBody>
      </p:sp>
      <p:pic>
        <p:nvPicPr>
          <p:cNvPr id="396292" name="Picture 4"/>
          <p:cNvPicPr>
            <a:picLocks noGrp="1" noChangeAspect="1" noChangeArrowheads="1"/>
          </p:cNvPicPr>
          <p:nvPr>
            <p:ph type="body" idx="1"/>
          </p:nvPr>
        </p:nvPicPr>
        <p:blipFill>
          <a:blip r:embed="rId2" cstate="print"/>
          <a:srcRect/>
          <a:stretch>
            <a:fillRect/>
          </a:stretch>
        </p:blipFill>
        <p:spPr>
          <a:xfrm>
            <a:off x="4211960" y="1412776"/>
            <a:ext cx="4430509" cy="3475112"/>
          </a:xfrm>
          <a:noFill/>
          <a:ln/>
        </p:spPr>
      </p:pic>
      <p:sp>
        <p:nvSpPr>
          <p:cNvPr id="396293" name="Text Box 5"/>
          <p:cNvSpPr txBox="1">
            <a:spLocks noChangeArrowheads="1"/>
          </p:cNvSpPr>
          <p:nvPr/>
        </p:nvSpPr>
        <p:spPr bwMode="auto">
          <a:xfrm>
            <a:off x="395536" y="1772816"/>
            <a:ext cx="3528392" cy="830997"/>
          </a:xfrm>
          <a:prstGeom prst="rect">
            <a:avLst/>
          </a:prstGeom>
          <a:noFill/>
          <a:ln w="9525" algn="ctr">
            <a:noFill/>
            <a:miter lim="800000"/>
            <a:headEnd/>
            <a:tailEnd/>
          </a:ln>
          <a:effectLst/>
        </p:spPr>
        <p:txBody>
          <a:bodyPr wrap="square">
            <a:spAutoFit/>
          </a:bodyPr>
          <a:lstStyle/>
          <a:p>
            <a:pPr algn="ctr">
              <a:spcBef>
                <a:spcPct val="50000"/>
              </a:spcBef>
            </a:pPr>
            <a:r>
              <a:rPr lang="zh-CN" altLang="en-US" sz="2400" b="1" dirty="0">
                <a:ea typeface="华文楷体" pitchFamily="2" charset="-122"/>
              </a:rPr>
              <a:t>随着金属丰度的降低，谱线明显变弱</a:t>
            </a:r>
          </a:p>
        </p:txBody>
      </p:sp>
      <p:pic>
        <p:nvPicPr>
          <p:cNvPr id="6" name="Picture 2"/>
          <p:cNvPicPr>
            <a:picLocks noChangeAspect="1" noChangeArrowheads="1"/>
          </p:cNvPicPr>
          <p:nvPr/>
        </p:nvPicPr>
        <p:blipFill>
          <a:blip r:embed="rId3" cstate="print"/>
          <a:srcRect/>
          <a:stretch>
            <a:fillRect/>
          </a:stretch>
        </p:blipFill>
        <p:spPr bwMode="auto">
          <a:xfrm>
            <a:off x="0" y="2636912"/>
            <a:ext cx="4414510" cy="3390186"/>
          </a:xfrm>
          <a:prstGeom prst="rect">
            <a:avLst/>
          </a:prstGeom>
          <a:noFill/>
          <a:ln w="9525" cap="flat" cmpd="sng" algn="ctr">
            <a:noFill/>
            <a:prstDash val="solid"/>
            <a:miter lim="800000"/>
            <a:headEnd/>
            <a:tailEnd/>
          </a:ln>
        </p:spPr>
      </p:pic>
      <p:sp>
        <p:nvSpPr>
          <p:cNvPr id="7" name="矩形 6"/>
          <p:cNvSpPr/>
          <p:nvPr/>
        </p:nvSpPr>
        <p:spPr>
          <a:xfrm>
            <a:off x="4355976" y="5229200"/>
            <a:ext cx="4495205" cy="461665"/>
          </a:xfrm>
          <a:prstGeom prst="rect">
            <a:avLst/>
          </a:prstGeom>
        </p:spPr>
        <p:txBody>
          <a:bodyPr wrap="none">
            <a:spAutoFit/>
          </a:bodyPr>
          <a:lstStyle/>
          <a:p>
            <a:r>
              <a:rPr lang="en-US" altLang="zh-CN" b="1" dirty="0">
                <a:solidFill>
                  <a:srgbClr val="CC0000"/>
                </a:solidFill>
                <a:cs typeface="Times New Roman" pitchFamily="18" charset="0"/>
              </a:rPr>
              <a:t>Keller et al. 2014 nature 506, 463</a:t>
            </a:r>
            <a:endParaRPr lang="zh-CN" altLang="en-US" b="1" dirty="0">
              <a:solidFill>
                <a:srgbClr val="CC0000"/>
              </a:solidFill>
              <a:cs typeface="Times New Roman" pitchFamily="18" charset="0"/>
            </a:endParaRPr>
          </a:p>
        </p:txBody>
      </p:sp>
    </p:spTree>
    <p:extLst>
      <p:ext uri="{BB962C8B-B14F-4D97-AF65-F5344CB8AC3E}">
        <p14:creationId xmlns:p14="http://schemas.microsoft.com/office/powerpoint/2010/main" val="1680721644"/>
      </p:ext>
    </p:extLst>
  </p:cSld>
  <p:clrMapOvr>
    <a:masterClrMapping/>
  </p:clrMapOvr>
  <p:transition>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uLnTx/>
                <a:uFillTx/>
                <a:latin typeface="Verdana"/>
                <a:ea typeface="华文楷体" pitchFamily="2" charset="-122"/>
                <a:cs typeface="+mj-cs"/>
              </a:rPr>
              <a:t>高分辨率恒星光谱分析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p:txBody>
          <a:bodyPr/>
          <a:lstStyle/>
          <a:p>
            <a:pPr>
              <a:buNone/>
            </a:pP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2024-7-5</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611560" y="1196752"/>
            <a:ext cx="7908623" cy="5279132"/>
          </a:xfrm>
          <a:prstGeom prst="rect">
            <a:avLst/>
          </a:prstGeom>
          <a:noFill/>
          <a:ln w="9525">
            <a:noFill/>
            <a:miter lim="800000"/>
            <a:headEnd/>
            <a:tailEnd/>
          </a:ln>
        </p:spPr>
      </p:pic>
      <p:sp>
        <p:nvSpPr>
          <p:cNvPr id="8" name="圆角矩形 7"/>
          <p:cNvSpPr/>
          <p:nvPr/>
        </p:nvSpPr>
        <p:spPr bwMode="auto">
          <a:xfrm>
            <a:off x="6948264" y="6165304"/>
            <a:ext cx="792088" cy="21602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Verdana" pitchFamily="34" charset="0"/>
              <a:ea typeface="宋体" charset="-122"/>
            </a:endParaRPr>
          </a:p>
        </p:txBody>
      </p:sp>
    </p:spTree>
    <p:extLst>
      <p:ext uri="{BB962C8B-B14F-4D97-AF65-F5344CB8AC3E}">
        <p14:creationId xmlns:p14="http://schemas.microsoft.com/office/powerpoint/2010/main" val="1748913868"/>
      </p:ext>
    </p:extLst>
  </p:cSld>
  <p:clrMapOvr>
    <a:masterClrMapping/>
  </p:clrMapOvr>
  <p:transition>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0649"/>
            <a:ext cx="9144000" cy="720080"/>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如何获取元素丰度信息</a:t>
            </a:r>
            <a:r>
              <a:rPr lang="en-US" altLang="zh-CN" sz="3600" b="1" dirty="0">
                <a:solidFill>
                  <a:schemeClr val="tx1"/>
                </a:solidFill>
                <a:latin typeface="华文楷体" panose="02010600040101010101" pitchFamily="2" charset="-122"/>
                <a:ea typeface="华文楷体" panose="02010600040101010101" pitchFamily="2" charset="-122"/>
                <a:cs typeface="Times New Roman" pitchFamily="18" charset="0"/>
              </a:rPr>
              <a:t>? </a:t>
            </a:r>
            <a:endPar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endParaRPr>
          </a:p>
        </p:txBody>
      </p:sp>
      <p:sp>
        <p:nvSpPr>
          <p:cNvPr id="3" name="内容占位符 2"/>
          <p:cNvSpPr>
            <a:spLocks noGrp="1"/>
          </p:cNvSpPr>
          <p:nvPr>
            <p:ph idx="1"/>
          </p:nvPr>
        </p:nvSpPr>
        <p:spPr>
          <a:xfrm>
            <a:off x="0" y="1752600"/>
            <a:ext cx="4139952" cy="4484712"/>
          </a:xfrm>
        </p:spPr>
        <p:txBody>
          <a:bodyPr/>
          <a:lstStyle/>
          <a:p>
            <a:pPr>
              <a:buNone/>
            </a:pPr>
            <a:r>
              <a:rPr lang="zh-CN" altLang="en-US" sz="2400" b="1" dirty="0">
                <a:solidFill>
                  <a:srgbClr val="CC0000"/>
                </a:solidFill>
                <a:latin typeface="华文楷体" panose="02010600040101010101" pitchFamily="2" charset="-122"/>
                <a:ea typeface="华文楷体" panose="02010600040101010101" pitchFamily="2" charset="-122"/>
                <a:cs typeface="Times New Roman" pitchFamily="18" charset="0"/>
              </a:rPr>
              <a:t>首先需要</a:t>
            </a:r>
            <a:r>
              <a:rPr lang="en-US" altLang="zh-CN" sz="2400" b="1" dirty="0">
                <a:solidFill>
                  <a:srgbClr val="CC0000"/>
                </a:solidFill>
                <a:latin typeface="华文楷体" panose="02010600040101010101" pitchFamily="2" charset="-122"/>
                <a:ea typeface="华文楷体" panose="02010600040101010101" pitchFamily="2" charset="-122"/>
                <a:cs typeface="Times New Roman" pitchFamily="18" charset="0"/>
              </a:rPr>
              <a:t>:</a:t>
            </a:r>
          </a:p>
          <a:p>
            <a:pPr marL="0" indent="0">
              <a:buNone/>
            </a:pPr>
            <a:r>
              <a:rPr lang="zh-CN" altLang="en-US" sz="2400" dirty="0">
                <a:latin typeface="华文楷体" panose="02010600040101010101" pitchFamily="2" charset="-122"/>
                <a:ea typeface="华文楷体" panose="02010600040101010101" pitchFamily="2" charset="-122"/>
                <a:cs typeface="Times New Roman" pitchFamily="18" charset="0"/>
              </a:rPr>
              <a:t>恒星信息</a:t>
            </a:r>
            <a:r>
              <a:rPr lang="en-US" altLang="zh-CN" sz="2400" dirty="0">
                <a:latin typeface="华文楷体" panose="02010600040101010101" pitchFamily="2" charset="-122"/>
                <a:ea typeface="华文楷体" panose="02010600040101010101" pitchFamily="2" charset="-122"/>
                <a:cs typeface="Times New Roman" pitchFamily="18" charset="0"/>
              </a:rPr>
              <a:t> (</a:t>
            </a:r>
            <a:r>
              <a:rPr lang="zh-CN" altLang="en-US" sz="2400" dirty="0">
                <a:latin typeface="华文楷体" panose="02010600040101010101" pitchFamily="2" charset="-122"/>
                <a:ea typeface="华文楷体" panose="02010600040101010101" pitchFamily="2" charset="-122"/>
                <a:cs typeface="Times New Roman" pitchFamily="18" charset="0"/>
              </a:rPr>
              <a:t>光谱型或测光分类</a:t>
            </a:r>
            <a:r>
              <a:rPr lang="en-US" altLang="zh-CN" sz="2400" dirty="0">
                <a:latin typeface="华文楷体" panose="02010600040101010101" pitchFamily="2" charset="-122"/>
                <a:ea typeface="华文楷体" panose="02010600040101010101" pitchFamily="2" charset="-122"/>
                <a:cs typeface="Times New Roman" pitchFamily="18" charset="0"/>
              </a:rPr>
              <a:t>)</a:t>
            </a:r>
          </a:p>
          <a:p>
            <a:pPr marL="0" indent="0">
              <a:buNone/>
            </a:pPr>
            <a:r>
              <a:rPr lang="zh-CN" altLang="en-US" sz="2400" dirty="0">
                <a:latin typeface="华文楷体" panose="02010600040101010101" pitchFamily="2" charset="-122"/>
                <a:ea typeface="华文楷体" panose="02010600040101010101" pitchFamily="2" charset="-122"/>
                <a:cs typeface="Times New Roman" pitchFamily="18" charset="0"/>
              </a:rPr>
              <a:t>恒星大气性质</a:t>
            </a:r>
            <a:r>
              <a:rPr lang="en-US" altLang="zh-CN" sz="2400" dirty="0">
                <a:latin typeface="华文楷体" panose="02010600040101010101" pitchFamily="2" charset="-122"/>
                <a:ea typeface="华文楷体" panose="02010600040101010101" pitchFamily="2" charset="-122"/>
                <a:cs typeface="Times New Roman" pitchFamily="18" charset="0"/>
              </a:rPr>
              <a:t> </a:t>
            </a:r>
          </a:p>
          <a:p>
            <a:pPr marL="0" indent="0">
              <a:buNone/>
            </a:pPr>
            <a:r>
              <a:rPr lang="zh-CN" altLang="en-US" sz="2400" dirty="0">
                <a:latin typeface="华文楷体" panose="02010600040101010101" pitchFamily="2" charset="-122"/>
                <a:ea typeface="华文楷体" panose="02010600040101010101" pitchFamily="2" charset="-122"/>
                <a:cs typeface="Times New Roman" pitchFamily="18" charset="0"/>
              </a:rPr>
              <a:t>→ 谱线形成</a:t>
            </a:r>
            <a:endParaRPr lang="en-US" altLang="zh-CN" sz="2400" dirty="0">
              <a:latin typeface="华文楷体" panose="02010600040101010101" pitchFamily="2" charset="-122"/>
              <a:ea typeface="华文楷体" panose="02010600040101010101" pitchFamily="2" charset="-122"/>
              <a:cs typeface="Times New Roman" pitchFamily="18" charset="0"/>
            </a:endParaRPr>
          </a:p>
          <a:p>
            <a:pPr marL="0" indent="0">
              <a:buFont typeface="Arial" pitchFamily="34" charset="0"/>
              <a:buChar char="•"/>
            </a:pPr>
            <a:r>
              <a:rPr lang="en-US" altLang="zh-CN" sz="2400" dirty="0">
                <a:latin typeface="华文楷体" panose="02010600040101010101" pitchFamily="2" charset="-122"/>
                <a:ea typeface="华文楷体" panose="02010600040101010101" pitchFamily="2" charset="-122"/>
                <a:cs typeface="Times New Roman" pitchFamily="18" charset="0"/>
              </a:rPr>
              <a:t>  </a:t>
            </a:r>
            <a:r>
              <a:rPr lang="zh-CN" altLang="en-US" sz="2400" dirty="0">
                <a:latin typeface="华文楷体" panose="02010600040101010101" pitchFamily="2" charset="-122"/>
                <a:ea typeface="华文楷体" panose="02010600040101010101" pitchFamily="2" charset="-122"/>
                <a:cs typeface="Times New Roman" pitchFamily="18" charset="0"/>
              </a:rPr>
              <a:t>有效温度</a:t>
            </a:r>
            <a:endParaRPr lang="en-US" altLang="zh-CN" sz="2400" dirty="0">
              <a:latin typeface="华文楷体" panose="02010600040101010101" pitchFamily="2" charset="-122"/>
              <a:ea typeface="华文楷体" panose="02010600040101010101" pitchFamily="2" charset="-122"/>
              <a:cs typeface="Times New Roman" pitchFamily="18" charset="0"/>
            </a:endParaRPr>
          </a:p>
          <a:p>
            <a:pPr marL="0" indent="0">
              <a:buFont typeface="Arial" pitchFamily="34" charset="0"/>
              <a:buChar char="•"/>
            </a:pPr>
            <a:r>
              <a:rPr lang="en-US" altLang="zh-CN" sz="2400" dirty="0">
                <a:latin typeface="华文楷体" panose="02010600040101010101" pitchFamily="2" charset="-122"/>
                <a:ea typeface="华文楷体" panose="02010600040101010101" pitchFamily="2" charset="-122"/>
                <a:cs typeface="Times New Roman" pitchFamily="18" charset="0"/>
              </a:rPr>
              <a:t>  </a:t>
            </a:r>
            <a:r>
              <a:rPr lang="zh-CN" altLang="en-US" sz="2400" dirty="0">
                <a:latin typeface="华文楷体" panose="02010600040101010101" pitchFamily="2" charset="-122"/>
                <a:ea typeface="华文楷体" panose="02010600040101010101" pitchFamily="2" charset="-122"/>
                <a:cs typeface="Times New Roman" pitchFamily="18" charset="0"/>
              </a:rPr>
              <a:t>表面重力</a:t>
            </a:r>
            <a:endParaRPr lang="en-US" altLang="zh-CN" sz="2400" dirty="0">
              <a:latin typeface="华文楷体" panose="02010600040101010101" pitchFamily="2" charset="-122"/>
              <a:ea typeface="华文楷体" panose="02010600040101010101" pitchFamily="2" charset="-122"/>
              <a:cs typeface="Times New Roman" pitchFamily="18" charset="0"/>
            </a:endParaRPr>
          </a:p>
          <a:p>
            <a:pPr marL="0" indent="0">
              <a:buFont typeface="Arial" pitchFamily="34" charset="0"/>
              <a:buChar char="•"/>
            </a:pPr>
            <a:r>
              <a:rPr lang="en-US" altLang="zh-CN" sz="2400" dirty="0">
                <a:latin typeface="华文楷体" panose="02010600040101010101" pitchFamily="2" charset="-122"/>
                <a:ea typeface="华文楷体" panose="02010600040101010101" pitchFamily="2" charset="-122"/>
                <a:cs typeface="Times New Roman" pitchFamily="18" charset="0"/>
              </a:rPr>
              <a:t>  </a:t>
            </a:r>
            <a:r>
              <a:rPr lang="zh-CN" altLang="en-US" sz="2400" dirty="0">
                <a:latin typeface="华文楷体" panose="02010600040101010101" pitchFamily="2" charset="-122"/>
                <a:ea typeface="华文楷体" panose="02010600040101010101" pitchFamily="2" charset="-122"/>
                <a:cs typeface="Times New Roman" pitchFamily="18" charset="0"/>
              </a:rPr>
              <a:t>金属丰度</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2024-7-5</a:t>
            </a:fld>
            <a:endParaRPr lang="en-US" altLang="zh-CN"/>
          </a:p>
        </p:txBody>
      </p:sp>
      <p:pic>
        <p:nvPicPr>
          <p:cNvPr id="6" name="Picture 5" descr="ech_spec"/>
          <p:cNvPicPr>
            <a:picLocks noChangeAspect="1" noChangeArrowheads="1"/>
          </p:cNvPicPr>
          <p:nvPr/>
        </p:nvPicPr>
        <p:blipFill>
          <a:blip r:embed="rId2" cstate="print"/>
          <a:srcRect/>
          <a:stretch>
            <a:fillRect/>
          </a:stretch>
        </p:blipFill>
        <p:spPr bwMode="auto">
          <a:xfrm>
            <a:off x="4139952" y="1628800"/>
            <a:ext cx="4894530" cy="4690591"/>
          </a:xfrm>
          <a:prstGeom prst="rect">
            <a:avLst/>
          </a:prstGeom>
          <a:noFill/>
          <a:ln w="9525">
            <a:noFill/>
            <a:miter lim="800000"/>
            <a:headEnd/>
            <a:tailEnd/>
          </a:ln>
        </p:spPr>
      </p:pic>
    </p:spTree>
    <p:extLst>
      <p:ext uri="{BB962C8B-B14F-4D97-AF65-F5344CB8AC3E}">
        <p14:creationId xmlns:p14="http://schemas.microsoft.com/office/powerpoint/2010/main" val="1844333142"/>
      </p:ext>
    </p:extLst>
  </p:cSld>
  <p:clrMapOvr>
    <a:masterClrMapping/>
  </p:clrMapOvr>
  <p:transition>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E422E40D-344C-43E9-B436-07059EF56730}" type="slidenum">
              <a:rPr lang="en-US" altLang="zh-CN"/>
              <a:pPr/>
              <a:t>13</a:t>
            </a:fld>
            <a:endParaRPr lang="en-US" altLang="zh-CN"/>
          </a:p>
        </p:txBody>
      </p:sp>
      <p:sp>
        <p:nvSpPr>
          <p:cNvPr id="197636" name="Rectangle 4"/>
          <p:cNvSpPr>
            <a:spLocks noChangeArrowheads="1"/>
          </p:cNvSpPr>
          <p:nvPr/>
        </p:nvSpPr>
        <p:spPr bwMode="auto">
          <a:xfrm>
            <a:off x="323528" y="1772816"/>
            <a:ext cx="8352928" cy="1261884"/>
          </a:xfrm>
          <a:prstGeom prst="rect">
            <a:avLst/>
          </a:prstGeom>
          <a:noFill/>
          <a:ln w="9525">
            <a:noFill/>
            <a:miter lim="800000"/>
            <a:headEnd/>
            <a:tailEnd/>
          </a:ln>
          <a:effectLst/>
        </p:spPr>
        <p:txBody>
          <a:bodyPr wrap="square">
            <a:spAutoFit/>
          </a:bodyPr>
          <a:lstStyle/>
          <a:p>
            <a:r>
              <a:rPr lang="zh-CN" altLang="en-US" sz="2400" dirty="0">
                <a:latin typeface="华文楷体" pitchFamily="2" charset="-122"/>
                <a:ea typeface="华文楷体" pitchFamily="2" charset="-122"/>
              </a:rPr>
              <a:t>在分析观测光谱之前，必须确定恒星大气模型：即：</a:t>
            </a:r>
            <a:r>
              <a:rPr lang="de-DE" altLang="zh-CN" sz="2400" dirty="0">
                <a:latin typeface="华文楷体" pitchFamily="2" charset="-122"/>
                <a:ea typeface="华文楷体" pitchFamily="2" charset="-122"/>
              </a:rPr>
              <a:t> T</a:t>
            </a:r>
            <a:r>
              <a:rPr lang="de-DE" altLang="zh-CN" sz="2400" baseline="-25000" dirty="0">
                <a:latin typeface="华文楷体" pitchFamily="2" charset="-122"/>
                <a:ea typeface="华文楷体" pitchFamily="2" charset="-122"/>
              </a:rPr>
              <a:t>eff</a:t>
            </a:r>
            <a:r>
              <a:rPr lang="zh-CN" altLang="en-US" sz="2400" dirty="0">
                <a:latin typeface="华文楷体" pitchFamily="2" charset="-122"/>
                <a:ea typeface="华文楷体" pitchFamily="2" charset="-122"/>
              </a:rPr>
              <a:t> </a:t>
            </a:r>
            <a:r>
              <a:rPr lang="de-DE" altLang="zh-CN" sz="2400" dirty="0">
                <a:latin typeface="华文楷体" pitchFamily="2" charset="-122"/>
                <a:ea typeface="华文楷体" pitchFamily="2" charset="-122"/>
              </a:rPr>
              <a:t>log g </a:t>
            </a:r>
            <a:r>
              <a:rPr lang="zh-CN" altLang="en-US" sz="2400" dirty="0">
                <a:latin typeface="华文楷体" pitchFamily="2" charset="-122"/>
                <a:ea typeface="华文楷体" pitchFamily="2" charset="-122"/>
              </a:rPr>
              <a:t>、</a:t>
            </a:r>
            <a:r>
              <a:rPr lang="de-DE" altLang="zh-CN" sz="2400" dirty="0">
                <a:latin typeface="华文楷体" pitchFamily="2" charset="-122"/>
                <a:ea typeface="华文楷体" pitchFamily="2" charset="-122"/>
              </a:rPr>
              <a:t>[Fe/H]</a:t>
            </a:r>
            <a:r>
              <a:rPr lang="zh-CN" altLang="en-US" sz="2400" dirty="0">
                <a:latin typeface="华文楷体" pitchFamily="2" charset="-122"/>
                <a:ea typeface="华文楷体" pitchFamily="2" charset="-122"/>
              </a:rPr>
              <a:t>和</a:t>
            </a:r>
            <a:r>
              <a:rPr lang="de-DE" altLang="zh-CN" sz="2400" dirty="0">
                <a:latin typeface="华文楷体" pitchFamily="2" charset="-122"/>
                <a:ea typeface="华文楷体" pitchFamily="2" charset="-122"/>
                <a:sym typeface="Symbol" pitchFamily="18" charset="2"/>
              </a:rPr>
              <a:t></a:t>
            </a:r>
            <a:endParaRPr lang="en-US" altLang="zh-CN" sz="2400" dirty="0">
              <a:latin typeface="华文楷体" pitchFamily="2" charset="-122"/>
              <a:ea typeface="华文楷体" pitchFamily="2" charset="-122"/>
            </a:endParaRPr>
          </a:p>
          <a:p>
            <a:endParaRPr lang="en-US" altLang="zh-CN" sz="2800" dirty="0"/>
          </a:p>
        </p:txBody>
      </p:sp>
      <p:sp>
        <p:nvSpPr>
          <p:cNvPr id="197637" name="Rectangle 5"/>
          <p:cNvSpPr>
            <a:spLocks noChangeArrowheads="1"/>
          </p:cNvSpPr>
          <p:nvPr/>
        </p:nvSpPr>
        <p:spPr bwMode="auto">
          <a:xfrm>
            <a:off x="323528" y="2564904"/>
            <a:ext cx="7467600" cy="3108543"/>
          </a:xfrm>
          <a:prstGeom prst="rect">
            <a:avLst/>
          </a:prstGeom>
          <a:noFill/>
          <a:ln w="9525">
            <a:noFill/>
            <a:miter lim="800000"/>
            <a:headEnd/>
            <a:tailEnd/>
          </a:ln>
          <a:effectLst/>
        </p:spPr>
        <p:txBody>
          <a:bodyPr>
            <a:spAutoFit/>
          </a:bodyPr>
          <a:lstStyle/>
          <a:p>
            <a:pPr marL="914400" lvl="1" indent="-457200">
              <a:buFont typeface="Wingdings" panose="05000000000000000000" pitchFamily="2" charset="2"/>
              <a:buChar char="Ø"/>
            </a:pPr>
            <a:r>
              <a:rPr lang="de-DE" altLang="zh-CN" sz="2800" dirty="0">
                <a:latin typeface="MingLiU" pitchFamily="49" charset="-120"/>
                <a:ea typeface="MingLiU" pitchFamily="49" charset="-120"/>
              </a:rPr>
              <a:t>  </a:t>
            </a:r>
            <a:r>
              <a:rPr lang="zh-CN" altLang="en-US" sz="2400" dirty="0">
                <a:solidFill>
                  <a:srgbClr val="FF0000"/>
                </a:solidFill>
                <a:latin typeface="华文楷体" pitchFamily="2" charset="-122"/>
                <a:ea typeface="华文楷体" pitchFamily="2" charset="-122"/>
              </a:rPr>
              <a:t>有效温度</a:t>
            </a:r>
            <a:r>
              <a:rPr lang="de-DE" altLang="zh-CN" sz="2400" dirty="0">
                <a:latin typeface="华文楷体" pitchFamily="2" charset="-122"/>
                <a:ea typeface="华文楷体" pitchFamily="2" charset="-122"/>
              </a:rPr>
              <a:t> 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a:t>
            </a:r>
          </a:p>
          <a:p>
            <a:pPr lvl="1"/>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确定方法</a:t>
            </a:r>
            <a:r>
              <a:rPr lang="de-DE" altLang="zh-CN" sz="2400" dirty="0">
                <a:latin typeface="华文楷体" pitchFamily="2" charset="-122"/>
                <a:ea typeface="华文楷体" pitchFamily="2" charset="-122"/>
              </a:rPr>
              <a:t>   </a:t>
            </a:r>
            <a:r>
              <a:rPr lang="de-DE" altLang="zh-CN" sz="2400" dirty="0">
                <a:latin typeface="华文楷体" pitchFamily="2" charset="-122"/>
                <a:ea typeface="华文楷体" pitchFamily="2" charset="-122"/>
                <a:sym typeface="Symbol" pitchFamily="18" charset="2"/>
              </a:rPr>
              <a:t></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理论或经验</a:t>
            </a:r>
            <a:endParaRPr lang="de-DE" altLang="zh-CN" sz="2400" dirty="0">
              <a:latin typeface="华文楷体" pitchFamily="2" charset="-122"/>
              <a:ea typeface="华文楷体" pitchFamily="2" charset="-122"/>
            </a:endParaRPr>
          </a:p>
          <a:p>
            <a:pPr marL="800100" lvl="1" indent="-342900">
              <a:buFont typeface="Wingdings" panose="05000000000000000000" pitchFamily="2" charset="2"/>
              <a:buChar char="Ø"/>
            </a:pPr>
            <a:endParaRPr lang="de-DE" altLang="zh-CN" sz="2400" dirty="0">
              <a:latin typeface="华文楷体" pitchFamily="2" charset="-122"/>
              <a:ea typeface="华文楷体" pitchFamily="2" charset="-122"/>
            </a:endParaRPr>
          </a:p>
          <a:p>
            <a:pPr marL="800100" lvl="1" indent="-342900">
              <a:buFont typeface="Wingdings" panose="05000000000000000000" pitchFamily="2" charset="2"/>
              <a:buChar char="Ø"/>
            </a:pPr>
            <a:r>
              <a:rPr lang="de-DE" altLang="zh-CN" sz="2400" dirty="0">
                <a:latin typeface="华文楷体" pitchFamily="2" charset="-122"/>
                <a:ea typeface="华文楷体" pitchFamily="2" charset="-122"/>
              </a:rPr>
              <a:t>  </a:t>
            </a:r>
            <a:r>
              <a:rPr lang="zh-CN" altLang="en-US" sz="2400" dirty="0">
                <a:solidFill>
                  <a:srgbClr val="FF0000"/>
                </a:solidFill>
                <a:latin typeface="华文楷体" pitchFamily="2" charset="-122"/>
                <a:ea typeface="华文楷体" pitchFamily="2" charset="-122"/>
              </a:rPr>
              <a:t>表面重力</a:t>
            </a:r>
            <a:r>
              <a:rPr lang="de-DE" altLang="zh-CN" sz="2400" dirty="0">
                <a:latin typeface="华文楷体" pitchFamily="2" charset="-122"/>
                <a:ea typeface="华文楷体" pitchFamily="2" charset="-122"/>
              </a:rPr>
              <a:t> log g</a:t>
            </a:r>
          </a:p>
          <a:p>
            <a:pPr marL="800100" lvl="1" indent="-342900">
              <a:buFont typeface="Wingdings" panose="05000000000000000000" pitchFamily="2" charset="2"/>
              <a:buChar char="Ø"/>
            </a:pPr>
            <a:endParaRPr lang="de-DE" altLang="zh-CN" sz="2400" dirty="0">
              <a:latin typeface="华文楷体" pitchFamily="2" charset="-122"/>
              <a:ea typeface="华文楷体" pitchFamily="2" charset="-122"/>
            </a:endParaRPr>
          </a:p>
          <a:p>
            <a:pPr marL="800100" lvl="1" indent="-342900">
              <a:buFont typeface="Wingdings" panose="05000000000000000000" pitchFamily="2" charset="2"/>
              <a:buChar char="Ø"/>
            </a:pPr>
            <a:r>
              <a:rPr lang="de-DE" altLang="zh-CN" sz="2400" dirty="0">
                <a:latin typeface="华文楷体" pitchFamily="2" charset="-122"/>
                <a:ea typeface="华文楷体" pitchFamily="2" charset="-122"/>
              </a:rPr>
              <a:t>  </a:t>
            </a:r>
            <a:r>
              <a:rPr lang="zh-CN" altLang="en-US" sz="2400" dirty="0">
                <a:solidFill>
                  <a:srgbClr val="FF0000"/>
                </a:solidFill>
                <a:latin typeface="华文楷体" pitchFamily="2" charset="-122"/>
                <a:ea typeface="华文楷体" pitchFamily="2" charset="-122"/>
              </a:rPr>
              <a:t>金属丰度</a:t>
            </a:r>
            <a:r>
              <a:rPr lang="de-DE" altLang="zh-CN" sz="2400" dirty="0">
                <a:latin typeface="华文楷体" pitchFamily="2" charset="-122"/>
                <a:ea typeface="华文楷体" pitchFamily="2" charset="-122"/>
              </a:rPr>
              <a:t> [Fe/H], </a:t>
            </a:r>
            <a:r>
              <a:rPr lang="zh-CN" altLang="en-US" sz="2400" dirty="0">
                <a:latin typeface="华文楷体" pitchFamily="2" charset="-122"/>
                <a:ea typeface="华文楷体" pitchFamily="2" charset="-122"/>
              </a:rPr>
              <a:t>迭代改进</a:t>
            </a:r>
            <a:endParaRPr lang="de-DE" altLang="zh-CN" sz="2400" dirty="0">
              <a:latin typeface="华文楷体" pitchFamily="2" charset="-122"/>
              <a:ea typeface="华文楷体" pitchFamily="2" charset="-122"/>
            </a:endParaRPr>
          </a:p>
          <a:p>
            <a:pPr marL="800100" lvl="1" indent="-342900">
              <a:buFont typeface="Wingdings" panose="05000000000000000000" pitchFamily="2" charset="2"/>
              <a:buChar char="Ø"/>
            </a:pPr>
            <a:endParaRPr lang="de-DE" altLang="zh-CN" sz="2400" dirty="0">
              <a:latin typeface="华文楷体" pitchFamily="2" charset="-122"/>
              <a:ea typeface="华文楷体" pitchFamily="2" charset="-122"/>
            </a:endParaRPr>
          </a:p>
          <a:p>
            <a:pPr marL="800100" lvl="1" indent="-342900">
              <a:buFont typeface="Wingdings" panose="05000000000000000000" pitchFamily="2" charset="2"/>
              <a:buChar char="Ø"/>
            </a:pPr>
            <a:r>
              <a:rPr lang="de-DE" altLang="zh-CN" sz="2400" dirty="0">
                <a:latin typeface="华文楷体" pitchFamily="2" charset="-122"/>
                <a:ea typeface="华文楷体" pitchFamily="2" charset="-122"/>
              </a:rPr>
              <a:t>  </a:t>
            </a:r>
            <a:r>
              <a:rPr lang="zh-CN" altLang="en-US" sz="2400" dirty="0">
                <a:solidFill>
                  <a:srgbClr val="FF0000"/>
                </a:solidFill>
                <a:latin typeface="华文楷体" pitchFamily="2" charset="-122"/>
                <a:ea typeface="华文楷体" pitchFamily="2" charset="-122"/>
              </a:rPr>
              <a:t>微观湍流速度</a:t>
            </a:r>
            <a:r>
              <a:rPr lang="de-DE" altLang="zh-CN" sz="2400" dirty="0">
                <a:latin typeface="华文楷体" pitchFamily="2" charset="-122"/>
                <a:ea typeface="华文楷体" pitchFamily="2" charset="-122"/>
              </a:rPr>
              <a:t> </a:t>
            </a:r>
            <a:r>
              <a:rPr lang="de-DE" altLang="zh-CN" sz="2400" dirty="0">
                <a:latin typeface="华文楷体" pitchFamily="2" charset="-122"/>
                <a:ea typeface="华文楷体" pitchFamily="2" charset="-122"/>
                <a:sym typeface="Symbol" pitchFamily="18" charset="2"/>
              </a:rPr>
              <a:t></a:t>
            </a:r>
            <a:r>
              <a:rPr lang="de-DE" altLang="zh-CN" sz="2400" dirty="0">
                <a:latin typeface="华文楷体" pitchFamily="2" charset="-122"/>
                <a:ea typeface="华文楷体" pitchFamily="2" charset="-122"/>
              </a:rPr>
              <a:t>.</a:t>
            </a:r>
            <a:r>
              <a:rPr lang="en-US" altLang="zh-CN" sz="2400" dirty="0">
                <a:latin typeface="华文楷体" pitchFamily="2" charset="-122"/>
                <a:ea typeface="华文楷体" pitchFamily="2" charset="-122"/>
              </a:rPr>
              <a:t> </a:t>
            </a:r>
          </a:p>
        </p:txBody>
      </p:sp>
      <p:sp>
        <p:nvSpPr>
          <p:cNvPr id="5" name="矩形 4"/>
          <p:cNvSpPr/>
          <p:nvPr/>
        </p:nvSpPr>
        <p:spPr>
          <a:xfrm>
            <a:off x="755576" y="332656"/>
            <a:ext cx="6552728" cy="646331"/>
          </a:xfrm>
          <a:prstGeom prst="rect">
            <a:avLst/>
          </a:prstGeom>
        </p:spPr>
        <p:txBody>
          <a:bodyPr wrap="square">
            <a:spAutoFit/>
          </a:bodyPr>
          <a:lstStyle/>
          <a:p>
            <a:pPr algn="ctr"/>
            <a:r>
              <a:rPr lang="zh-CN" altLang="en-US" sz="3600" b="1" dirty="0">
                <a:latin typeface="华文楷体" panose="02010600040101010101" pitchFamily="2" charset="-122"/>
                <a:ea typeface="华文楷体" panose="02010600040101010101" pitchFamily="2" charset="-122"/>
              </a:rPr>
              <a:t>高分辨率恒星光谱定量分析</a:t>
            </a:r>
            <a:endParaRPr lang="zh-CN" altLang="en-US" sz="3600"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685800" y="484632"/>
            <a:ext cx="7772400" cy="1167999"/>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高分辨率恒星光谱定量分析</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30723" name="Rectangle 1027"/>
          <p:cNvSpPr>
            <a:spLocks noGrp="1" noChangeArrowheads="1"/>
          </p:cNvSpPr>
          <p:nvPr>
            <p:ph type="body" idx="1"/>
          </p:nvPr>
        </p:nvSpPr>
        <p:spPr>
          <a:xfrm>
            <a:off x="457200" y="2190925"/>
            <a:ext cx="8001000" cy="3043806"/>
          </a:xfrm>
        </p:spPr>
        <p:txBody>
          <a:bodyPr/>
          <a:lstStyle/>
          <a:p>
            <a:pPr>
              <a:buFont typeface="Wingdings" pitchFamily="2" charset="2"/>
              <a:buChar char="Ø"/>
            </a:pPr>
            <a:r>
              <a:rPr lang="en-US" altLang="zh-CN" dirty="0">
                <a:solidFill>
                  <a:schemeClr val="accent2"/>
                </a:solidFill>
                <a:latin typeface="华文楷体" pitchFamily="2" charset="-122"/>
                <a:ea typeface="华文楷体" pitchFamily="2" charset="-122"/>
              </a:rPr>
              <a:t>  </a:t>
            </a:r>
            <a:r>
              <a:rPr lang="en-US"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非模型依赖</a:t>
            </a:r>
            <a:r>
              <a:rPr lang="en-US"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方法：确定有效温度和表面重力</a:t>
            </a:r>
            <a:endParaRPr lang="en-US" altLang="zh-CN" sz="2400" dirty="0">
              <a:latin typeface="华文楷体" pitchFamily="2" charset="-122"/>
              <a:ea typeface="华文楷体" pitchFamily="2" charset="-122"/>
            </a:endParaRPr>
          </a:p>
          <a:p>
            <a:pPr>
              <a:buFont typeface="Wingdings" pitchFamily="2" charset="2"/>
              <a:buChar char="Ø"/>
            </a:pPr>
            <a:r>
              <a:rPr lang="en-US"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模型依赖方法</a:t>
            </a:r>
            <a:endParaRPr lang="en-US" altLang="zh-CN" sz="2400" dirty="0">
              <a:latin typeface="华文楷体" pitchFamily="2" charset="-122"/>
              <a:ea typeface="华文楷体" pitchFamily="2" charset="-122"/>
            </a:endParaRPr>
          </a:p>
          <a:p>
            <a:pPr>
              <a:buNone/>
            </a:pPr>
            <a:r>
              <a:rPr lang="en-US" sz="2400" dirty="0">
                <a:latin typeface="华文楷体" pitchFamily="2" charset="-122"/>
                <a:ea typeface="华文楷体" pitchFamily="2" charset="-122"/>
              </a:rPr>
              <a:t>       </a:t>
            </a:r>
            <a:r>
              <a:rPr lang="ru-RU" altLang="zh-CN" sz="2400" dirty="0">
                <a:latin typeface="华文楷体" pitchFamily="2" charset="-122"/>
                <a:ea typeface="华文楷体" pitchFamily="2" charset="-122"/>
              </a:rPr>
              <a:t>• •</a:t>
            </a:r>
            <a:r>
              <a:rPr lang="en-US"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测光方法</a:t>
            </a:r>
            <a:endParaRPr lang="en-US" altLang="zh-CN" sz="2400" dirty="0">
              <a:latin typeface="华文楷体" pitchFamily="2" charset="-122"/>
              <a:ea typeface="华文楷体" pitchFamily="2" charset="-122"/>
            </a:endParaRPr>
          </a:p>
          <a:p>
            <a:pPr>
              <a:buNone/>
            </a:pPr>
            <a:r>
              <a:rPr lang="en-US" altLang="zh-CN" sz="2400" dirty="0">
                <a:latin typeface="华文楷体" pitchFamily="2" charset="-122"/>
                <a:ea typeface="华文楷体" pitchFamily="2" charset="-122"/>
              </a:rPr>
              <a:t>       </a:t>
            </a:r>
            <a:r>
              <a:rPr lang="ru-RU" altLang="zh-CN" sz="2400" dirty="0">
                <a:latin typeface="华文楷体" pitchFamily="2" charset="-122"/>
                <a:ea typeface="华文楷体" pitchFamily="2" charset="-122"/>
              </a:rPr>
              <a:t>• •</a:t>
            </a:r>
            <a:r>
              <a:rPr lang="en-US"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光谱方法（证认谱线）</a:t>
            </a:r>
            <a:endParaRPr lang="en-US" altLang="zh-CN" sz="2400" dirty="0">
              <a:latin typeface="华文楷体" pitchFamily="2" charset="-122"/>
              <a:ea typeface="华文楷体" pitchFamily="2" charset="-122"/>
            </a:endParaRPr>
          </a:p>
          <a:p>
            <a:pPr marL="0" indent="0">
              <a:buNone/>
            </a:pPr>
            <a:endParaRPr lang="en-US" altLang="zh-CN" sz="2400" dirty="0">
              <a:latin typeface="华文楷体" pitchFamily="2" charset="-122"/>
              <a:ea typeface="华文楷体" pitchFamily="2" charset="-122"/>
            </a:endParaRPr>
          </a:p>
        </p:txBody>
      </p:sp>
    </p:spTree>
  </p:cSld>
  <p:clrMapOvr>
    <a:masterClrMapping/>
  </p:clrMapOvr>
  <p:transition>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381000"/>
            <a:ext cx="8001000" cy="762000"/>
          </a:xfrm>
        </p:spPr>
        <p:txBody>
          <a:bodyPr>
            <a:norm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赫罗图</a:t>
            </a:r>
            <a:r>
              <a:rPr lang="en-US" sz="3600" dirty="0">
                <a:solidFill>
                  <a:schemeClr val="tx1"/>
                </a:solidFill>
                <a:latin typeface="华文楷体" panose="02010600040101010101" pitchFamily="2" charset="-122"/>
                <a:ea typeface="华文楷体" panose="02010600040101010101" pitchFamily="2" charset="-122"/>
              </a:rPr>
              <a:t> </a:t>
            </a:r>
            <a:endParaRPr lang="ru-RU" altLang="zh-CN" sz="3600" dirty="0">
              <a:solidFill>
                <a:schemeClr val="tx1"/>
              </a:solidFill>
              <a:latin typeface="华文楷体" panose="02010600040101010101" pitchFamily="2" charset="-122"/>
              <a:ea typeface="华文楷体" panose="02010600040101010101" pitchFamily="2" charset="-122"/>
            </a:endParaRPr>
          </a:p>
        </p:txBody>
      </p:sp>
      <p:sp>
        <p:nvSpPr>
          <p:cNvPr id="84995" name="Rectangle 3"/>
          <p:cNvSpPr>
            <a:spLocks noGrp="1" noChangeArrowheads="1"/>
          </p:cNvSpPr>
          <p:nvPr>
            <p:ph type="body" sz="half" idx="2"/>
          </p:nvPr>
        </p:nvSpPr>
        <p:spPr>
          <a:xfrm>
            <a:off x="304800" y="5486400"/>
            <a:ext cx="8382000" cy="1066800"/>
          </a:xfrm>
        </p:spPr>
        <p:txBody>
          <a:bodyPr/>
          <a:lstStyle/>
          <a:p>
            <a:pPr>
              <a:lnSpc>
                <a:spcPct val="90000"/>
              </a:lnSpc>
              <a:buFontTx/>
              <a:buNone/>
            </a:pPr>
            <a:r>
              <a:rPr lang="zh-CN" altLang="en-US" sz="2400" dirty="0">
                <a:solidFill>
                  <a:srgbClr val="C00000"/>
                </a:solidFill>
                <a:latin typeface="华文楷体" pitchFamily="2" charset="-122"/>
                <a:ea typeface="华文楷体" pitchFamily="2" charset="-122"/>
              </a:rPr>
              <a:t>恒星大气理论提供了一种从</a:t>
            </a:r>
            <a:r>
              <a:rPr lang="zh-CN" altLang="en-US" sz="2400" dirty="0">
                <a:latin typeface="华文楷体" pitchFamily="2" charset="-122"/>
                <a:ea typeface="华文楷体" pitchFamily="2" charset="-122"/>
              </a:rPr>
              <a:t>观测到的</a:t>
            </a:r>
            <a:r>
              <a:rPr lang="en-US" altLang="zh-CN" sz="2400" dirty="0">
                <a:latin typeface="华文楷体" pitchFamily="2" charset="-122"/>
                <a:ea typeface="华文楷体" pitchFamily="2" charset="-122"/>
              </a:rPr>
              <a:t>(Sp - M</a:t>
            </a:r>
            <a:r>
              <a:rPr lang="en-US" altLang="zh-CN" sz="2400" baseline="-25000" dirty="0">
                <a:latin typeface="华文楷体" pitchFamily="2" charset="-122"/>
                <a:ea typeface="华文楷体" pitchFamily="2" charset="-122"/>
              </a:rPr>
              <a:t>V</a:t>
            </a:r>
            <a:r>
              <a:rPr lang="en-US"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与理论的</a:t>
            </a:r>
            <a:r>
              <a:rPr lang="en-US" altLang="zh-CN" sz="2400" dirty="0">
                <a:latin typeface="华文楷体" pitchFamily="2" charset="-122"/>
                <a:ea typeface="华文楷体" pitchFamily="2" charset="-122"/>
              </a:rPr>
              <a:t>(L – </a:t>
            </a:r>
            <a:r>
              <a:rPr lang="en-US" altLang="zh-CN" sz="2400" i="1" dirty="0" err="1">
                <a:latin typeface="华文楷体" pitchFamily="2" charset="-122"/>
                <a:ea typeface="华文楷体" pitchFamily="2" charset="-122"/>
              </a:rPr>
              <a:t>T</a:t>
            </a:r>
            <a:r>
              <a:rPr lang="en-US" altLang="zh-CN" sz="2400" baseline="-25000" dirty="0" err="1">
                <a:latin typeface="华文楷体" pitchFamily="2" charset="-122"/>
                <a:ea typeface="华文楷体" pitchFamily="2" charset="-122"/>
              </a:rPr>
              <a:t>eff</a:t>
            </a:r>
            <a:r>
              <a:rPr lang="en-US" altLang="zh-CN" sz="2400" baseline="-25000" dirty="0">
                <a:latin typeface="华文楷体" pitchFamily="2" charset="-122"/>
                <a:ea typeface="华文楷体" pitchFamily="2" charset="-122"/>
              </a:rPr>
              <a:t> </a:t>
            </a:r>
            <a:r>
              <a:rPr lang="en-US"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或</a:t>
            </a:r>
            <a:r>
              <a:rPr lang="en-US" altLang="zh-CN" sz="2400" dirty="0">
                <a:latin typeface="华文楷体" pitchFamily="2" charset="-122"/>
                <a:ea typeface="华文楷体" pitchFamily="2" charset="-122"/>
              </a:rPr>
              <a:t> (log g – </a:t>
            </a:r>
            <a:r>
              <a:rPr lang="en-US" altLang="zh-CN" sz="2400" i="1" dirty="0" err="1">
                <a:latin typeface="华文楷体" pitchFamily="2" charset="-122"/>
                <a:ea typeface="华文楷体" pitchFamily="2" charset="-122"/>
              </a:rPr>
              <a:t>T</a:t>
            </a:r>
            <a:r>
              <a:rPr lang="en-US" altLang="zh-CN" sz="2400" baseline="-25000" dirty="0" err="1">
                <a:latin typeface="华文楷体" pitchFamily="2" charset="-122"/>
                <a:ea typeface="华文楷体" pitchFamily="2" charset="-122"/>
              </a:rPr>
              <a:t>eff</a:t>
            </a:r>
            <a:r>
              <a:rPr lang="en-US" altLang="zh-CN" sz="2400" baseline="-25000" dirty="0">
                <a:latin typeface="华文楷体" pitchFamily="2" charset="-122"/>
                <a:ea typeface="华文楷体" pitchFamily="2" charset="-122"/>
              </a:rPr>
              <a:t> </a:t>
            </a:r>
            <a:r>
              <a:rPr lang="en-US" altLang="zh-CN" sz="2400" dirty="0">
                <a:latin typeface="华文楷体" pitchFamily="2" charset="-122"/>
                <a:ea typeface="华文楷体" pitchFamily="2" charset="-122"/>
              </a:rPr>
              <a:t>)</a:t>
            </a:r>
            <a:r>
              <a:rPr lang="en-US" altLang="zh-CN" sz="2400" baseline="-25000" dirty="0">
                <a:latin typeface="华文楷体" pitchFamily="2" charset="-122"/>
                <a:ea typeface="华文楷体" pitchFamily="2" charset="-122"/>
              </a:rPr>
              <a:t> </a:t>
            </a:r>
            <a:r>
              <a:rPr lang="zh-CN" altLang="en-US" sz="2400" dirty="0">
                <a:latin typeface="华文楷体" pitchFamily="2" charset="-122"/>
                <a:ea typeface="华文楷体" pitchFamily="2" charset="-122"/>
              </a:rPr>
              <a:t>等的颜色星等图关系</a:t>
            </a:r>
            <a:r>
              <a:rPr lang="en-US" sz="2400" dirty="0">
                <a:latin typeface="华文楷体" pitchFamily="2" charset="-122"/>
                <a:ea typeface="华文楷体" pitchFamily="2" charset="-122"/>
              </a:rPr>
              <a:t> </a:t>
            </a:r>
          </a:p>
        </p:txBody>
      </p:sp>
      <p:sp>
        <p:nvSpPr>
          <p:cNvPr id="84997" name="Line 5"/>
          <p:cNvSpPr>
            <a:spLocks noChangeShapeType="1"/>
          </p:cNvSpPr>
          <p:nvPr/>
        </p:nvSpPr>
        <p:spPr bwMode="auto">
          <a:xfrm>
            <a:off x="4953000" y="1981200"/>
            <a:ext cx="152400" cy="152400"/>
          </a:xfrm>
          <a:prstGeom prst="line">
            <a:avLst/>
          </a:prstGeom>
          <a:noFill/>
          <a:ln w="12700">
            <a:solidFill>
              <a:schemeClr val="tx1"/>
            </a:solidFill>
            <a:round/>
            <a:headEnd/>
            <a:tailEnd type="triangle" w="med" len="med"/>
          </a:ln>
          <a:effectLst/>
        </p:spPr>
        <p:txBody>
          <a:bodyPr/>
          <a:lstStyle/>
          <a:p>
            <a:endParaRPr lang="zh-CN" altLang="en-US"/>
          </a:p>
        </p:txBody>
      </p:sp>
      <p:sp>
        <p:nvSpPr>
          <p:cNvPr id="84998" name="Line 6"/>
          <p:cNvSpPr>
            <a:spLocks noChangeShapeType="1"/>
          </p:cNvSpPr>
          <p:nvPr/>
        </p:nvSpPr>
        <p:spPr bwMode="auto">
          <a:xfrm>
            <a:off x="4343400" y="2667000"/>
            <a:ext cx="228600" cy="0"/>
          </a:xfrm>
          <a:prstGeom prst="line">
            <a:avLst/>
          </a:prstGeom>
          <a:noFill/>
          <a:ln w="9525">
            <a:solidFill>
              <a:schemeClr val="tx1"/>
            </a:solidFill>
            <a:round/>
            <a:headEnd/>
            <a:tailEnd type="triangle" w="med" len="med"/>
          </a:ln>
          <a:effectLst/>
        </p:spPr>
        <p:txBody>
          <a:bodyPr/>
          <a:lstStyle/>
          <a:p>
            <a:endParaRPr lang="zh-CN" altLang="en-US"/>
          </a:p>
        </p:txBody>
      </p:sp>
      <p:pic>
        <p:nvPicPr>
          <p:cNvPr id="85001" name="Picture 9" descr="C:\WINDOWS\Desktop\hr_local.gif"/>
          <p:cNvPicPr>
            <a:picLocks noGrp="1" noChangeAspect="1" noChangeArrowheads="1"/>
          </p:cNvPicPr>
          <p:nvPr>
            <p:ph type="clipArt" sz="half" idx="1"/>
          </p:nvPr>
        </p:nvPicPr>
        <p:blipFill>
          <a:blip r:embed="rId2" cstate="print">
            <a:lum bright="-84000" contrast="100000"/>
          </a:blip>
          <a:srcRect/>
          <a:stretch>
            <a:fillRect/>
          </a:stretch>
        </p:blipFill>
        <p:spPr>
          <a:xfrm>
            <a:off x="152400" y="1143000"/>
            <a:ext cx="5257800" cy="4164013"/>
          </a:xfrm>
          <a:noFill/>
          <a:ln/>
        </p:spPr>
      </p:pic>
      <p:sp>
        <p:nvSpPr>
          <p:cNvPr id="85002" name="Rectangle 10"/>
          <p:cNvSpPr>
            <a:spLocks noChangeArrowheads="1"/>
          </p:cNvSpPr>
          <p:nvPr/>
        </p:nvSpPr>
        <p:spPr bwMode="auto">
          <a:xfrm>
            <a:off x="5410200" y="1219200"/>
            <a:ext cx="3581400" cy="3962400"/>
          </a:xfrm>
          <a:prstGeom prst="rect">
            <a:avLst/>
          </a:prstGeom>
          <a:solidFill>
            <a:schemeClr val="bg1"/>
          </a:solidFill>
          <a:ln w="9525">
            <a:solidFill>
              <a:schemeClr val="bg1"/>
            </a:solidFill>
            <a:miter lim="800000"/>
            <a:headEnd/>
            <a:tailEnd/>
          </a:ln>
          <a:effectLst/>
        </p:spPr>
        <p:txBody>
          <a:bodyPr wrap="none" anchor="ctr"/>
          <a:lstStyle/>
          <a:p>
            <a:pPr marL="457200" indent="-457200"/>
            <a:r>
              <a:rPr lang="zh-CN" altLang="en-US" dirty="0">
                <a:solidFill>
                  <a:srgbClr val="FF0000"/>
                </a:solidFill>
                <a:latin typeface="华文楷体" pitchFamily="2" charset="-122"/>
                <a:ea typeface="华文楷体" pitchFamily="2" charset="-122"/>
              </a:rPr>
              <a:t>恒星物理就是了解赫罗图</a:t>
            </a:r>
            <a:r>
              <a:rPr lang="en-US" dirty="0">
                <a:solidFill>
                  <a:srgbClr val="FF0000"/>
                </a:solidFill>
                <a:latin typeface="华文楷体" pitchFamily="2" charset="-122"/>
                <a:ea typeface="华文楷体" pitchFamily="2" charset="-122"/>
              </a:rPr>
              <a:t>.</a:t>
            </a:r>
          </a:p>
          <a:p>
            <a:pPr marL="457200" indent="-457200"/>
            <a:r>
              <a:rPr lang="zh-CN" altLang="en-US" sz="2000" dirty="0">
                <a:latin typeface="华文楷体" pitchFamily="2" charset="-122"/>
                <a:ea typeface="华文楷体" pitchFamily="2" charset="-122"/>
              </a:rPr>
              <a:t>有三种表示方法</a:t>
            </a:r>
            <a:r>
              <a:rPr lang="de-DE" altLang="zh-CN" sz="2000" dirty="0">
                <a:latin typeface="华文楷体" pitchFamily="2" charset="-122"/>
                <a:ea typeface="华文楷体" pitchFamily="2" charset="-122"/>
              </a:rPr>
              <a:t>:</a:t>
            </a:r>
            <a:endParaRPr lang="en-US" sz="2000" dirty="0">
              <a:latin typeface="华文楷体" pitchFamily="2" charset="-122"/>
              <a:ea typeface="华文楷体" pitchFamily="2" charset="-122"/>
            </a:endParaRPr>
          </a:p>
          <a:p>
            <a:pPr marL="457200" indent="-457200">
              <a:buFontTx/>
              <a:buAutoNum type="alphaLcParenR"/>
            </a:pPr>
            <a:r>
              <a:rPr lang="zh-CN" altLang="en-US" sz="2000" dirty="0">
                <a:latin typeface="华文楷体" pitchFamily="2" charset="-122"/>
                <a:ea typeface="华文楷体" pitchFamily="2" charset="-122"/>
              </a:rPr>
              <a:t>颜色</a:t>
            </a:r>
            <a:r>
              <a:rPr lang="de-DE" altLang="zh-CN" sz="2000" dirty="0">
                <a:latin typeface="华文楷体" pitchFamily="2" charset="-122"/>
                <a:ea typeface="华文楷体" pitchFamily="2" charset="-122"/>
              </a:rPr>
              <a:t>-</a:t>
            </a:r>
            <a:r>
              <a:rPr lang="zh-CN" altLang="en-US" sz="2000" dirty="0">
                <a:latin typeface="华文楷体" pitchFamily="2" charset="-122"/>
                <a:ea typeface="华文楷体" pitchFamily="2" charset="-122"/>
              </a:rPr>
              <a:t>星等</a:t>
            </a:r>
            <a:r>
              <a:rPr lang="de-DE" altLang="zh-CN" sz="2000" dirty="0">
                <a:latin typeface="华文楷体" pitchFamily="2" charset="-122"/>
                <a:ea typeface="华文楷体" pitchFamily="2" charset="-122"/>
              </a:rPr>
              <a:t> </a:t>
            </a:r>
          </a:p>
          <a:p>
            <a:pPr marL="457200" indent="-457200"/>
            <a:r>
              <a:rPr lang="en-US" sz="2000" dirty="0">
                <a:latin typeface="华文楷体" pitchFamily="2" charset="-122"/>
                <a:ea typeface="华文楷体" pitchFamily="2" charset="-122"/>
              </a:rPr>
              <a:t>      M</a:t>
            </a:r>
            <a:r>
              <a:rPr lang="en-US" sz="2000" baseline="-25000" dirty="0">
                <a:latin typeface="华文楷体" pitchFamily="2" charset="-122"/>
                <a:ea typeface="华文楷体" pitchFamily="2" charset="-122"/>
              </a:rPr>
              <a:t>V </a:t>
            </a:r>
            <a:r>
              <a:rPr lang="de-DE" altLang="zh-CN" sz="2000" dirty="0">
                <a:latin typeface="华文楷体" pitchFamily="2" charset="-122"/>
                <a:ea typeface="华文楷体" pitchFamily="2" charset="-122"/>
              </a:rPr>
              <a:t>– (B – V) </a:t>
            </a:r>
            <a:r>
              <a:rPr lang="zh-CN" altLang="en-US" sz="2000" dirty="0">
                <a:latin typeface="华文楷体" pitchFamily="2" charset="-122"/>
                <a:ea typeface="华文楷体" pitchFamily="2" charset="-122"/>
              </a:rPr>
              <a:t>图</a:t>
            </a:r>
            <a:r>
              <a:rPr lang="de-DE" altLang="zh-CN" sz="2000" dirty="0">
                <a:latin typeface="华文楷体" pitchFamily="2" charset="-122"/>
                <a:ea typeface="华文楷体" pitchFamily="2" charset="-122"/>
              </a:rPr>
              <a:t>;</a:t>
            </a:r>
          </a:p>
          <a:p>
            <a:pPr marL="457200" indent="-457200"/>
            <a:r>
              <a:rPr lang="de-DE" altLang="zh-CN" sz="2000" dirty="0">
                <a:latin typeface="华文楷体" pitchFamily="2" charset="-122"/>
                <a:ea typeface="华文楷体" pitchFamily="2" charset="-122"/>
              </a:rPr>
              <a:t>b) L – </a:t>
            </a:r>
            <a:r>
              <a:rPr lang="en-US" sz="2000" i="1" dirty="0" err="1">
                <a:latin typeface="华文楷体" pitchFamily="2" charset="-122"/>
                <a:ea typeface="华文楷体" pitchFamily="2" charset="-122"/>
              </a:rPr>
              <a:t>T</a:t>
            </a:r>
            <a:r>
              <a:rPr lang="en-US" sz="2000" baseline="-25000" dirty="0" err="1">
                <a:latin typeface="华文楷体" pitchFamily="2" charset="-122"/>
                <a:ea typeface="华文楷体" pitchFamily="2" charset="-122"/>
              </a:rPr>
              <a:t>eff</a:t>
            </a:r>
            <a:r>
              <a:rPr lang="en-US" sz="2000" baseline="-25000" dirty="0">
                <a:latin typeface="华文楷体" pitchFamily="2" charset="-122"/>
                <a:ea typeface="华文楷体" pitchFamily="2" charset="-122"/>
              </a:rPr>
              <a:t> </a:t>
            </a:r>
            <a:r>
              <a:rPr lang="zh-CN" altLang="en-US" sz="2000" dirty="0">
                <a:latin typeface="华文楷体" pitchFamily="2" charset="-122"/>
                <a:ea typeface="华文楷体" pitchFamily="2" charset="-122"/>
              </a:rPr>
              <a:t>图用来反映恒星内部</a:t>
            </a:r>
            <a:endParaRPr lang="en-US" altLang="zh-CN" sz="2000" dirty="0">
              <a:latin typeface="华文楷体" pitchFamily="2" charset="-122"/>
              <a:ea typeface="华文楷体" pitchFamily="2" charset="-122"/>
            </a:endParaRPr>
          </a:p>
          <a:p>
            <a:pPr marL="457200" indent="-457200"/>
            <a:r>
              <a:rPr lang="zh-CN" altLang="en-US" sz="2000" dirty="0">
                <a:latin typeface="华文楷体" pitchFamily="2" charset="-122"/>
                <a:ea typeface="华文楷体" pitchFamily="2" charset="-122"/>
              </a:rPr>
              <a:t>变化</a:t>
            </a:r>
            <a:r>
              <a:rPr lang="de-DE" altLang="zh-CN" sz="2000" dirty="0">
                <a:latin typeface="华文楷体" pitchFamily="2" charset="-122"/>
                <a:ea typeface="华文楷体" pitchFamily="2" charset="-122"/>
              </a:rPr>
              <a:t>;</a:t>
            </a:r>
          </a:p>
          <a:p>
            <a:pPr marL="457200" indent="-457200"/>
            <a:r>
              <a:rPr lang="de-DE" altLang="zh-CN" sz="2000" dirty="0">
                <a:latin typeface="华文楷体" pitchFamily="2" charset="-122"/>
                <a:ea typeface="华文楷体" pitchFamily="2" charset="-122"/>
              </a:rPr>
              <a:t>c) </a:t>
            </a:r>
            <a:r>
              <a:rPr lang="en-US" sz="2000" dirty="0">
                <a:latin typeface="华文楷体" pitchFamily="2" charset="-122"/>
                <a:ea typeface="华文楷体" pitchFamily="2" charset="-122"/>
              </a:rPr>
              <a:t>log g – </a:t>
            </a:r>
            <a:r>
              <a:rPr lang="en-US" sz="2000" i="1" dirty="0" err="1">
                <a:latin typeface="华文楷体" pitchFamily="2" charset="-122"/>
                <a:ea typeface="华文楷体" pitchFamily="2" charset="-122"/>
              </a:rPr>
              <a:t>T</a:t>
            </a:r>
            <a:r>
              <a:rPr lang="en-US" sz="2000" baseline="-25000" dirty="0" err="1">
                <a:latin typeface="华文楷体" pitchFamily="2" charset="-122"/>
                <a:ea typeface="华文楷体" pitchFamily="2" charset="-122"/>
              </a:rPr>
              <a:t>eff</a:t>
            </a:r>
            <a:r>
              <a:rPr lang="en-US" sz="2000" baseline="-25000" dirty="0">
                <a:latin typeface="华文楷体" pitchFamily="2" charset="-122"/>
                <a:ea typeface="华文楷体" pitchFamily="2" charset="-122"/>
              </a:rPr>
              <a:t> </a:t>
            </a:r>
            <a:r>
              <a:rPr lang="zh-CN" altLang="en-US" sz="2000" dirty="0">
                <a:latin typeface="华文楷体" pitchFamily="2" charset="-122"/>
                <a:ea typeface="华文楷体" pitchFamily="2" charset="-122"/>
              </a:rPr>
              <a:t>图在高分辨率光谱</a:t>
            </a:r>
            <a:endParaRPr lang="en-US" altLang="zh-CN" sz="2000" dirty="0">
              <a:latin typeface="华文楷体" pitchFamily="2" charset="-122"/>
              <a:ea typeface="华文楷体" pitchFamily="2" charset="-122"/>
            </a:endParaRPr>
          </a:p>
          <a:p>
            <a:pPr marL="457200" indent="-457200"/>
            <a:r>
              <a:rPr lang="zh-CN" altLang="en-US" sz="2000" dirty="0">
                <a:latin typeface="华文楷体" pitchFamily="2" charset="-122"/>
                <a:ea typeface="华文楷体" pitchFamily="2" charset="-122"/>
              </a:rPr>
              <a:t>分析中常用</a:t>
            </a:r>
            <a:endParaRPr lang="en-US" altLang="zh-CN" sz="2000" dirty="0">
              <a:latin typeface="华文楷体" pitchFamily="2" charset="-122"/>
              <a:ea typeface="华文楷体" pitchFamily="2" charset="-122"/>
            </a:endParaRPr>
          </a:p>
        </p:txBody>
      </p:sp>
    </p:spTree>
  </p:cSld>
  <p:clrMapOvr>
    <a:masterClrMapping/>
  </p:clrMapOvr>
  <p:transition>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1"/>
            <a:ext cx="7453709" cy="1035968"/>
          </a:xfrm>
        </p:spPr>
        <p:txBody>
          <a:bodyPr/>
          <a:lstStyle/>
          <a:p>
            <a:pPr algn="ctr"/>
            <a:r>
              <a:rPr lang="zh-CN" altLang="en-US" sz="3600" b="1">
                <a:solidFill>
                  <a:schemeClr val="tx1"/>
                </a:solidFill>
                <a:latin typeface="华文楷体" panose="02010600040101010101" pitchFamily="2" charset="-122"/>
                <a:ea typeface="华文楷体" panose="02010600040101010101" pitchFamily="2" charset="-122"/>
                <a:cs typeface="Times New Roman" pitchFamily="18" charset="0"/>
              </a:rPr>
              <a:t>恒星大气参数</a:t>
            </a:r>
            <a:endPar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endParaRPr>
          </a:p>
        </p:txBody>
      </p:sp>
      <p:sp>
        <p:nvSpPr>
          <p:cNvPr id="3" name="内容占位符 2"/>
          <p:cNvSpPr>
            <a:spLocks noGrp="1"/>
          </p:cNvSpPr>
          <p:nvPr>
            <p:ph idx="1"/>
          </p:nvPr>
        </p:nvSpPr>
        <p:spPr>
          <a:xfrm>
            <a:off x="971600" y="1772816"/>
            <a:ext cx="8172400" cy="4556720"/>
          </a:xfrm>
        </p:spPr>
        <p:txBody>
          <a:bodyPr/>
          <a:lstStyle/>
          <a:p>
            <a:pPr marL="0" indent="0">
              <a:lnSpc>
                <a:spcPts val="3500"/>
              </a:lnSpc>
              <a:buNone/>
            </a:pPr>
            <a:r>
              <a:rPr lang="en-US" altLang="zh-CN" sz="2400">
                <a:latin typeface="Times New Roman" pitchFamily="18" charset="0"/>
                <a:cs typeface="Times New Roman" pitchFamily="18" charset="0"/>
              </a:rPr>
              <a:t>1. </a:t>
            </a:r>
            <a:r>
              <a:rPr lang="zh-CN" altLang="en-US" sz="2400" b="1">
                <a:solidFill>
                  <a:srgbClr val="CC0000"/>
                </a:solidFill>
                <a:latin typeface="华文楷体" panose="02010600040101010101" pitchFamily="2" charset="-122"/>
                <a:ea typeface="华文楷体" panose="02010600040101010101" pitchFamily="2" charset="-122"/>
                <a:cs typeface="Times New Roman" pitchFamily="18" charset="0"/>
              </a:rPr>
              <a:t>有效温度</a:t>
            </a:r>
            <a:r>
              <a:rPr lang="en-US" altLang="zh-CN" sz="2400">
                <a:latin typeface="华文楷体" panose="02010600040101010101" pitchFamily="2" charset="-122"/>
                <a:ea typeface="华文楷体" panose="02010600040101010101" pitchFamily="2" charset="-122"/>
                <a:cs typeface="Times New Roman" pitchFamily="18" charset="0"/>
              </a:rPr>
              <a:t>T</a:t>
            </a:r>
            <a:r>
              <a:rPr lang="en-US" altLang="zh-CN" sz="2400" baseline="-25000">
                <a:latin typeface="华文楷体" panose="02010600040101010101" pitchFamily="2" charset="-122"/>
                <a:ea typeface="华文楷体" panose="02010600040101010101" pitchFamily="2" charset="-122"/>
                <a:cs typeface="Times New Roman" pitchFamily="18" charset="0"/>
              </a:rPr>
              <a:t>eff</a:t>
            </a:r>
            <a:r>
              <a:rPr lang="zh-CN" altLang="en-US" sz="2400">
                <a:latin typeface="华文楷体" panose="02010600040101010101" pitchFamily="2" charset="-122"/>
                <a:ea typeface="华文楷体" panose="02010600040101010101" pitchFamily="2" charset="-122"/>
                <a:cs typeface="Times New Roman" pitchFamily="18" charset="0"/>
              </a:rPr>
              <a:t>：</a:t>
            </a:r>
            <a:r>
              <a:rPr lang="en-US" altLang="zh-CN" sz="2400">
                <a:latin typeface="华文楷体" panose="02010600040101010101" pitchFamily="2" charset="-122"/>
                <a:ea typeface="华文楷体" panose="02010600040101010101" pitchFamily="2" charset="-122"/>
                <a:cs typeface="Times New Roman" pitchFamily="18" charset="0"/>
              </a:rPr>
              <a:t> </a:t>
            </a:r>
            <a:r>
              <a:rPr lang="zh-CN" altLang="en-US" sz="2400">
                <a:latin typeface="华文楷体" panose="02010600040101010101" pitchFamily="2" charset="-122"/>
                <a:ea typeface="华文楷体" panose="02010600040101010101" pitchFamily="2" charset="-122"/>
                <a:cs typeface="Times New Roman" pitchFamily="18" charset="0"/>
              </a:rPr>
              <a:t>辐射出相同光度黑体所呈现的温度；</a:t>
            </a:r>
            <a:endParaRPr lang="en-US" altLang="zh-CN" sz="2400">
              <a:latin typeface="华文楷体" panose="02010600040101010101" pitchFamily="2" charset="-122"/>
              <a:ea typeface="华文楷体" panose="02010600040101010101" pitchFamily="2" charset="-122"/>
              <a:cs typeface="Times New Roman" pitchFamily="18" charset="0"/>
            </a:endParaRPr>
          </a:p>
          <a:p>
            <a:pPr marL="0" indent="0">
              <a:lnSpc>
                <a:spcPts val="3500"/>
              </a:lnSpc>
              <a:buNone/>
            </a:pPr>
            <a:r>
              <a:rPr lang="en-US" altLang="zh-CN" sz="2400">
                <a:latin typeface="华文楷体" panose="02010600040101010101" pitchFamily="2" charset="-122"/>
                <a:ea typeface="华文楷体" panose="02010600040101010101" pitchFamily="2" charset="-122"/>
                <a:cs typeface="Times New Roman" pitchFamily="18" charset="0"/>
              </a:rPr>
              <a:t>2. </a:t>
            </a:r>
            <a:r>
              <a:rPr lang="zh-CN" altLang="en-US" sz="2400" b="1">
                <a:solidFill>
                  <a:srgbClr val="CC0000"/>
                </a:solidFill>
                <a:latin typeface="华文楷体" panose="02010600040101010101" pitchFamily="2" charset="-122"/>
                <a:ea typeface="华文楷体" panose="02010600040101010101" pitchFamily="2" charset="-122"/>
                <a:cs typeface="Times New Roman" pitchFamily="18" charset="0"/>
              </a:rPr>
              <a:t>表面重力</a:t>
            </a:r>
            <a:r>
              <a:rPr lang="zh-CN" altLang="en-US" sz="2400">
                <a:latin typeface="华文楷体" panose="02010600040101010101" pitchFamily="2" charset="-122"/>
                <a:ea typeface="华文楷体" panose="02010600040101010101" pitchFamily="2" charset="-122"/>
                <a:cs typeface="Times New Roman" pitchFamily="18" charset="0"/>
              </a:rPr>
              <a:t>：反映密度分布的量</a:t>
            </a:r>
            <a:r>
              <a:rPr lang="en-US" altLang="zh-CN" sz="2400">
                <a:latin typeface="华文楷体" panose="02010600040101010101" pitchFamily="2" charset="-122"/>
                <a:ea typeface="华文楷体" panose="02010600040101010101" pitchFamily="2" charset="-122"/>
                <a:cs typeface="Times New Roman" pitchFamily="18" charset="0"/>
              </a:rPr>
              <a:t>(cgs</a:t>
            </a:r>
            <a:r>
              <a:rPr lang="zh-CN" altLang="en-US" sz="2400">
                <a:latin typeface="华文楷体" panose="02010600040101010101" pitchFamily="2" charset="-122"/>
                <a:ea typeface="华文楷体" panose="02010600040101010101" pitchFamily="2" charset="-122"/>
                <a:cs typeface="Times New Roman" pitchFamily="18" charset="0"/>
              </a:rPr>
              <a:t>单位</a:t>
            </a:r>
            <a:r>
              <a:rPr lang="en-US" altLang="zh-CN" sz="2400">
                <a:latin typeface="华文楷体" panose="02010600040101010101" pitchFamily="2" charset="-122"/>
                <a:ea typeface="华文楷体" panose="02010600040101010101" pitchFamily="2" charset="-122"/>
                <a:cs typeface="Times New Roman" pitchFamily="18" charset="0"/>
              </a:rPr>
              <a:t>: log g)</a:t>
            </a:r>
          </a:p>
          <a:p>
            <a:pPr marL="0" indent="0">
              <a:lnSpc>
                <a:spcPts val="3500"/>
              </a:lnSpc>
              <a:buNone/>
            </a:pPr>
            <a:r>
              <a:rPr lang="en-US" altLang="zh-CN" sz="2400">
                <a:latin typeface="华文楷体" panose="02010600040101010101" pitchFamily="2" charset="-122"/>
                <a:ea typeface="华文楷体" panose="02010600040101010101" pitchFamily="2" charset="-122"/>
                <a:cs typeface="Times New Roman" pitchFamily="18" charset="0"/>
              </a:rPr>
              <a:t>3. </a:t>
            </a:r>
            <a:r>
              <a:rPr lang="zh-CN" altLang="en-US" sz="2400" b="1">
                <a:solidFill>
                  <a:srgbClr val="CC0000"/>
                </a:solidFill>
                <a:latin typeface="华文楷体" panose="02010600040101010101" pitchFamily="2" charset="-122"/>
                <a:ea typeface="华文楷体" panose="02010600040101010101" pitchFamily="2" charset="-122"/>
                <a:cs typeface="Times New Roman" pitchFamily="18" charset="0"/>
              </a:rPr>
              <a:t>金属丰度</a:t>
            </a:r>
            <a:r>
              <a:rPr lang="en-US" altLang="zh-CN" sz="2400" b="1">
                <a:solidFill>
                  <a:srgbClr val="CC0000"/>
                </a:solidFill>
                <a:latin typeface="华文楷体" panose="02010600040101010101" pitchFamily="2" charset="-122"/>
                <a:ea typeface="华文楷体" panose="02010600040101010101" pitchFamily="2" charset="-122"/>
                <a:cs typeface="Times New Roman" pitchFamily="18" charset="0"/>
              </a:rPr>
              <a:t> Z</a:t>
            </a:r>
            <a:r>
              <a:rPr lang="en-US" altLang="zh-CN" sz="2400">
                <a:latin typeface="华文楷体" panose="02010600040101010101" pitchFamily="2" charset="-122"/>
                <a:ea typeface="华文楷体" panose="02010600040101010101" pitchFamily="2" charset="-122"/>
                <a:cs typeface="Times New Roman" pitchFamily="18" charset="0"/>
              </a:rPr>
              <a:t> </a:t>
            </a:r>
            <a:r>
              <a:rPr lang="zh-CN" altLang="en-US" sz="2400">
                <a:latin typeface="华文楷体" panose="02010600040101010101" pitchFamily="2" charset="-122"/>
                <a:ea typeface="华文楷体" panose="02010600040101010101" pitchFamily="2" charset="-122"/>
                <a:cs typeface="Times New Roman" pitchFamily="18" charset="0"/>
              </a:rPr>
              <a:t>或</a:t>
            </a:r>
            <a:r>
              <a:rPr lang="en-US" altLang="zh-CN" sz="2400">
                <a:latin typeface="华文楷体" panose="02010600040101010101" pitchFamily="2" charset="-122"/>
                <a:ea typeface="华文楷体" panose="02010600040101010101" pitchFamily="2" charset="-122"/>
                <a:cs typeface="Times New Roman" pitchFamily="18" charset="0"/>
              </a:rPr>
              <a:t>Fe</a:t>
            </a:r>
            <a:r>
              <a:rPr lang="zh-CN" altLang="en-US" sz="2400">
                <a:latin typeface="华文楷体" panose="02010600040101010101" pitchFamily="2" charset="-122"/>
                <a:ea typeface="华文楷体" panose="02010600040101010101" pitchFamily="2" charset="-122"/>
                <a:cs typeface="Times New Roman" pitchFamily="18" charset="0"/>
              </a:rPr>
              <a:t>含量</a:t>
            </a:r>
            <a:endParaRPr lang="en-US" altLang="zh-CN" sz="2400">
              <a:latin typeface="华文楷体" panose="02010600040101010101" pitchFamily="2" charset="-122"/>
              <a:ea typeface="华文楷体" panose="02010600040101010101" pitchFamily="2" charset="-122"/>
              <a:cs typeface="Times New Roman" pitchFamily="18" charset="0"/>
            </a:endParaRPr>
          </a:p>
          <a:p>
            <a:pPr marL="0" indent="0">
              <a:lnSpc>
                <a:spcPts val="3500"/>
              </a:lnSpc>
              <a:buNone/>
            </a:pPr>
            <a:r>
              <a:rPr lang="en-US" altLang="zh-CN" sz="2400">
                <a:latin typeface="Times New Roman" pitchFamily="18" charset="0"/>
                <a:cs typeface="Times New Roman" pitchFamily="18" charset="0"/>
              </a:rPr>
              <a:t> </a:t>
            </a:r>
            <a:r>
              <a:rPr lang="zh-CN" altLang="en-US" sz="2400">
                <a:latin typeface="华文楷体" panose="02010600040101010101" pitchFamily="2" charset="-122"/>
                <a:ea typeface="华文楷体" panose="02010600040101010101" pitchFamily="2" charset="-122"/>
                <a:cs typeface="Times New Roman" pitchFamily="18" charset="0"/>
              </a:rPr>
              <a:t>对太阳</a:t>
            </a:r>
            <a:r>
              <a:rPr lang="en-US" altLang="zh-CN" sz="2400">
                <a:latin typeface="华文楷体" panose="02010600040101010101" pitchFamily="2" charset="-122"/>
                <a:ea typeface="华文楷体" panose="02010600040101010101" pitchFamily="2" charset="-122"/>
                <a:cs typeface="Times New Roman" pitchFamily="18" charset="0"/>
              </a:rPr>
              <a:t>Z</a:t>
            </a:r>
            <a:r>
              <a:rPr lang="en-US" altLang="zh-CN" sz="2400">
                <a:latin typeface="Times New Roman" pitchFamily="18" charset="0"/>
                <a:cs typeface="Times New Roman" pitchFamily="18" charset="0"/>
              </a:rPr>
              <a:t> = 0.0134</a:t>
            </a:r>
          </a:p>
          <a:p>
            <a:pPr marL="0" indent="0">
              <a:lnSpc>
                <a:spcPts val="3500"/>
              </a:lnSpc>
              <a:buNone/>
            </a:pPr>
            <a:r>
              <a:rPr lang="en-US" altLang="zh-CN" sz="2400">
                <a:latin typeface="Times New Roman" pitchFamily="18" charset="0"/>
                <a:cs typeface="Times New Roman" pitchFamily="18" charset="0"/>
              </a:rPr>
              <a:t>[Fe/H]</a:t>
            </a:r>
            <a:r>
              <a:rPr lang="zh-CN" altLang="en-US" sz="2400">
                <a:latin typeface="Times New Roman" pitchFamily="18" charset="0"/>
                <a:cs typeface="Times New Roman" pitchFamily="18" charset="0"/>
              </a:rPr>
              <a:t>：</a:t>
            </a:r>
            <a:endParaRPr lang="en-US" altLang="zh-CN" sz="2400">
              <a:latin typeface="Times New Roman" pitchFamily="18" charset="0"/>
              <a:cs typeface="Times New Roman" pitchFamily="18" charset="0"/>
            </a:endParaRPr>
          </a:p>
          <a:p>
            <a:pPr marL="0" indent="0">
              <a:lnSpc>
                <a:spcPts val="3500"/>
              </a:lnSpc>
              <a:buNone/>
            </a:pPr>
            <a:endParaRPr lang="en-US" altLang="zh-CN" sz="2400">
              <a:latin typeface="Times New Roman" pitchFamily="18" charset="0"/>
              <a:cs typeface="Times New Roman" pitchFamily="18" charset="0"/>
            </a:endParaRPr>
          </a:p>
          <a:p>
            <a:pPr marL="0" indent="0">
              <a:lnSpc>
                <a:spcPts val="3500"/>
              </a:lnSpc>
              <a:buNone/>
            </a:pPr>
            <a:r>
              <a:rPr lang="zh-CN" altLang="en-US" sz="2400">
                <a:latin typeface="Times New Roman" pitchFamily="18" charset="0"/>
                <a:cs typeface="Times New Roman" pitchFamily="18" charset="0"/>
              </a:rPr>
              <a:t>和</a:t>
            </a:r>
            <a:r>
              <a:rPr lang="en-US" altLang="zh-CN" sz="2400">
                <a:latin typeface="Times New Roman" pitchFamily="18" charset="0"/>
                <a:cs typeface="Times New Roman" pitchFamily="18" charset="0"/>
              </a:rPr>
              <a:t> [α/Fe]</a:t>
            </a:r>
            <a:r>
              <a:rPr lang="zh-CN" altLang="en-US" sz="2400">
                <a:latin typeface="Times New Roman" pitchFamily="18" charset="0"/>
                <a:cs typeface="Times New Roman" pitchFamily="18" charset="0"/>
              </a:rPr>
              <a:t>：</a:t>
            </a:r>
            <a:endParaRPr lang="en-US" altLang="zh-CN" sz="2400">
              <a:latin typeface="Times New Roman" pitchFamily="18" charset="0"/>
              <a:cs typeface="Times New Roman" pitchFamily="18" charset="0"/>
            </a:endParaRPr>
          </a:p>
          <a:p>
            <a:pPr marL="0" indent="0">
              <a:lnSpc>
                <a:spcPts val="3500"/>
              </a:lnSpc>
              <a:buNone/>
            </a:pPr>
            <a:r>
              <a:rPr lang="en-US" altLang="zh-CN" sz="2400">
                <a:latin typeface="Times New Roman" pitchFamily="18" charset="0"/>
                <a:cs typeface="Times New Roman" pitchFamily="18" charset="0"/>
              </a:rPr>
              <a:t> α</a:t>
            </a:r>
            <a:r>
              <a:rPr lang="zh-CN" altLang="en-US" sz="2400">
                <a:latin typeface="Times New Roman" pitchFamily="18" charset="0"/>
                <a:cs typeface="Times New Roman" pitchFamily="18" charset="0"/>
              </a:rPr>
              <a:t>是</a:t>
            </a:r>
            <a:r>
              <a:rPr lang="en-US" altLang="zh-CN" sz="2400">
                <a:latin typeface="Times New Roman" pitchFamily="18" charset="0"/>
                <a:cs typeface="Times New Roman" pitchFamily="18" charset="0"/>
              </a:rPr>
              <a:t>α</a:t>
            </a:r>
            <a:r>
              <a:rPr lang="zh-CN" altLang="en-US" sz="2400">
                <a:latin typeface="Times New Roman" pitchFamily="18" charset="0"/>
                <a:cs typeface="Times New Roman" pitchFamily="18" charset="0"/>
              </a:rPr>
              <a:t>元素，</a:t>
            </a:r>
            <a:r>
              <a:rPr lang="zh-CN" altLang="en-US" sz="2400">
                <a:latin typeface="华文楷体" panose="02010600040101010101" pitchFamily="2" charset="-122"/>
                <a:ea typeface="华文楷体" panose="02010600040101010101" pitchFamily="2" charset="-122"/>
                <a:cs typeface="Times New Roman" pitchFamily="18" charset="0"/>
              </a:rPr>
              <a:t>或者其它任何元素</a:t>
            </a:r>
            <a:endParaRPr lang="zh-CN" altLang="en-US" sz="2400" dirty="0">
              <a:latin typeface="华文楷体" panose="02010600040101010101" pitchFamily="2" charset="-122"/>
              <a:ea typeface="华文楷体" panose="02010600040101010101" pitchFamily="2" charset="-122"/>
              <a:cs typeface="Times New Roman" pitchFamily="18" charset="0"/>
            </a:endParaRP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graphicFrame>
        <p:nvGraphicFramePr>
          <p:cNvPr id="7" name="对象 6"/>
          <p:cNvGraphicFramePr>
            <a:graphicFrameLocks noChangeAspect="1"/>
          </p:cNvGraphicFramePr>
          <p:nvPr>
            <p:extLst>
              <p:ext uri="{D42A27DB-BD31-4B8C-83A1-F6EECF244321}">
                <p14:modId xmlns:p14="http://schemas.microsoft.com/office/powerpoint/2010/main" val="2332599231"/>
              </p:ext>
            </p:extLst>
          </p:nvPr>
        </p:nvGraphicFramePr>
        <p:xfrm>
          <a:off x="4604295" y="2873530"/>
          <a:ext cx="4016375" cy="593725"/>
        </p:xfrm>
        <a:graphic>
          <a:graphicData uri="http://schemas.openxmlformats.org/presentationml/2006/ole">
            <mc:AlternateContent xmlns:mc="http://schemas.openxmlformats.org/markup-compatibility/2006">
              <mc:Choice xmlns:v="urn:schemas-microsoft-com:vml" Requires="v">
                <p:oleObj name="Equation" r:id="rId2" imgW="2831760" imgH="419040" progId="Equation.3">
                  <p:embed/>
                </p:oleObj>
              </mc:Choice>
              <mc:Fallback>
                <p:oleObj name="Equation" r:id="rId2" imgW="2831760" imgH="419040" progId="Equation.3">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295" y="2873530"/>
                        <a:ext cx="4016375"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398" name="Picture 6"/>
          <p:cNvPicPr>
            <a:picLocks noChangeAspect="1" noChangeArrowheads="1"/>
          </p:cNvPicPr>
          <p:nvPr/>
        </p:nvPicPr>
        <p:blipFill>
          <a:blip r:embed="rId4" cstate="print"/>
          <a:srcRect/>
          <a:stretch>
            <a:fillRect/>
          </a:stretch>
        </p:blipFill>
        <p:spPr bwMode="auto">
          <a:xfrm>
            <a:off x="2915816" y="3861048"/>
            <a:ext cx="3305175" cy="762000"/>
          </a:xfrm>
          <a:prstGeom prst="rect">
            <a:avLst/>
          </a:prstGeom>
          <a:noFill/>
          <a:ln w="9525">
            <a:noFill/>
            <a:miter lim="800000"/>
            <a:headEnd/>
            <a:tailEnd/>
          </a:ln>
        </p:spPr>
      </p:pic>
      <p:pic>
        <p:nvPicPr>
          <p:cNvPr id="59399" name="Picture 7"/>
          <p:cNvPicPr>
            <a:picLocks noChangeAspect="1" noChangeArrowheads="1"/>
          </p:cNvPicPr>
          <p:nvPr/>
        </p:nvPicPr>
        <p:blipFill>
          <a:blip r:embed="rId5" cstate="print"/>
          <a:srcRect/>
          <a:stretch>
            <a:fillRect/>
          </a:stretch>
        </p:blipFill>
        <p:spPr bwMode="auto">
          <a:xfrm>
            <a:off x="2987824" y="4725144"/>
            <a:ext cx="3219450" cy="771525"/>
          </a:xfrm>
          <a:prstGeom prst="rect">
            <a:avLst/>
          </a:prstGeom>
          <a:noFill/>
          <a:ln w="9525">
            <a:noFill/>
            <a:miter lim="800000"/>
            <a:headEnd/>
            <a:tailEnd/>
          </a:ln>
        </p:spPr>
      </p:pic>
      <p:pic>
        <p:nvPicPr>
          <p:cNvPr id="8" name="Picture 8" descr="naoc_bg_blue"/>
          <p:cNvPicPr>
            <a:picLocks noChangeAspect="1" noChangeArrowheads="1"/>
          </p:cNvPicPr>
          <p:nvPr/>
        </p:nvPicPr>
        <p:blipFill>
          <a:blip r:embed="rId6" cstate="print"/>
          <a:srcRect/>
          <a:stretch>
            <a:fillRect/>
          </a:stretch>
        </p:blipFill>
        <p:spPr bwMode="auto">
          <a:xfrm>
            <a:off x="7953375" y="0"/>
            <a:ext cx="1190625" cy="908050"/>
          </a:xfrm>
          <a:prstGeom prst="rect">
            <a:avLst/>
          </a:prstGeom>
          <a:noFill/>
          <a:ln w="9525">
            <a:noFill/>
            <a:miter lim="800000"/>
            <a:headEnd/>
            <a:tailEnd/>
          </a:ln>
        </p:spPr>
      </p:pic>
    </p:spTree>
  </p:cSld>
  <p:clrMapOvr>
    <a:masterClrMapping/>
  </p:clrMapOvr>
  <p:transition>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304801"/>
            <a:ext cx="6120679" cy="747936"/>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丰度标度</a:t>
            </a:r>
          </a:p>
        </p:txBody>
      </p:sp>
      <p:sp>
        <p:nvSpPr>
          <p:cNvPr id="3" name="内容占位符 2"/>
          <p:cNvSpPr>
            <a:spLocks noGrp="1"/>
          </p:cNvSpPr>
          <p:nvPr>
            <p:ph idx="1"/>
          </p:nvPr>
        </p:nvSpPr>
        <p:spPr>
          <a:xfrm>
            <a:off x="0" y="1628800"/>
            <a:ext cx="6516216" cy="4536504"/>
          </a:xfrm>
        </p:spPr>
        <p:txBody>
          <a:bodyPr/>
          <a:lstStyle/>
          <a:p>
            <a:pPr marL="0" indent="-457200">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丰度标度</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质量比例</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X=H; Y=He, Z=</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所有其它元素</a:t>
            </a:r>
            <a:endParaRPr lang="en-US" altLang="zh-CN" sz="2200" dirty="0">
              <a:latin typeface="Times New Roman" panose="02020603050405020304" pitchFamily="18" charset="0"/>
              <a:ea typeface="华文楷体" panose="02010600040101010101" pitchFamily="2" charset="-122"/>
              <a:cs typeface="Times New Roman" panose="02020603050405020304" pitchFamily="18" charset="0"/>
            </a:endParaRP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金属</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a:t>
            </a: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X+Y+Z =1 </a:t>
            </a:r>
          </a:p>
          <a:p>
            <a:pPr marL="0" indent="-457200">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例子</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X</a:t>
            </a:r>
            <a:r>
              <a:rPr lang="en-US" altLang="zh-CN" sz="2200" baseline="-250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0.7381, Y</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=0.2485, Z</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0.0134 </a:t>
            </a: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Asplund</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et al</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2009)</a:t>
            </a: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12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标度：</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log </a:t>
            </a:r>
            <a:r>
              <a:rPr lang="el-GR" altLang="zh-CN" sz="2200" dirty="0">
                <a:latin typeface="Times New Roman" panose="02020603050405020304" pitchFamily="18" charset="0"/>
                <a:ea typeface="华文楷体" panose="02010600040101010101" pitchFamily="2" charset="-122"/>
                <a:cs typeface="Times New Roman" panose="02020603050405020304" pitchFamily="18" charset="0"/>
              </a:rPr>
              <a:t>ε(</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X) = log (</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X</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H</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+ 12 (log </a:t>
            </a:r>
            <a:r>
              <a:rPr lang="el-GR" altLang="zh-CN" sz="2200" dirty="0">
                <a:latin typeface="Times New Roman" panose="02020603050405020304" pitchFamily="18" charset="0"/>
                <a:ea typeface="华文楷体" panose="02010600040101010101" pitchFamily="2" charset="-122"/>
                <a:cs typeface="Times New Roman" panose="02020603050405020304" pitchFamily="18" charset="0"/>
              </a:rPr>
              <a:t>ε(</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H)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12)</a:t>
            </a:r>
          </a:p>
          <a:p>
            <a:pPr marL="0" indent="-457200">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例如：</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log </a:t>
            </a:r>
            <a:r>
              <a:rPr lang="el-GR" altLang="zh-CN" sz="2200" dirty="0">
                <a:latin typeface="Times New Roman" panose="02020603050405020304" pitchFamily="18" charset="0"/>
                <a:ea typeface="华文楷体" panose="02010600040101010101" pitchFamily="2" charset="-122"/>
                <a:cs typeface="Times New Roman" panose="02020603050405020304" pitchFamily="18" charset="0"/>
              </a:rPr>
              <a:t>ε(</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O)</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≈8.7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dex</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(O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比</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H</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约少</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倍</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标度</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[X/H] = log (</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X</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H</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i="1" baseline="-250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log (</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X</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200" i="1" dirty="0" err="1">
                <a:latin typeface="Times New Roman" panose="02020603050405020304" pitchFamily="18" charset="0"/>
                <a:ea typeface="华文楷体" panose="02010600040101010101" pitchFamily="2" charset="-122"/>
                <a:cs typeface="Times New Roman" panose="02020603050405020304" pitchFamily="18" charset="0"/>
              </a:rPr>
              <a:t>n</a:t>
            </a:r>
            <a:r>
              <a:rPr lang="en-US" altLang="zh-CN" sz="2200" i="1" baseline="-25000" dirty="0" err="1">
                <a:latin typeface="Times New Roman" panose="02020603050405020304" pitchFamily="18" charset="0"/>
                <a:ea typeface="华文楷体" panose="02010600040101010101" pitchFamily="2" charset="-122"/>
                <a:cs typeface="Times New Roman" panose="02020603050405020304" pitchFamily="18" charset="0"/>
              </a:rPr>
              <a:t>H</a:t>
            </a:r>
            <a:r>
              <a:rPr lang="en-US" altLang="zh-CN" sz="2200" i="1" dirty="0">
                <a:latin typeface="Times New Roman" panose="02020603050405020304" pitchFamily="18" charset="0"/>
                <a:ea typeface="华文楷体" panose="02010600040101010101" pitchFamily="2" charset="-122"/>
                <a:cs typeface="Times New Roman" panose="02020603050405020304" pitchFamily="18" charset="0"/>
              </a:rPr>
              <a:t>)</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200" i="1" baseline="-25000" dirty="0">
              <a:latin typeface="Times New Roman" panose="02020603050405020304" pitchFamily="18" charset="0"/>
              <a:ea typeface="华文楷体" panose="02010600040101010101" pitchFamily="2" charset="-122"/>
              <a:cs typeface="Times New Roman" panose="02020603050405020304" pitchFamily="18" charset="0"/>
            </a:endParaRPr>
          </a:p>
          <a:p>
            <a:pPr marL="0" indent="-457200">
              <a:buNone/>
            </a:pP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例如</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[Fe/H] = ‒2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 这颗星中的</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Fe</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比太阳中少</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1/100 </a:t>
            </a:r>
          </a:p>
          <a:p>
            <a:pPr marL="0" indent="-457200">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[Fe/H] = 0.5 </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 这颗星中的</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Fe</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比太阳多</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3.16</a:t>
            </a:r>
            <a:r>
              <a:rPr lang="zh-CN" altLang="en-US" sz="2200" dirty="0">
                <a:latin typeface="Times New Roman" panose="02020603050405020304" pitchFamily="18" charset="0"/>
                <a:ea typeface="华文楷体" panose="02010600040101010101" pitchFamily="2" charset="-122"/>
                <a:cs typeface="Times New Roman" panose="02020603050405020304" pitchFamily="18" charset="0"/>
              </a:rPr>
              <a:t>倍</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pic>
        <p:nvPicPr>
          <p:cNvPr id="131074" name="Picture 2"/>
          <p:cNvPicPr>
            <a:picLocks noChangeAspect="1" noChangeArrowheads="1"/>
          </p:cNvPicPr>
          <p:nvPr/>
        </p:nvPicPr>
        <p:blipFill>
          <a:blip r:embed="rId2" cstate="print"/>
          <a:srcRect/>
          <a:stretch>
            <a:fillRect/>
          </a:stretch>
        </p:blipFill>
        <p:spPr bwMode="auto">
          <a:xfrm>
            <a:off x="6500610" y="620688"/>
            <a:ext cx="2643389" cy="2542406"/>
          </a:xfrm>
          <a:prstGeom prst="rect">
            <a:avLst/>
          </a:prstGeom>
          <a:noFill/>
          <a:ln w="9525">
            <a:noFill/>
            <a:miter lim="800000"/>
            <a:headEnd/>
            <a:tailEnd/>
          </a:ln>
        </p:spPr>
      </p:pic>
      <p:pic>
        <p:nvPicPr>
          <p:cNvPr id="131075" name="Picture 3"/>
          <p:cNvPicPr>
            <a:picLocks noChangeAspect="1" noChangeArrowheads="1"/>
          </p:cNvPicPr>
          <p:nvPr/>
        </p:nvPicPr>
        <p:blipFill>
          <a:blip r:embed="rId3" cstate="print"/>
          <a:srcRect/>
          <a:stretch>
            <a:fillRect/>
          </a:stretch>
        </p:blipFill>
        <p:spPr bwMode="auto">
          <a:xfrm>
            <a:off x="6396037" y="3501008"/>
            <a:ext cx="2747963" cy="2524125"/>
          </a:xfrm>
          <a:prstGeom prst="rect">
            <a:avLst/>
          </a:prstGeom>
          <a:noFill/>
          <a:ln w="9525">
            <a:noFill/>
            <a:miter lim="800000"/>
            <a:headEnd/>
            <a:tailEnd/>
          </a:ln>
        </p:spPr>
      </p:pic>
    </p:spTree>
  </p:cSld>
  <p:clrMapOvr>
    <a:masterClrMapping/>
  </p:clrMapOvr>
  <p:transition>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57A358-E3F0-4869-9758-4624459CC94B}"/>
              </a:ext>
            </a:extLst>
          </p:cNvPr>
          <p:cNvSpPr>
            <a:spLocks noGrp="1"/>
          </p:cNvSpPr>
          <p:nvPr>
            <p:ph type="title"/>
          </p:nvPr>
        </p:nvSpPr>
        <p:spPr>
          <a:xfrm>
            <a:off x="179512" y="116633"/>
            <a:ext cx="7772400" cy="864096"/>
          </a:xfrm>
        </p:spPr>
        <p:txBody>
          <a:bodyPr/>
          <a:lstStyle/>
          <a:p>
            <a:pPr algn="ctr"/>
            <a:r>
              <a:rPr lang="zh-CN" altLang="en-US" sz="3600" b="1" dirty="0">
                <a:latin typeface="华文楷体" panose="02010600040101010101" pitchFamily="2" charset="-122"/>
                <a:ea typeface="华文楷体" panose="02010600040101010101" pitchFamily="2" charset="-122"/>
              </a:rPr>
              <a:t>有效温度</a:t>
            </a:r>
          </a:p>
        </p:txBody>
      </p:sp>
      <p:pic>
        <p:nvPicPr>
          <p:cNvPr id="5" name="内容占位符 4">
            <a:extLst>
              <a:ext uri="{FF2B5EF4-FFF2-40B4-BE49-F238E27FC236}">
                <a16:creationId xmlns:a16="http://schemas.microsoft.com/office/drawing/2014/main" id="{6D834093-41C0-4D44-ADEC-6688A9866C10}"/>
              </a:ext>
            </a:extLst>
          </p:cNvPr>
          <p:cNvPicPr>
            <a:picLocks noGrp="1" noChangeAspect="1"/>
          </p:cNvPicPr>
          <p:nvPr>
            <p:ph idx="1"/>
          </p:nvPr>
        </p:nvPicPr>
        <p:blipFill>
          <a:blip r:embed="rId2"/>
          <a:stretch>
            <a:fillRect/>
          </a:stretch>
        </p:blipFill>
        <p:spPr>
          <a:xfrm>
            <a:off x="771394" y="1196752"/>
            <a:ext cx="7046517" cy="3981695"/>
          </a:xfrm>
        </p:spPr>
      </p:pic>
      <p:sp>
        <p:nvSpPr>
          <p:cNvPr id="6" name="文本框 5">
            <a:extLst>
              <a:ext uri="{FF2B5EF4-FFF2-40B4-BE49-F238E27FC236}">
                <a16:creationId xmlns:a16="http://schemas.microsoft.com/office/drawing/2014/main" id="{6C4A72F5-08A2-486E-8760-B16AA99B245A}"/>
              </a:ext>
            </a:extLst>
          </p:cNvPr>
          <p:cNvSpPr txBox="1"/>
          <p:nvPr/>
        </p:nvSpPr>
        <p:spPr>
          <a:xfrm>
            <a:off x="763347" y="5178447"/>
            <a:ext cx="7468299" cy="707886"/>
          </a:xfrm>
          <a:prstGeom prst="rect">
            <a:avLst/>
          </a:prstGeom>
          <a:noFill/>
        </p:spPr>
        <p:txBody>
          <a:bodyPr wrap="squar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It is the temperature of an equivalent black body that gives the same total power per unit area.</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FB05443B-F310-9AB7-5F0F-B8CE0277D53E}"/>
              </a:ext>
            </a:extLst>
          </p:cNvPr>
          <p:cNvSpPr txBox="1"/>
          <p:nvPr/>
        </p:nvSpPr>
        <p:spPr>
          <a:xfrm>
            <a:off x="1259632" y="6165304"/>
            <a:ext cx="5904656" cy="461665"/>
          </a:xfrm>
          <a:prstGeom prst="rect">
            <a:avLst/>
          </a:prstGeom>
          <a:noFill/>
        </p:spPr>
        <p:txBody>
          <a:bodyPr wrap="square">
            <a:spAutoFit/>
          </a:bodyPr>
          <a:lstStyle/>
          <a:p>
            <a:r>
              <a:rPr kumimoji="0" lang="zh-CN" altLang="en-US" sz="2400" b="1" i="0" u="none" strike="noStrike" kern="0" cap="none" spc="0" normalizeH="0" baseline="0" noProof="0" dirty="0">
                <a:ln>
                  <a:noFill/>
                </a:ln>
                <a:solidFill>
                  <a:srgbClr val="C00000"/>
                </a:solidFill>
                <a:effectLst/>
                <a:uLnTx/>
                <a:uFillTx/>
                <a:latin typeface="华文楷体" panose="02010600040101010101" pitchFamily="2" charset="-122"/>
                <a:ea typeface="华文楷体" panose="02010600040101010101" pitchFamily="2" charset="-122"/>
                <a:cs typeface="Times New Roman" pitchFamily="18" charset="0"/>
              </a:rPr>
              <a:t>辐射出相同光度黑体所呈现的温度</a:t>
            </a:r>
            <a:endParaRPr lang="zh-CN" altLang="en-US" b="1" dirty="0">
              <a:solidFill>
                <a:srgbClr val="C00000"/>
              </a:solidFill>
            </a:endParaRPr>
          </a:p>
        </p:txBody>
      </p:sp>
    </p:spTree>
    <p:extLst>
      <p:ext uri="{BB962C8B-B14F-4D97-AF65-F5344CB8AC3E}">
        <p14:creationId xmlns:p14="http://schemas.microsoft.com/office/powerpoint/2010/main" val="2857825836"/>
      </p:ext>
    </p:extLst>
  </p:cSld>
  <p:clrMapOvr>
    <a:masterClrMapping/>
  </p:clrMapOvr>
  <p:transition>
    <p:blinds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6E0A4E-994D-446D-9A39-CBA1AB070C9D}"/>
              </a:ext>
            </a:extLst>
          </p:cNvPr>
          <p:cNvSpPr>
            <a:spLocks noGrp="1"/>
          </p:cNvSpPr>
          <p:nvPr>
            <p:ph type="title"/>
          </p:nvPr>
        </p:nvSpPr>
        <p:spPr>
          <a:xfrm>
            <a:off x="568355" y="199019"/>
            <a:ext cx="7772400" cy="1227109"/>
          </a:xfrm>
        </p:spPr>
        <p:txBody>
          <a:bodyPr/>
          <a:lstStyle/>
          <a:p>
            <a:pPr algn="ctr"/>
            <a:r>
              <a:rPr lang="zh-CN" altLang="en-US" sz="3600" b="1" dirty="0">
                <a:latin typeface="华文楷体" panose="02010600040101010101" pitchFamily="2" charset="-122"/>
                <a:ea typeface="华文楷体" panose="02010600040101010101" pitchFamily="2" charset="-122"/>
              </a:rPr>
              <a:t>恒星光谱分析的历史</a:t>
            </a:r>
          </a:p>
        </p:txBody>
      </p:sp>
      <p:sp>
        <p:nvSpPr>
          <p:cNvPr id="3" name="内容占位符 2">
            <a:extLst>
              <a:ext uri="{FF2B5EF4-FFF2-40B4-BE49-F238E27FC236}">
                <a16:creationId xmlns:a16="http://schemas.microsoft.com/office/drawing/2014/main" id="{F68D0964-63BA-45DE-96B3-88CAB3F69AFC}"/>
              </a:ext>
            </a:extLst>
          </p:cNvPr>
          <p:cNvSpPr>
            <a:spLocks noGrp="1"/>
          </p:cNvSpPr>
          <p:nvPr>
            <p:ph idx="1"/>
          </p:nvPr>
        </p:nvSpPr>
        <p:spPr>
          <a:xfrm>
            <a:off x="251520" y="1628800"/>
            <a:ext cx="9001000" cy="896177"/>
          </a:xfrm>
        </p:spPr>
        <p:txBody>
          <a:bodyPr>
            <a:normAutofit fontScale="62500" lnSpcReduction="20000"/>
          </a:bodyPr>
          <a:lstStyle/>
          <a:p>
            <a:pPr marL="0" indent="0">
              <a:lnSpc>
                <a:spcPct val="120000"/>
              </a:lnSpc>
              <a:buNone/>
            </a:pPr>
            <a:r>
              <a:rPr lang="zh-CN" altLang="en-US" sz="3800" dirty="0">
                <a:latin typeface="华文楷体" panose="02010600040101010101" pitchFamily="2" charset="-122"/>
                <a:ea typeface="华文楷体" panose="02010600040101010101" pitchFamily="2" charset="-122"/>
              </a:rPr>
              <a:t>利用恒星光谱中的吸收线确定元素丰度时，需要解决一些重要问题。首先：恒星温度</a:t>
            </a:r>
            <a:endParaRPr lang="en-US" altLang="zh-CN" sz="3800" dirty="0">
              <a:latin typeface="华文楷体" panose="02010600040101010101" pitchFamily="2" charset="-122"/>
              <a:ea typeface="华文楷体" panose="02010600040101010101" pitchFamily="2" charset="-122"/>
            </a:endParaRPr>
          </a:p>
          <a:p>
            <a:pPr marL="0" indent="0">
              <a:buNone/>
            </a:pPr>
            <a:endParaRPr lang="zh-CN" altLang="en-US" dirty="0"/>
          </a:p>
          <a:p>
            <a:pPr marL="0" indent="0">
              <a:buNone/>
            </a:pPr>
            <a:endParaRPr lang="zh-CN" altLang="en-US"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zh-CN" altLang="en-US" dirty="0"/>
          </a:p>
        </p:txBody>
      </p:sp>
      <p:pic>
        <p:nvPicPr>
          <p:cNvPr id="7" name="图片 6">
            <a:extLst>
              <a:ext uri="{FF2B5EF4-FFF2-40B4-BE49-F238E27FC236}">
                <a16:creationId xmlns:a16="http://schemas.microsoft.com/office/drawing/2014/main" id="{783D159C-F6BD-4481-B55B-50EA2D72B2E9}"/>
              </a:ext>
            </a:extLst>
          </p:cNvPr>
          <p:cNvPicPr>
            <a:picLocks noChangeAspect="1"/>
          </p:cNvPicPr>
          <p:nvPr/>
        </p:nvPicPr>
        <p:blipFill>
          <a:blip r:embed="rId2"/>
          <a:stretch>
            <a:fillRect/>
          </a:stretch>
        </p:blipFill>
        <p:spPr>
          <a:xfrm>
            <a:off x="1280958" y="2416844"/>
            <a:ext cx="6713750" cy="4188299"/>
          </a:xfrm>
          <a:prstGeom prst="rect">
            <a:avLst/>
          </a:prstGeom>
        </p:spPr>
      </p:pic>
    </p:spTree>
    <p:extLst>
      <p:ext uri="{BB962C8B-B14F-4D97-AF65-F5344CB8AC3E}">
        <p14:creationId xmlns:p14="http://schemas.microsoft.com/office/powerpoint/2010/main" val="4133491634"/>
      </p:ext>
    </p:extLst>
  </p:cSld>
  <p:clrMapOvr>
    <a:masterClrMapping/>
  </p:clrMapOvr>
  <p:transition>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日期占位符 3"/>
          <p:cNvSpPr>
            <a:spLocks noGrp="1"/>
          </p:cNvSpPr>
          <p:nvPr>
            <p:ph type="dt" sz="quarter" idx="10"/>
          </p:nvPr>
        </p:nvSpPr>
        <p:spPr>
          <a:noFill/>
        </p:spPr>
        <p:txBody>
          <a:bodyPr/>
          <a:lstStyle/>
          <a:p>
            <a:fld id="{C4A6A8A7-9B04-4E8A-B9AA-20B49FBE8E63}" type="datetime1">
              <a:rPr lang="zh-CN" altLang="en-US" smtClean="0"/>
              <a:pPr/>
              <a:t>2024-7-5</a:t>
            </a:fld>
            <a:endParaRPr lang="en-US" altLang="zh-CN"/>
          </a:p>
        </p:txBody>
      </p:sp>
      <p:sp>
        <p:nvSpPr>
          <p:cNvPr id="11267" name="Rectangle 2"/>
          <p:cNvSpPr>
            <a:spLocks noGrp="1" noChangeArrowheads="1"/>
          </p:cNvSpPr>
          <p:nvPr>
            <p:ph type="title"/>
          </p:nvPr>
        </p:nvSpPr>
        <p:spPr>
          <a:xfrm>
            <a:off x="574675" y="304800"/>
            <a:ext cx="7958138" cy="1216025"/>
          </a:xfrm>
        </p:spPr>
        <p:txBody>
          <a:bodyPr/>
          <a:lstStyle/>
          <a:p>
            <a:pPr algn="ctr" eaLnBrk="1" hangingPunct="1"/>
            <a:r>
              <a:rPr lang="zh-CN" altLang="en-GB" b="1" dirty="0">
                <a:latin typeface="Arial" charset="0"/>
                <a:ea typeface="华文楷体" pitchFamily="2" charset="-122"/>
              </a:rPr>
              <a:t>银河系的化学演化</a:t>
            </a:r>
            <a:endParaRPr lang="zh-CN" altLang="en-US" b="1" dirty="0">
              <a:latin typeface="Arial" charset="0"/>
              <a:ea typeface="华文楷体" pitchFamily="2" charset="-122"/>
            </a:endParaRPr>
          </a:p>
        </p:txBody>
      </p:sp>
      <p:sp>
        <p:nvSpPr>
          <p:cNvPr id="11268" name="Rectangle 3"/>
          <p:cNvSpPr>
            <a:spLocks noGrp="1" noChangeArrowheads="1"/>
          </p:cNvSpPr>
          <p:nvPr>
            <p:ph type="body" idx="1"/>
          </p:nvPr>
        </p:nvSpPr>
        <p:spPr/>
        <p:txBody>
          <a:bodyPr/>
          <a:lstStyle/>
          <a:p>
            <a:pPr marL="0" indent="622300" defTabSz="952500" eaLnBrk="1" fontAlgn="t" hangingPunct="1">
              <a:lnSpc>
                <a:spcPct val="90000"/>
              </a:lnSpc>
              <a:buFont typeface="Wingdings" pitchFamily="2" charset="2"/>
              <a:buNone/>
              <a:tabLst>
                <a:tab pos="7797800" algn="l"/>
              </a:tabLst>
            </a:pPr>
            <a:r>
              <a:rPr lang="zh-CN" altLang="en-US" sz="2600"/>
              <a:t>   </a:t>
            </a:r>
          </a:p>
          <a:p>
            <a:pPr marL="0" indent="622300" defTabSz="952500" eaLnBrk="1" fontAlgn="t" hangingPunct="1">
              <a:lnSpc>
                <a:spcPct val="90000"/>
              </a:lnSpc>
              <a:buFont typeface="Wingdings" pitchFamily="2" charset="2"/>
              <a:buNone/>
              <a:tabLst>
                <a:tab pos="7797800" algn="l"/>
              </a:tabLst>
            </a:pPr>
            <a:r>
              <a:rPr lang="zh-CN" altLang="en-US" sz="2800" b="1">
                <a:ea typeface="华文楷体" pitchFamily="2" charset="-122"/>
              </a:rPr>
              <a:t>年老恒星是银河系活的化石，它反映了其形成时元素分布模式，通过分析这些恒星表面的元素丰度分布，我们可以了解银河系的形成和演化的历史。</a:t>
            </a:r>
          </a:p>
          <a:p>
            <a:pPr marL="0" indent="622300" defTabSz="952500" eaLnBrk="1" fontAlgn="t" hangingPunct="1">
              <a:lnSpc>
                <a:spcPct val="90000"/>
              </a:lnSpc>
              <a:buFont typeface="Wingdings" pitchFamily="2" charset="2"/>
              <a:buNone/>
              <a:tabLst>
                <a:tab pos="7797800" algn="l"/>
              </a:tabLst>
            </a:pPr>
            <a:r>
              <a:rPr lang="zh-CN" altLang="en-US" sz="2800" b="1">
                <a:ea typeface="华文楷体" pitchFamily="2" charset="-122"/>
              </a:rPr>
              <a:t>贫金属星</a:t>
            </a:r>
            <a:r>
              <a:rPr lang="en-US" altLang="zh-CN" sz="2800" b="1">
                <a:latin typeface="华文楷体" pitchFamily="2" charset="-122"/>
                <a:ea typeface="华文楷体" pitchFamily="2" charset="-122"/>
              </a:rPr>
              <a:t>——</a:t>
            </a:r>
            <a:r>
              <a:rPr lang="zh-CN" altLang="en-US" sz="2800" b="1">
                <a:ea typeface="华文楷体" pitchFamily="2" charset="-122"/>
              </a:rPr>
              <a:t>这类特殊的恒星群体就是被誉为记录宇宙年龄的</a:t>
            </a:r>
            <a:r>
              <a:rPr lang="zh-CN" altLang="en-US" sz="2800" b="1">
                <a:latin typeface="华文楷体" pitchFamily="2" charset="-122"/>
                <a:ea typeface="华文楷体" pitchFamily="2" charset="-122"/>
              </a:rPr>
              <a:t>“</a:t>
            </a:r>
            <a:r>
              <a:rPr lang="zh-CN" altLang="en-US" sz="2800" b="1">
                <a:ea typeface="华文楷体" pitchFamily="2" charset="-122"/>
              </a:rPr>
              <a:t>活化石</a:t>
            </a:r>
            <a:r>
              <a:rPr lang="zh-CN" altLang="en-US" sz="2800" b="1">
                <a:latin typeface="华文楷体" pitchFamily="2" charset="-122"/>
                <a:ea typeface="华文楷体" pitchFamily="2" charset="-122"/>
              </a:rPr>
              <a:t>”</a:t>
            </a:r>
            <a:r>
              <a:rPr lang="zh-CN" altLang="en-US" sz="2800" b="1">
                <a:ea typeface="华文楷体" pitchFamily="2" charset="-122"/>
              </a:rPr>
              <a:t>。贫金属星含有星系和宇宙演化早期信息，其丰度直接和宇宙的起源与演化相关，是星系和宇宙学研究的重要组成部分，但是由于它们极其暗弱，因此很难测量。</a:t>
            </a:r>
          </a:p>
        </p:txBody>
      </p:sp>
      <p:pic>
        <p:nvPicPr>
          <p:cNvPr id="5" name="Picture 11" descr="naoc_bg_blue"/>
          <p:cNvPicPr>
            <a:picLocks noChangeAspect="1" noChangeArrowheads="1"/>
          </p:cNvPicPr>
          <p:nvPr/>
        </p:nvPicPr>
        <p:blipFill>
          <a:blip r:embed="rId2"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3335114198"/>
      </p:ext>
    </p:extLst>
  </p:cSld>
  <p:clrMapOvr>
    <a:masterClrMapping/>
  </p:clrMapOvr>
  <p:transition>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6E0A4E-994D-446D-9A39-CBA1AB070C9D}"/>
              </a:ext>
            </a:extLst>
          </p:cNvPr>
          <p:cNvSpPr>
            <a:spLocks noGrp="1"/>
          </p:cNvSpPr>
          <p:nvPr>
            <p:ph type="title"/>
          </p:nvPr>
        </p:nvSpPr>
        <p:spPr>
          <a:xfrm>
            <a:off x="574675" y="304800"/>
            <a:ext cx="8001000" cy="742253"/>
          </a:xfrm>
        </p:spPr>
        <p:txBody>
          <a:bodyPr/>
          <a:lstStyle/>
          <a:p>
            <a:pPr algn="ctr"/>
            <a:r>
              <a:rPr lang="zh-CN" altLang="en-US" sz="3600" b="1" dirty="0">
                <a:latin typeface="华文楷体" panose="02010600040101010101" pitchFamily="2" charset="-122"/>
                <a:ea typeface="华文楷体" panose="02010600040101010101" pitchFamily="2" charset="-122"/>
              </a:rPr>
              <a:t>恒星光谱分析的历史</a:t>
            </a:r>
          </a:p>
        </p:txBody>
      </p:sp>
      <p:sp>
        <p:nvSpPr>
          <p:cNvPr id="3" name="内容占位符 2">
            <a:extLst>
              <a:ext uri="{FF2B5EF4-FFF2-40B4-BE49-F238E27FC236}">
                <a16:creationId xmlns:a16="http://schemas.microsoft.com/office/drawing/2014/main" id="{F68D0964-63BA-45DE-96B3-88CAB3F69AFC}"/>
              </a:ext>
            </a:extLst>
          </p:cNvPr>
          <p:cNvSpPr>
            <a:spLocks noGrp="1"/>
          </p:cNvSpPr>
          <p:nvPr>
            <p:ph idx="1"/>
          </p:nvPr>
        </p:nvSpPr>
        <p:spPr>
          <a:xfrm>
            <a:off x="179512" y="1988840"/>
            <a:ext cx="3833769" cy="4032448"/>
          </a:xfrm>
        </p:spPr>
        <p:txBody>
          <a:bodyPr>
            <a:normAutofit fontScale="55000" lnSpcReduction="20000"/>
          </a:bodyPr>
          <a:lstStyle/>
          <a:p>
            <a:pPr marL="0" indent="0">
              <a:lnSpc>
                <a:spcPct val="120000"/>
              </a:lnSpc>
              <a:buNone/>
            </a:pPr>
            <a:r>
              <a:rPr lang="zh-CN" altLang="en-US" sz="3800" dirty="0">
                <a:latin typeface="华文楷体" panose="02010600040101010101" pitchFamily="2" charset="-122"/>
                <a:ea typeface="华文楷体" panose="02010600040101010101" pitchFamily="2" charset="-122"/>
              </a:rPr>
              <a:t>二十世纪初，</a:t>
            </a:r>
            <a:r>
              <a:rPr lang="en-US" altLang="zh-CN" sz="3800" dirty="0" err="1">
                <a:latin typeface="华文楷体" panose="02010600040101010101" pitchFamily="2" charset="-122"/>
                <a:ea typeface="华文楷体" panose="02010600040101010101" pitchFamily="2" charset="-122"/>
              </a:rPr>
              <a:t>Potsdan</a:t>
            </a:r>
            <a:r>
              <a:rPr lang="zh-CN" altLang="en-US" sz="3800" dirty="0">
                <a:latin typeface="华文楷体" panose="02010600040101010101" pitchFamily="2" charset="-122"/>
                <a:ea typeface="华文楷体" panose="02010600040101010101" pitchFamily="2" charset="-122"/>
              </a:rPr>
              <a:t>的</a:t>
            </a:r>
            <a:r>
              <a:rPr lang="en-US" altLang="zh-CN" sz="3800" dirty="0" err="1">
                <a:latin typeface="华文楷体" panose="02010600040101010101" pitchFamily="2" charset="-122"/>
                <a:ea typeface="华文楷体" panose="02010600040101010101" pitchFamily="2" charset="-122"/>
              </a:rPr>
              <a:t>Wilsing</a:t>
            </a:r>
            <a:r>
              <a:rPr lang="en-US" altLang="zh-CN" sz="3800" dirty="0">
                <a:latin typeface="华文楷体" panose="02010600040101010101" pitchFamily="2" charset="-122"/>
                <a:ea typeface="华文楷体" panose="02010600040101010101" pitchFamily="2" charset="-122"/>
              </a:rPr>
              <a:t> &amp; </a:t>
            </a:r>
            <a:r>
              <a:rPr lang="en-US" altLang="zh-CN" sz="3800" dirty="0" err="1">
                <a:latin typeface="华文楷体" panose="02010600040101010101" pitchFamily="2" charset="-122"/>
                <a:ea typeface="华文楷体" panose="02010600040101010101" pitchFamily="2" charset="-122"/>
              </a:rPr>
              <a:t>Scheiner</a:t>
            </a:r>
            <a:r>
              <a:rPr lang="en-US" altLang="zh-CN" sz="3800" dirty="0">
                <a:latin typeface="华文楷体" panose="02010600040101010101" pitchFamily="2" charset="-122"/>
                <a:ea typeface="华文楷体" panose="02010600040101010101" pitchFamily="2" charset="-122"/>
              </a:rPr>
              <a:t> (1909)</a:t>
            </a:r>
            <a:r>
              <a:rPr lang="zh-CN" altLang="en-US" sz="3800" dirty="0">
                <a:latin typeface="华文楷体" panose="02010600040101010101" pitchFamily="2" charset="-122"/>
                <a:ea typeface="华文楷体" panose="02010600040101010101" pitchFamily="2" charset="-122"/>
              </a:rPr>
              <a:t>利用眼睛观测，而</a:t>
            </a:r>
            <a:r>
              <a:rPr lang="en-US" altLang="zh-CN" sz="3800" dirty="0">
                <a:latin typeface="华文楷体" panose="02010600040101010101" pitchFamily="2" charset="-122"/>
                <a:ea typeface="华文楷体" panose="02010600040101010101" pitchFamily="2" charset="-122"/>
              </a:rPr>
              <a:t>Tübingen</a:t>
            </a:r>
            <a:r>
              <a:rPr lang="zh-CN" altLang="en-US" sz="3800" dirty="0">
                <a:latin typeface="华文楷体" panose="02010600040101010101" pitchFamily="2" charset="-122"/>
                <a:ea typeface="华文楷体" panose="02010600040101010101" pitchFamily="2" charset="-122"/>
              </a:rPr>
              <a:t>的</a:t>
            </a:r>
            <a:r>
              <a:rPr lang="en-US" altLang="zh-CN" sz="3800" dirty="0">
                <a:latin typeface="华文楷体" panose="02010600040101010101" pitchFamily="2" charset="-122"/>
                <a:ea typeface="华文楷体" panose="02010600040101010101" pitchFamily="2" charset="-122"/>
              </a:rPr>
              <a:t>Rosenberg</a:t>
            </a:r>
            <a:r>
              <a:rPr lang="zh-CN" altLang="en-US" sz="3800" dirty="0">
                <a:latin typeface="华文楷体" panose="02010600040101010101" pitchFamily="2" charset="-122"/>
                <a:ea typeface="华文楷体" panose="02010600040101010101" pitchFamily="2" charset="-122"/>
              </a:rPr>
              <a:t>则利用照相技术首先开始确定恒星温度。他们的温度完全是基于颜色的；</a:t>
            </a:r>
            <a:endParaRPr lang="en-US" altLang="zh-CN" sz="3800" dirty="0">
              <a:latin typeface="华文楷体" panose="02010600040101010101" pitchFamily="2" charset="-122"/>
              <a:ea typeface="华文楷体" panose="02010600040101010101" pitchFamily="2" charset="-122"/>
            </a:endParaRPr>
          </a:p>
          <a:p>
            <a:pPr marL="0" indent="0">
              <a:lnSpc>
                <a:spcPct val="120000"/>
              </a:lnSpc>
              <a:buNone/>
            </a:pPr>
            <a:r>
              <a:rPr lang="en-US" altLang="zh-CN" sz="3800" dirty="0">
                <a:latin typeface="华文楷体" panose="02010600040101010101" pitchFamily="2" charset="-122"/>
                <a:ea typeface="华文楷体" panose="02010600040101010101" pitchFamily="2" charset="-122"/>
              </a:rPr>
              <a:t>Sampson</a:t>
            </a:r>
            <a:r>
              <a:rPr lang="zh-CN" altLang="en-US" sz="3800" dirty="0">
                <a:latin typeface="华文楷体" panose="02010600040101010101" pitchFamily="2" charset="-122"/>
                <a:ea typeface="华文楷体" panose="02010600040101010101" pitchFamily="2" charset="-122"/>
              </a:rPr>
              <a:t>首先注意到恒星光谱存在偏离黑体情形，定义了有效温度（</a:t>
            </a:r>
            <a:r>
              <a:rPr lang="en-US" altLang="zh-CN" sz="3800" dirty="0">
                <a:latin typeface="华文楷体" panose="02010600040101010101" pitchFamily="2" charset="-122"/>
                <a:ea typeface="华文楷体" panose="02010600040101010101" pitchFamily="2" charset="-122"/>
              </a:rPr>
              <a:t>1925</a:t>
            </a:r>
            <a:r>
              <a:rPr lang="zh-CN" altLang="en-US" sz="3800" dirty="0">
                <a:latin typeface="华文楷体" panose="02010600040101010101" pitchFamily="2" charset="-122"/>
                <a:ea typeface="华文楷体" panose="02010600040101010101" pitchFamily="2" charset="-122"/>
              </a:rPr>
              <a:t>）</a:t>
            </a:r>
            <a:endParaRPr lang="en-US" altLang="zh-CN" sz="3800" dirty="0">
              <a:latin typeface="华文楷体" panose="02010600040101010101" pitchFamily="2" charset="-122"/>
              <a:ea typeface="华文楷体" panose="02010600040101010101" pitchFamily="2" charset="-122"/>
            </a:endParaRPr>
          </a:p>
          <a:p>
            <a:pPr marL="0" indent="0">
              <a:lnSpc>
                <a:spcPct val="120000"/>
              </a:lnSpc>
              <a:buNone/>
            </a:pPr>
            <a:r>
              <a:rPr lang="en-US" altLang="zh-CN" sz="3800" dirty="0">
                <a:latin typeface="华文楷体" panose="02010600040101010101" pitchFamily="2" charset="-122"/>
                <a:ea typeface="华文楷体" panose="02010600040101010101" pitchFamily="2" charset="-122"/>
              </a:rPr>
              <a:t>Balmer</a:t>
            </a:r>
            <a:r>
              <a:rPr lang="zh-CN" altLang="en-US" sz="3800" dirty="0">
                <a:latin typeface="华文楷体" panose="02010600040101010101" pitchFamily="2" charset="-122"/>
                <a:ea typeface="华文楷体" panose="02010600040101010101" pitchFamily="2" charset="-122"/>
              </a:rPr>
              <a:t>跳变被用来确定温度</a:t>
            </a:r>
            <a:endParaRPr lang="en-US" altLang="zh-CN" sz="3800" dirty="0">
              <a:latin typeface="华文楷体" panose="02010600040101010101" pitchFamily="2" charset="-122"/>
              <a:ea typeface="华文楷体" panose="02010600040101010101" pitchFamily="2" charset="-122"/>
            </a:endParaRPr>
          </a:p>
          <a:p>
            <a:pPr marL="0" indent="0">
              <a:lnSpc>
                <a:spcPct val="120000"/>
              </a:lnSpc>
              <a:buNone/>
            </a:pPr>
            <a:r>
              <a:rPr lang="en-US" altLang="zh-CN" sz="3800" dirty="0" err="1">
                <a:latin typeface="华文楷体" panose="02010600040101010101" pitchFamily="2" charset="-122"/>
                <a:ea typeface="华文楷体" panose="02010600040101010101" pitchFamily="2" charset="-122"/>
              </a:rPr>
              <a:t>Barbier</a:t>
            </a:r>
            <a:r>
              <a:rPr lang="en-US" altLang="zh-CN" sz="3800" dirty="0">
                <a:latin typeface="华文楷体" panose="02010600040101010101" pitchFamily="2" charset="-122"/>
                <a:ea typeface="华文楷体" panose="02010600040101010101" pitchFamily="2" charset="-122"/>
              </a:rPr>
              <a:t> &amp; </a:t>
            </a:r>
            <a:r>
              <a:rPr lang="en-US" altLang="zh-CN" sz="3800" dirty="0" err="1">
                <a:latin typeface="华文楷体" panose="02010600040101010101" pitchFamily="2" charset="-122"/>
                <a:ea typeface="华文楷体" panose="02010600040101010101" pitchFamily="2" charset="-122"/>
              </a:rPr>
              <a:t>Chalonger</a:t>
            </a:r>
            <a:r>
              <a:rPr lang="en-US" altLang="zh-CN" sz="3800" dirty="0">
                <a:latin typeface="华文楷体" panose="02010600040101010101" pitchFamily="2" charset="-122"/>
                <a:ea typeface="华文楷体" panose="02010600040101010101" pitchFamily="2" charset="-122"/>
              </a:rPr>
              <a:t> </a:t>
            </a:r>
            <a:r>
              <a:rPr lang="zh-CN" altLang="en-US" sz="3800" dirty="0">
                <a:latin typeface="华文楷体" panose="02010600040101010101" pitchFamily="2" charset="-122"/>
                <a:ea typeface="华文楷体" panose="02010600040101010101" pitchFamily="2" charset="-122"/>
              </a:rPr>
              <a:t>（</a:t>
            </a:r>
            <a:r>
              <a:rPr lang="en-US" altLang="zh-CN" sz="3800" dirty="0">
                <a:latin typeface="华文楷体" panose="02010600040101010101" pitchFamily="2" charset="-122"/>
                <a:ea typeface="华文楷体" panose="02010600040101010101" pitchFamily="2" charset="-122"/>
              </a:rPr>
              <a:t>1941</a:t>
            </a:r>
            <a:r>
              <a:rPr lang="zh-CN" altLang="en-US" sz="3800" dirty="0">
                <a:latin typeface="华文楷体" panose="02010600040101010101" pitchFamily="2" charset="-122"/>
                <a:ea typeface="华文楷体" panose="02010600040101010101" pitchFamily="2" charset="-122"/>
              </a:rPr>
              <a:t>）</a:t>
            </a:r>
            <a:endParaRPr lang="zh-CN" altLang="en-US" dirty="0"/>
          </a:p>
          <a:p>
            <a:pPr marL="0" indent="0">
              <a:buNone/>
            </a:pPr>
            <a:endParaRPr lang="zh-CN" altLang="en-US"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zh-CN" altLang="en-US" dirty="0"/>
          </a:p>
        </p:txBody>
      </p:sp>
      <p:pic>
        <p:nvPicPr>
          <p:cNvPr id="5" name="图片 4">
            <a:extLst>
              <a:ext uri="{FF2B5EF4-FFF2-40B4-BE49-F238E27FC236}">
                <a16:creationId xmlns:a16="http://schemas.microsoft.com/office/drawing/2014/main" id="{02EC4CE5-7BF7-4238-B20C-6A6F8E012195}"/>
              </a:ext>
            </a:extLst>
          </p:cNvPr>
          <p:cNvPicPr>
            <a:picLocks noChangeAspect="1"/>
          </p:cNvPicPr>
          <p:nvPr/>
        </p:nvPicPr>
        <p:blipFill>
          <a:blip r:embed="rId2"/>
          <a:stretch>
            <a:fillRect/>
          </a:stretch>
        </p:blipFill>
        <p:spPr>
          <a:xfrm>
            <a:off x="3902416" y="1852968"/>
            <a:ext cx="4879319" cy="3303065"/>
          </a:xfrm>
          <a:prstGeom prst="rect">
            <a:avLst/>
          </a:prstGeom>
        </p:spPr>
      </p:pic>
      <p:sp>
        <p:nvSpPr>
          <p:cNvPr id="4" name="文本框 3">
            <a:extLst>
              <a:ext uri="{FF2B5EF4-FFF2-40B4-BE49-F238E27FC236}">
                <a16:creationId xmlns:a16="http://schemas.microsoft.com/office/drawing/2014/main" id="{AF8B8BC8-B299-4C90-AFEE-E266E2ED5FD7}"/>
              </a:ext>
            </a:extLst>
          </p:cNvPr>
          <p:cNvSpPr txBox="1"/>
          <p:nvPr/>
        </p:nvSpPr>
        <p:spPr>
          <a:xfrm>
            <a:off x="4201346" y="5441615"/>
            <a:ext cx="4580389"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Sampson 1925</a:t>
            </a:r>
            <a:r>
              <a:rPr lang="zh-CN" altLang="en-US" b="1" dirty="0">
                <a:latin typeface="Times New Roman" panose="02020603050405020304" pitchFamily="18" charset="0"/>
                <a:cs typeface="Times New Roman" panose="02020603050405020304" pitchFamily="18" charset="0"/>
              </a:rPr>
              <a:t>在</a:t>
            </a:r>
            <a:r>
              <a:rPr lang="en-US" altLang="zh-CN" b="1" dirty="0">
                <a:latin typeface="Times New Roman" panose="02020603050405020304" pitchFamily="18" charset="0"/>
                <a:cs typeface="Times New Roman" panose="02020603050405020304" pitchFamily="18" charset="0"/>
              </a:rPr>
              <a:t>MNRAS</a:t>
            </a:r>
            <a:r>
              <a:rPr lang="zh-CN" altLang="en-US" dirty="0"/>
              <a:t>上发表的文章</a:t>
            </a:r>
          </a:p>
        </p:txBody>
      </p:sp>
    </p:spTree>
    <p:extLst>
      <p:ext uri="{BB962C8B-B14F-4D97-AF65-F5344CB8AC3E}">
        <p14:creationId xmlns:p14="http://schemas.microsoft.com/office/powerpoint/2010/main" val="1874176764"/>
      </p:ext>
    </p:extLst>
  </p:cSld>
  <p:clrMapOvr>
    <a:masterClrMapping/>
  </p:clrMapOvr>
  <p:transition>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 y="113234"/>
            <a:ext cx="9034943" cy="1139378"/>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与模型无关的有效温度和表面重力确定方法</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92163" name="Rectangle 3"/>
          <p:cNvSpPr>
            <a:spLocks noGrp="1" noChangeArrowheads="1"/>
          </p:cNvSpPr>
          <p:nvPr>
            <p:ph type="body" idx="1"/>
          </p:nvPr>
        </p:nvSpPr>
        <p:spPr>
          <a:xfrm>
            <a:off x="543272" y="1692486"/>
            <a:ext cx="7924800" cy="4572000"/>
          </a:xfrm>
        </p:spPr>
        <p:txBody>
          <a:bodyPr/>
          <a:lstStyle/>
          <a:p>
            <a:pPr>
              <a:buFont typeface="Symbol" pitchFamily="18" charset="2"/>
              <a:buChar char="¨"/>
            </a:pPr>
            <a:r>
              <a:rPr lang="zh-CN" altLang="en-US" sz="2400" b="1" dirty="0">
                <a:solidFill>
                  <a:srgbClr val="FF0000"/>
                </a:solidFill>
                <a:latin typeface="华文楷体" pitchFamily="2" charset="-122"/>
                <a:ea typeface="华文楷体" pitchFamily="2" charset="-122"/>
                <a:sym typeface="Symbol" pitchFamily="18" charset="2"/>
              </a:rPr>
              <a:t>食双星和光谱双星的表面重力</a:t>
            </a:r>
            <a:endParaRPr lang="en-US" altLang="zh-CN" sz="2400" b="1" dirty="0">
              <a:solidFill>
                <a:srgbClr val="FF0000"/>
              </a:solidFill>
              <a:latin typeface="华文楷体" pitchFamily="2" charset="-122"/>
              <a:ea typeface="华文楷体" pitchFamily="2" charset="-122"/>
            </a:endParaRPr>
          </a:p>
          <a:p>
            <a:pPr>
              <a:buFont typeface="Symbol" pitchFamily="18" charset="2"/>
              <a:buNone/>
            </a:pPr>
            <a:r>
              <a:rPr lang="en-US" sz="2000" dirty="0">
                <a:solidFill>
                  <a:srgbClr val="FF0000"/>
                </a:solidFill>
                <a:latin typeface="华文楷体" pitchFamily="2" charset="-122"/>
                <a:ea typeface="华文楷体" pitchFamily="2" charset="-122"/>
              </a:rPr>
              <a:t>                                </a:t>
            </a:r>
            <a:r>
              <a:rPr lang="en-US" sz="2200" dirty="0">
                <a:latin typeface="华文楷体" pitchFamily="2" charset="-122"/>
                <a:ea typeface="华文楷体" pitchFamily="2" charset="-122"/>
              </a:rPr>
              <a:t>M</a:t>
            </a:r>
            <a:r>
              <a:rPr lang="zh-CN" altLang="en-US" sz="2200" dirty="0">
                <a:latin typeface="华文楷体" pitchFamily="2" charset="-122"/>
                <a:ea typeface="华文楷体" pitchFamily="2" charset="-122"/>
              </a:rPr>
              <a:t>质量可以从视向速度曲线获取</a:t>
            </a:r>
            <a:r>
              <a:rPr lang="en-US" sz="2200" dirty="0">
                <a:latin typeface="华文楷体" pitchFamily="2" charset="-122"/>
                <a:ea typeface="华文楷体" pitchFamily="2" charset="-122"/>
              </a:rPr>
              <a:t>;</a:t>
            </a:r>
          </a:p>
          <a:p>
            <a:pPr>
              <a:buFont typeface="Symbol" pitchFamily="18" charset="2"/>
              <a:buNone/>
            </a:pPr>
            <a:r>
              <a:rPr kumimoji="0" lang="de-DE" altLang="zh-CN" sz="2200" dirty="0">
                <a:latin typeface="华文楷体" pitchFamily="2" charset="-122"/>
                <a:ea typeface="华文楷体" pitchFamily="2" charset="-122"/>
              </a:rPr>
              <a:t>                                </a:t>
            </a:r>
            <a:r>
              <a:rPr kumimoji="0" lang="zh-CN" altLang="en-US" sz="2200" dirty="0">
                <a:latin typeface="华文楷体" pitchFamily="2" charset="-122"/>
                <a:ea typeface="华文楷体" pitchFamily="2" charset="-122"/>
              </a:rPr>
              <a:t>半径可以分析光变曲线得到</a:t>
            </a:r>
            <a:endParaRPr kumimoji="0" lang="de-DE" altLang="zh-CN" sz="2200" dirty="0">
              <a:latin typeface="华文楷体" pitchFamily="2" charset="-122"/>
              <a:ea typeface="华文楷体" pitchFamily="2" charset="-122"/>
            </a:endParaRPr>
          </a:p>
          <a:p>
            <a:pPr>
              <a:buFont typeface="Symbol" pitchFamily="18" charset="2"/>
              <a:buNone/>
            </a:pPr>
            <a:endParaRPr kumimoji="0" lang="de-DE" altLang="zh-CN" sz="2000" dirty="0">
              <a:latin typeface="Arial" charset="0"/>
            </a:endParaRPr>
          </a:p>
          <a:p>
            <a:pPr>
              <a:buFontTx/>
              <a:buNone/>
            </a:pPr>
            <a:r>
              <a:rPr lang="en-US" sz="2000" dirty="0">
                <a:solidFill>
                  <a:srgbClr val="FF0000"/>
                </a:solidFill>
                <a:latin typeface="Arial" charset="0"/>
                <a:sym typeface="Symbol" pitchFamily="18" charset="2"/>
              </a:rPr>
              <a:t></a:t>
            </a:r>
            <a:r>
              <a:rPr lang="zh-CN" altLang="en-US" sz="2000" dirty="0">
                <a:solidFill>
                  <a:srgbClr val="FF0000"/>
                </a:solidFill>
                <a:latin typeface="Arial" charset="0"/>
                <a:sym typeface="Symbol" pitchFamily="18" charset="2"/>
              </a:rPr>
              <a:t>  </a:t>
            </a:r>
            <a:r>
              <a:rPr lang="zh-CN" altLang="en-US" sz="2400" b="1" dirty="0">
                <a:solidFill>
                  <a:srgbClr val="FF0000"/>
                </a:solidFill>
                <a:latin typeface="华文楷体" pitchFamily="2" charset="-122"/>
                <a:ea typeface="华文楷体" pitchFamily="2" charset="-122"/>
                <a:sym typeface="Symbol" pitchFamily="18" charset="2"/>
              </a:rPr>
              <a:t>利用</a:t>
            </a:r>
            <a:r>
              <a:rPr lang="zh-CN" altLang="en-US" sz="2400" b="1" dirty="0">
                <a:solidFill>
                  <a:srgbClr val="FF0000"/>
                </a:solidFill>
                <a:latin typeface="华文楷体" pitchFamily="2" charset="-122"/>
                <a:ea typeface="华文楷体" pitchFamily="2" charset="-122"/>
              </a:rPr>
              <a:t>绝对流量确定有效温度</a:t>
            </a:r>
            <a:endParaRPr lang="en-US" sz="2400" b="1" dirty="0">
              <a:solidFill>
                <a:srgbClr val="FF0000"/>
              </a:solidFill>
              <a:latin typeface="华文楷体" pitchFamily="2" charset="-122"/>
              <a:ea typeface="华文楷体" pitchFamily="2" charset="-122"/>
            </a:endParaRPr>
          </a:p>
          <a:p>
            <a:pPr>
              <a:buFont typeface="Symbol" pitchFamily="18" charset="2"/>
              <a:buNone/>
            </a:pPr>
            <a:r>
              <a:rPr kumimoji="0" lang="zh-CN" altLang="en-US" sz="2400" dirty="0">
                <a:latin typeface="华文楷体" pitchFamily="2" charset="-122"/>
                <a:ea typeface="华文楷体" pitchFamily="2" charset="-122"/>
              </a:rPr>
              <a:t>仅有的与模型无关的确定有效温度的</a:t>
            </a:r>
            <a:r>
              <a:rPr lang="en-US" altLang="zh-CN" sz="2400" i="1" dirty="0" err="1">
                <a:latin typeface="华文楷体" pitchFamily="2" charset="-122"/>
                <a:ea typeface="华文楷体" pitchFamily="2" charset="-122"/>
              </a:rPr>
              <a:t>T</a:t>
            </a:r>
            <a:r>
              <a:rPr lang="en-US" altLang="zh-CN" sz="2400" i="1" baseline="-25000" dirty="0" err="1">
                <a:latin typeface="华文楷体" pitchFamily="2" charset="-122"/>
                <a:ea typeface="华文楷体" pitchFamily="2" charset="-122"/>
              </a:rPr>
              <a:t>eff</a:t>
            </a:r>
            <a:r>
              <a:rPr kumimoji="0" lang="zh-CN" altLang="en-US" sz="2400" dirty="0">
                <a:latin typeface="华文楷体" pitchFamily="2" charset="-122"/>
                <a:ea typeface="华文楷体" pitchFamily="2" charset="-122"/>
              </a:rPr>
              <a:t>方法是观测它的绝对流量</a:t>
            </a:r>
            <a:r>
              <a:rPr lang="en-US" altLang="zh-CN" sz="2400" i="1" dirty="0">
                <a:solidFill>
                  <a:srgbClr val="FF0000"/>
                </a:solidFill>
                <a:latin typeface="华文楷体" pitchFamily="2" charset="-122"/>
                <a:ea typeface="华文楷体" pitchFamily="2" charset="-122"/>
              </a:rPr>
              <a:t>f </a:t>
            </a:r>
            <a:r>
              <a:rPr kumimoji="0" lang="zh-CN" altLang="en-US" sz="2400" dirty="0">
                <a:latin typeface="华文楷体" pitchFamily="2" charset="-122"/>
                <a:ea typeface="华文楷体" pitchFamily="2" charset="-122"/>
              </a:rPr>
              <a:t>和角半径</a:t>
            </a:r>
            <a:r>
              <a:rPr kumimoji="0" lang="de-DE" altLang="zh-CN" sz="2400" i="1" dirty="0">
                <a:solidFill>
                  <a:srgbClr val="FF0000"/>
                </a:solidFill>
                <a:latin typeface="SymbolProp BT" pitchFamily="18" charset="2"/>
              </a:rPr>
              <a:t>q.</a:t>
            </a:r>
            <a:r>
              <a:rPr kumimoji="0" lang="de-DE" altLang="zh-CN" sz="2400" i="1" dirty="0">
                <a:latin typeface="Arial" charset="0"/>
              </a:rPr>
              <a:t> </a:t>
            </a:r>
          </a:p>
        </p:txBody>
      </p:sp>
      <mc:AlternateContent xmlns:mc="http://schemas.openxmlformats.org/markup-compatibility/2006" xmlns:a14="http://schemas.microsoft.com/office/drawing/2010/main">
        <mc:Choice Requires="a14">
          <p:sp>
            <p:nvSpPr>
              <p:cNvPr id="92164" name="Object 4"/>
              <p:cNvSpPr txBox="1"/>
              <p:nvPr/>
            </p:nvSpPr>
            <p:spPr bwMode="auto">
              <a:xfrm>
                <a:off x="604008" y="4287328"/>
                <a:ext cx="3590488" cy="10668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zh-CN" altLang="en-US" sz="2400" i="1" smtClean="0">
                          <a:solidFill>
                            <a:srgbClr val="000000"/>
                          </a:solidFill>
                          <a:latin typeface="Cambria Math" panose="02040503050406030204" pitchFamily="18" charset="0"/>
                        </a:rPr>
                        <m:t>𝐹</m:t>
                      </m:r>
                      <m:r>
                        <a:rPr lang="zh-CN" altLang="en-US" sz="2400" i="1" smtClean="0">
                          <a:solidFill>
                            <a:srgbClr val="000000"/>
                          </a:solidFill>
                          <a:latin typeface="Cambria Math" panose="02040503050406030204" pitchFamily="18" charset="0"/>
                        </a:rPr>
                        <m:t>=</m:t>
                      </m:r>
                      <m:nary>
                        <m:naryPr>
                          <m:limLoc m:val="undOvr"/>
                          <m:ctrlPr>
                            <a:rPr lang="zh-CN" altLang="en-US" sz="2400" i="1">
                              <a:solidFill>
                                <a:srgbClr val="000000"/>
                              </a:solidFill>
                              <a:latin typeface="Cambria Math" panose="02040503050406030204" pitchFamily="18" charset="0"/>
                            </a:rPr>
                          </m:ctrlPr>
                        </m:naryPr>
                        <m:sub>
                          <m:r>
                            <a:rPr lang="zh-CN" altLang="en-US" sz="2400" i="1">
                              <a:solidFill>
                                <a:srgbClr val="000000"/>
                              </a:solidFill>
                              <a:latin typeface="Cambria Math" panose="02040503050406030204" pitchFamily="18" charset="0"/>
                            </a:rPr>
                            <m:t>0</m:t>
                          </m:r>
                        </m:sub>
                        <m:sup>
                          <m:r>
                            <a:rPr lang="zh-CN" altLang="en-US" sz="2400" i="1">
                              <a:solidFill>
                                <a:srgbClr val="000000"/>
                              </a:solidFill>
                              <a:latin typeface="Cambria Math" panose="02040503050406030204" pitchFamily="18" charset="0"/>
                            </a:rPr>
                            <m:t>∞</m:t>
                          </m:r>
                        </m:sup>
                        <m:e>
                          <m:r>
                            <a:rPr lang="zh-CN" altLang="en-US" sz="2400" i="1">
                              <a:solidFill>
                                <a:srgbClr val="000000"/>
                              </a:solidFill>
                              <a:latin typeface="Cambria Math" panose="02040503050406030204" pitchFamily="18" charset="0"/>
                            </a:rPr>
                            <m:t>𝐹</m:t>
                          </m:r>
                          <m:r>
                            <a:rPr lang="zh-CN" altLang="en-US" sz="2400" i="1">
                              <a:solidFill>
                                <a:srgbClr val="000000"/>
                              </a:solidFill>
                              <a:latin typeface="Cambria Math" panose="02040503050406030204" pitchFamily="18" charset="0"/>
                            </a:rPr>
                            <m:t>𝜈</m:t>
                          </m:r>
                        </m:e>
                      </m:nary>
                      <m:r>
                        <a:rPr lang="zh-CN" altLang="en-US" sz="2400" i="1">
                          <a:solidFill>
                            <a:srgbClr val="000000"/>
                          </a:solidFill>
                          <a:latin typeface="Cambria Math" panose="02040503050406030204" pitchFamily="18" charset="0"/>
                        </a:rPr>
                        <m:t>𝑑</m:t>
                      </m:r>
                      <m:r>
                        <a:rPr lang="zh-CN" altLang="en-US" sz="2400" i="1">
                          <a:solidFill>
                            <a:srgbClr val="000000"/>
                          </a:solidFill>
                          <a:latin typeface="Cambria Math" panose="02040503050406030204" pitchFamily="18" charset="0"/>
                        </a:rPr>
                        <m:t>𝜈</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𝜎</m:t>
                      </m:r>
                      <m:sSubSup>
                        <m:sSubSupPr>
                          <m:ctrlPr>
                            <a:rPr lang="zh-CN" altLang="en-US" sz="2400" i="1">
                              <a:solidFill>
                                <a:srgbClr val="000000"/>
                              </a:solidFill>
                              <a:latin typeface="Cambria Math" panose="02040503050406030204" pitchFamily="18" charset="0"/>
                            </a:rPr>
                          </m:ctrlPr>
                        </m:sSubSupPr>
                        <m:e>
                          <m:r>
                            <a:rPr lang="zh-CN" altLang="en-US" sz="2400" i="1">
                              <a:solidFill>
                                <a:srgbClr val="000000"/>
                              </a:solidFill>
                              <a:latin typeface="Cambria Math" panose="02040503050406030204" pitchFamily="18" charset="0"/>
                            </a:rPr>
                            <m:t>𝑇</m:t>
                          </m:r>
                        </m:e>
                        <m:sub>
                          <m:r>
                            <a:rPr lang="zh-CN" altLang="en-US" sz="2400" i="1">
                              <a:solidFill>
                                <a:srgbClr val="000000"/>
                              </a:solidFill>
                              <a:latin typeface="Cambria Math" panose="02040503050406030204" pitchFamily="18" charset="0"/>
                            </a:rPr>
                            <m:t>𝑒𝑓𝑓</m:t>
                          </m:r>
                        </m:sub>
                        <m:sup>
                          <m:r>
                            <a:rPr lang="zh-CN" altLang="en-US" sz="2400" i="1">
                              <a:solidFill>
                                <a:srgbClr val="000000"/>
                              </a:solidFill>
                              <a:latin typeface="Cambria Math" panose="02040503050406030204" pitchFamily="18" charset="0"/>
                            </a:rPr>
                            <m:t>4</m:t>
                          </m:r>
                        </m:sup>
                      </m:sSubSup>
                    </m:oMath>
                  </m:oMathPara>
                </a14:m>
                <a:endParaRPr lang="zh-CN" altLang="en-US" sz="2400" dirty="0"/>
              </a:p>
            </p:txBody>
          </p:sp>
        </mc:Choice>
        <mc:Fallback xmlns="">
          <p:sp>
            <p:nvSpPr>
              <p:cNvPr id="92164" name="Object 4"/>
              <p:cNvSpPr txBox="1">
                <a:spLocks noRot="1" noChangeAspect="1" noMove="1" noResize="1" noEditPoints="1" noAdjustHandles="1" noChangeArrowheads="1" noChangeShapeType="1" noTextEdit="1"/>
              </p:cNvSpPr>
              <p:nvPr/>
            </p:nvSpPr>
            <p:spPr bwMode="auto">
              <a:xfrm>
                <a:off x="604008" y="4287328"/>
                <a:ext cx="3590488" cy="1066800"/>
              </a:xfrm>
              <a:prstGeom prst="rect">
                <a:avLst/>
              </a:prstGeom>
              <a:blipFill>
                <a:blip r:embed="rId2"/>
                <a:stretch>
                  <a:fillRect b="-5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165" name="Object 5"/>
              <p:cNvSpPr txBox="1"/>
              <p:nvPr/>
            </p:nvSpPr>
            <p:spPr bwMode="auto">
              <a:xfrm>
                <a:off x="3865942" y="4644814"/>
                <a:ext cx="3962400" cy="52070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r>
                        <a:rPr lang="zh-CN" altLang="en-US" sz="2400" i="1">
                          <a:solidFill>
                            <a:srgbClr val="000000"/>
                          </a:solidFill>
                          <a:latin typeface="Cambria Math" panose="02040503050406030204" pitchFamily="18" charset="0"/>
                        </a:rPr>
                        <m:t>𝑓</m:t>
                      </m:r>
                      <m:r>
                        <a:rPr lang="zh-CN" altLang="en-US" sz="2400" i="1">
                          <a:solidFill>
                            <a:srgbClr val="000000"/>
                          </a:solidFill>
                          <a:latin typeface="Cambria Math" panose="02040503050406030204" pitchFamily="18" charset="0"/>
                        </a:rPr>
                        <m:t>=4</m:t>
                      </m:r>
                      <m:r>
                        <a:rPr lang="zh-CN" altLang="en-US" sz="2400" i="1">
                          <a:solidFill>
                            <a:srgbClr val="000000"/>
                          </a:solidFill>
                          <a:latin typeface="Cambria Math" panose="02040503050406030204" pitchFamily="18" charset="0"/>
                        </a:rPr>
                        <m:t>𝜋</m:t>
                      </m:r>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𝑅</m:t>
                          </m:r>
                        </m:e>
                        <m:sup>
                          <m:r>
                            <a:rPr lang="zh-CN" altLang="en-US" sz="2400" i="1">
                              <a:solidFill>
                                <a:srgbClr val="000000"/>
                              </a:solidFill>
                              <a:latin typeface="Cambria Math" panose="02040503050406030204" pitchFamily="18" charset="0"/>
                            </a:rPr>
                            <m:t>2</m:t>
                          </m:r>
                        </m:sup>
                      </m:sSup>
                      <m:r>
                        <a:rPr lang="zh-CN" altLang="en-US" sz="2400" i="1">
                          <a:solidFill>
                            <a:srgbClr val="000000"/>
                          </a:solidFill>
                          <a:latin typeface="Cambria Math" panose="02040503050406030204" pitchFamily="18" charset="0"/>
                        </a:rPr>
                        <m:t>𝐹</m:t>
                      </m:r>
                      <m:r>
                        <a:rPr lang="zh-CN" altLang="en-US" sz="2400" i="1">
                          <a:solidFill>
                            <a:srgbClr val="000000"/>
                          </a:solidFill>
                          <a:latin typeface="Cambria Math" panose="02040503050406030204" pitchFamily="18" charset="0"/>
                        </a:rPr>
                        <m:t>/4</m:t>
                      </m:r>
                      <m:r>
                        <a:rPr lang="zh-CN" altLang="en-US" sz="2400" i="1">
                          <a:solidFill>
                            <a:srgbClr val="000000"/>
                          </a:solidFill>
                          <a:latin typeface="Cambria Math" panose="02040503050406030204" pitchFamily="18" charset="0"/>
                        </a:rPr>
                        <m:t>𝜋</m:t>
                      </m:r>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𝑑</m:t>
                          </m:r>
                        </m:e>
                        <m:sup>
                          <m:r>
                            <a:rPr lang="zh-CN" altLang="en-US" sz="2400" i="1">
                              <a:solidFill>
                                <a:srgbClr val="000000"/>
                              </a:solidFill>
                              <a:latin typeface="Cambria Math" panose="02040503050406030204" pitchFamily="18" charset="0"/>
                            </a:rPr>
                            <m:t>2</m:t>
                          </m:r>
                        </m:sup>
                      </m:sSup>
                      <m:r>
                        <a:rPr lang="zh-CN" altLang="en-US" sz="2400" i="1">
                          <a:solidFill>
                            <a:srgbClr val="000000"/>
                          </a:solidFill>
                          <a:latin typeface="Cambria Math" panose="02040503050406030204" pitchFamily="18" charset="0"/>
                        </a:rPr>
                        <m:t>;</m:t>
                      </m:r>
                      <m:m>
                        <m:mPr>
                          <m:plcHide m:val="on"/>
                          <m:mcs>
                            <m:mc>
                              <m:mcPr>
                                <m:count m:val="2"/>
                                <m:mcJc m:val="center"/>
                              </m:mcPr>
                            </m:mc>
                          </m:mcs>
                          <m:ctrlPr>
                            <a:rPr lang="zh-CN" altLang="en-US" sz="2400" i="1">
                              <a:solidFill>
                                <a:srgbClr val="000000"/>
                              </a:solidFill>
                              <a:latin typeface="Cambria Math" panose="02040503050406030204" pitchFamily="18" charset="0"/>
                            </a:rPr>
                          </m:ctrlPr>
                        </m:mPr>
                        <m:mr>
                          <m:e/>
                          <m:e>
                            <m:r>
                              <a:rPr lang="zh-CN" altLang="en-US" sz="2400" i="1">
                                <a:solidFill>
                                  <a:srgbClr val="000000"/>
                                </a:solidFill>
                                <a:latin typeface="Cambria Math" panose="02040503050406030204" pitchFamily="18" charset="0"/>
                              </a:rPr>
                              <m:t>𝜃</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𝑅</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𝑑</m:t>
                            </m:r>
                            <m:r>
                              <a:rPr lang="zh-CN" altLang="en-US" sz="2400" i="1">
                                <a:solidFill>
                                  <a:srgbClr val="000000"/>
                                </a:solidFill>
                                <a:latin typeface="Cambria Math" panose="02040503050406030204" pitchFamily="18" charset="0"/>
                              </a:rPr>
                              <m:t>;</m:t>
                            </m:r>
                          </m:e>
                        </m:mr>
                      </m:m>
                    </m:oMath>
                  </m:oMathPara>
                </a14:m>
                <a:endParaRPr lang="zh-CN" altLang="en-US" sz="2400" dirty="0"/>
              </a:p>
            </p:txBody>
          </p:sp>
        </mc:Choice>
        <mc:Fallback xmlns="">
          <p:sp>
            <p:nvSpPr>
              <p:cNvPr id="92165" name="Object 5"/>
              <p:cNvSpPr txBox="1">
                <a:spLocks noRot="1" noChangeAspect="1" noMove="1" noResize="1" noEditPoints="1" noAdjustHandles="1" noChangeArrowheads="1" noChangeShapeType="1" noTextEdit="1"/>
              </p:cNvSpPr>
              <p:nvPr/>
            </p:nvSpPr>
            <p:spPr bwMode="auto">
              <a:xfrm>
                <a:off x="3865942" y="4644814"/>
                <a:ext cx="3962400" cy="520700"/>
              </a:xfrm>
              <a:prstGeom prst="rect">
                <a:avLst/>
              </a:prstGeom>
              <a:blipFill>
                <a:blip r:embed="rId3"/>
                <a:stretch>
                  <a:fillRect l="-923"/>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2166" name="Object 6"/>
              <p:cNvSpPr txBox="1"/>
              <p:nvPr/>
            </p:nvSpPr>
            <p:spPr bwMode="auto">
              <a:xfrm>
                <a:off x="3275856" y="5417889"/>
                <a:ext cx="2088859" cy="528637"/>
              </a:xfrm>
              <a:prstGeom prst="rect">
                <a:avLst/>
              </a:prstGeom>
              <a:noFill/>
              <a:ln w="28575">
                <a:solidFill>
                  <a:srgbClr val="FF0000"/>
                </a:solid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r>
                        <a:rPr lang="zh-CN" altLang="en-US" sz="2400" i="1">
                          <a:solidFill>
                            <a:srgbClr val="000000"/>
                          </a:solidFill>
                          <a:latin typeface="Cambria Math" panose="02040503050406030204" pitchFamily="18" charset="0"/>
                        </a:rPr>
                        <m:t>𝑓</m:t>
                      </m:r>
                      <m:r>
                        <a:rPr lang="zh-CN" altLang="en-US" sz="2400" i="1">
                          <a:solidFill>
                            <a:srgbClr val="000000"/>
                          </a:solidFill>
                          <a:latin typeface="Cambria Math" panose="02040503050406030204" pitchFamily="18" charset="0"/>
                        </a:rPr>
                        <m:t>=</m:t>
                      </m:r>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𝜃</m:t>
                          </m:r>
                        </m:e>
                        <m:sup>
                          <m:r>
                            <a:rPr lang="zh-CN" altLang="en-US" sz="2400" i="1">
                              <a:solidFill>
                                <a:srgbClr val="000000"/>
                              </a:solidFill>
                              <a:latin typeface="Cambria Math" panose="02040503050406030204" pitchFamily="18" charset="0"/>
                            </a:rPr>
                            <m:t>2</m:t>
                          </m:r>
                        </m:sup>
                      </m:sSup>
                      <m:r>
                        <a:rPr lang="zh-CN" altLang="en-US" sz="2400" i="1">
                          <a:solidFill>
                            <a:srgbClr val="000000"/>
                          </a:solidFill>
                          <a:latin typeface="Cambria Math" panose="02040503050406030204" pitchFamily="18" charset="0"/>
                        </a:rPr>
                        <m:t>𝜎</m:t>
                      </m:r>
                      <m:sSubSup>
                        <m:sSubSupPr>
                          <m:ctrlPr>
                            <a:rPr lang="zh-CN" altLang="en-US" sz="2400" i="1">
                              <a:solidFill>
                                <a:srgbClr val="000000"/>
                              </a:solidFill>
                              <a:latin typeface="Cambria Math" panose="02040503050406030204" pitchFamily="18" charset="0"/>
                            </a:rPr>
                          </m:ctrlPr>
                        </m:sSubSupPr>
                        <m:e>
                          <m:r>
                            <a:rPr lang="zh-CN" altLang="en-US" sz="2400" i="1">
                              <a:solidFill>
                                <a:srgbClr val="000000"/>
                              </a:solidFill>
                              <a:latin typeface="Cambria Math" panose="02040503050406030204" pitchFamily="18" charset="0"/>
                            </a:rPr>
                            <m:t>𝑇</m:t>
                          </m:r>
                        </m:e>
                        <m:sub>
                          <m:r>
                            <a:rPr lang="zh-CN" altLang="en-US" sz="2400" i="1">
                              <a:solidFill>
                                <a:srgbClr val="000000"/>
                              </a:solidFill>
                              <a:latin typeface="Cambria Math" panose="02040503050406030204" pitchFamily="18" charset="0"/>
                            </a:rPr>
                            <m:t>𝑒𝑓𝑓</m:t>
                          </m:r>
                        </m:sub>
                        <m:sup>
                          <m:r>
                            <a:rPr lang="zh-CN" altLang="en-US" sz="2400" i="1">
                              <a:solidFill>
                                <a:srgbClr val="000000"/>
                              </a:solidFill>
                              <a:latin typeface="Cambria Math" panose="02040503050406030204" pitchFamily="18" charset="0"/>
                            </a:rPr>
                            <m:t>4</m:t>
                          </m:r>
                        </m:sup>
                      </m:sSubSup>
                    </m:oMath>
                  </m:oMathPara>
                </a14:m>
                <a:endParaRPr lang="zh-CN" altLang="en-US" sz="2400" dirty="0"/>
              </a:p>
            </p:txBody>
          </p:sp>
        </mc:Choice>
        <mc:Fallback>
          <p:sp>
            <p:nvSpPr>
              <p:cNvPr id="92166" name="Object 6"/>
              <p:cNvSpPr txBox="1">
                <a:spLocks noRot="1" noChangeAspect="1" noMove="1" noResize="1" noEditPoints="1" noAdjustHandles="1" noChangeArrowheads="1" noChangeShapeType="1" noTextEdit="1"/>
              </p:cNvSpPr>
              <p:nvPr/>
            </p:nvSpPr>
            <p:spPr bwMode="auto">
              <a:xfrm>
                <a:off x="3275856" y="5417889"/>
                <a:ext cx="2088859" cy="528637"/>
              </a:xfrm>
              <a:prstGeom prst="rect">
                <a:avLst/>
              </a:prstGeom>
              <a:blipFill>
                <a:blip r:embed="rId4"/>
                <a:stretch>
                  <a:fillRect/>
                </a:stretch>
              </a:blipFill>
              <a:ln w="28575">
                <a:solidFill>
                  <a:srgbClr val="FF0000"/>
                </a:solidFill>
                <a:miter lim="800000"/>
                <a:headEnd/>
                <a:tailEnd/>
              </a:ln>
            </p:spPr>
            <p:txBody>
              <a:bodyPr/>
              <a:lstStyle/>
              <a:p>
                <a:r>
                  <a:rPr lang="zh-CN" altLang="en-US">
                    <a:noFill/>
                  </a:rPr>
                  <a:t> </a:t>
                </a:r>
              </a:p>
            </p:txBody>
          </p:sp>
        </mc:Fallback>
      </mc:AlternateContent>
      <p:sp>
        <p:nvSpPr>
          <p:cNvPr id="92167" name="Rectangle 7"/>
          <p:cNvSpPr>
            <a:spLocks noChangeArrowheads="1"/>
          </p:cNvSpPr>
          <p:nvPr/>
        </p:nvSpPr>
        <p:spPr bwMode="auto">
          <a:xfrm>
            <a:off x="7020272" y="5301208"/>
            <a:ext cx="1447800" cy="762000"/>
          </a:xfrm>
          <a:prstGeom prst="rect">
            <a:avLst/>
          </a:prstGeom>
          <a:solidFill>
            <a:srgbClr val="CCFFFF"/>
          </a:solidFill>
          <a:ln w="9525">
            <a:solidFill>
              <a:schemeClr val="bg1"/>
            </a:solidFill>
            <a:miter lim="800000"/>
            <a:headEnd/>
            <a:tailEnd/>
          </a:ln>
          <a:effectLst/>
        </p:spPr>
        <p:txBody>
          <a:bodyPr wrap="none" anchor="ctr"/>
          <a:lstStyle/>
          <a:p>
            <a:pPr algn="ctr"/>
            <a:r>
              <a:rPr kumimoji="0" lang="de-DE" altLang="zh-CN" i="1" dirty="0"/>
              <a:t>R</a:t>
            </a:r>
            <a:r>
              <a:rPr kumimoji="0" lang="de-DE" altLang="zh-CN" sz="2000" dirty="0">
                <a:latin typeface="Arial" charset="0"/>
              </a:rPr>
              <a:t> – </a:t>
            </a:r>
            <a:r>
              <a:rPr kumimoji="0" lang="zh-CN" altLang="en-US" sz="2000" dirty="0">
                <a:latin typeface="Arial" charset="0"/>
              </a:rPr>
              <a:t>半径</a:t>
            </a:r>
            <a:endParaRPr kumimoji="0" lang="de-DE" altLang="zh-CN" sz="2000" dirty="0">
              <a:latin typeface="Arial" charset="0"/>
            </a:endParaRPr>
          </a:p>
          <a:p>
            <a:pPr algn="ctr"/>
            <a:r>
              <a:rPr kumimoji="0" lang="de-DE" altLang="zh-CN" i="1" dirty="0"/>
              <a:t>d</a:t>
            </a:r>
            <a:r>
              <a:rPr kumimoji="0" lang="de-DE" altLang="zh-CN" sz="2000" dirty="0">
                <a:latin typeface="Arial" charset="0"/>
              </a:rPr>
              <a:t> – </a:t>
            </a:r>
            <a:r>
              <a:rPr kumimoji="0" lang="zh-CN" altLang="en-US" sz="2000" dirty="0">
                <a:latin typeface="Arial" charset="0"/>
              </a:rPr>
              <a:t>距离</a:t>
            </a:r>
            <a:endParaRPr kumimoji="0" lang="en-US" altLang="zh-CN" sz="2000" dirty="0">
              <a:latin typeface="Arial" charset="0"/>
            </a:endParaRPr>
          </a:p>
        </p:txBody>
      </p:sp>
      <mc:AlternateContent xmlns:mc="http://schemas.openxmlformats.org/markup-compatibility/2006" xmlns:a14="http://schemas.microsoft.com/office/drawing/2010/main">
        <mc:Choice Requires="a14">
          <p:sp>
            <p:nvSpPr>
              <p:cNvPr id="92168" name="Object 8"/>
              <p:cNvSpPr txBox="1"/>
              <p:nvPr/>
            </p:nvSpPr>
            <p:spPr bwMode="auto">
              <a:xfrm>
                <a:off x="923430" y="2165645"/>
                <a:ext cx="1568100" cy="895525"/>
              </a:xfrm>
              <a:prstGeom prst="rect">
                <a:avLst/>
              </a:prstGeom>
              <a:noFill/>
              <a:ln w="28575">
                <a:solidFill>
                  <a:srgbClr val="FF0000"/>
                </a:solid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r>
                        <a:rPr lang="zh-CN" altLang="en-US" sz="2400" i="1">
                          <a:solidFill>
                            <a:srgbClr val="000000"/>
                          </a:solidFill>
                          <a:latin typeface="Cambria Math" panose="02040503050406030204" pitchFamily="18" charset="0"/>
                        </a:rPr>
                        <m:t>𝑔</m:t>
                      </m:r>
                      <m:r>
                        <a:rPr lang="zh-CN" altLang="en-US" sz="2400" i="1">
                          <a:solidFill>
                            <a:srgbClr val="000000"/>
                          </a:solidFill>
                          <a:latin typeface="Cambria Math" panose="02040503050406030204" pitchFamily="18" charset="0"/>
                        </a:rPr>
                        <m:t>=</m:t>
                      </m:r>
                      <m:f>
                        <m:fPr>
                          <m:ctrlPr>
                            <a:rPr lang="zh-CN" altLang="en-US" sz="2400" i="1">
                              <a:solidFill>
                                <a:srgbClr val="000000"/>
                              </a:solidFill>
                              <a:latin typeface="Cambria Math" panose="02040503050406030204" pitchFamily="18" charset="0"/>
                            </a:rPr>
                          </m:ctrlPr>
                        </m:fPr>
                        <m:num>
                          <m:r>
                            <a:rPr lang="zh-CN" altLang="en-US" sz="2400" i="1">
                              <a:solidFill>
                                <a:srgbClr val="000000"/>
                              </a:solidFill>
                              <a:latin typeface="Cambria Math" panose="02040503050406030204" pitchFamily="18" charset="0"/>
                            </a:rPr>
                            <m:t>𝐺𝑀</m:t>
                          </m:r>
                        </m:num>
                        <m:den>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𝑅</m:t>
                              </m:r>
                            </m:e>
                            <m:sup>
                              <m:r>
                                <a:rPr lang="zh-CN" altLang="en-US" sz="2400" i="1">
                                  <a:solidFill>
                                    <a:srgbClr val="000000"/>
                                  </a:solidFill>
                                  <a:latin typeface="Cambria Math" panose="02040503050406030204" pitchFamily="18" charset="0"/>
                                </a:rPr>
                                <m:t>2</m:t>
                              </m:r>
                            </m:sup>
                          </m:sSup>
                        </m:den>
                      </m:f>
                    </m:oMath>
                  </m:oMathPara>
                </a14:m>
                <a:endParaRPr lang="zh-CN" altLang="en-US" sz="2400" dirty="0"/>
              </a:p>
            </p:txBody>
          </p:sp>
        </mc:Choice>
        <mc:Fallback xmlns="">
          <p:sp>
            <p:nvSpPr>
              <p:cNvPr id="92168" name="Object 8"/>
              <p:cNvSpPr txBox="1">
                <a:spLocks noRot="1" noChangeAspect="1" noMove="1" noResize="1" noEditPoints="1" noAdjustHandles="1" noChangeArrowheads="1" noChangeShapeType="1" noTextEdit="1"/>
              </p:cNvSpPr>
              <p:nvPr/>
            </p:nvSpPr>
            <p:spPr bwMode="auto">
              <a:xfrm>
                <a:off x="923430" y="2165645"/>
                <a:ext cx="1568100" cy="895525"/>
              </a:xfrm>
              <a:prstGeom prst="rect">
                <a:avLst/>
              </a:prstGeom>
              <a:blipFill>
                <a:blip r:embed="rId5"/>
                <a:stretch>
                  <a:fillRect/>
                </a:stretch>
              </a:blipFill>
              <a:ln w="28575">
                <a:solidFill>
                  <a:srgbClr val="FF0000"/>
                </a:solidFill>
                <a:miter lim="800000"/>
                <a:headEnd/>
                <a:tailEnd/>
              </a:ln>
            </p:spPr>
            <p:txBody>
              <a:bodyPr/>
              <a:lstStyle/>
              <a:p>
                <a:r>
                  <a:rPr lang="zh-CN" altLang="en-US">
                    <a:noFill/>
                  </a:rPr>
                  <a:t> </a:t>
                </a:r>
              </a:p>
            </p:txBody>
          </p:sp>
        </mc:Fallback>
      </mc:AlternateContent>
    </p:spTree>
  </p:cSld>
  <p:clrMapOvr>
    <a:masterClrMapping/>
  </p:clrMapOvr>
  <p:transition>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2000" y="457200"/>
            <a:ext cx="7696200" cy="811560"/>
          </a:xfrm>
        </p:spPr>
        <p:txBody>
          <a:bodyPr>
            <a:norm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利用绝对流量确定温度</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76803" name="Rectangle 3"/>
          <p:cNvSpPr>
            <a:spLocks noGrp="1" noChangeArrowheads="1"/>
          </p:cNvSpPr>
          <p:nvPr>
            <p:ph type="body" idx="1"/>
          </p:nvPr>
        </p:nvSpPr>
        <p:spPr>
          <a:xfrm>
            <a:off x="495300" y="1700808"/>
            <a:ext cx="8229600" cy="4392488"/>
          </a:xfrm>
        </p:spPr>
        <p:txBody>
          <a:bodyPr>
            <a:normAutofit lnSpcReduction="10000"/>
          </a:bodyPr>
          <a:lstStyle/>
          <a:p>
            <a:pPr>
              <a:buFontTx/>
              <a:buNone/>
            </a:pPr>
            <a:r>
              <a:rPr kumimoji="0" lang="zh-CN" altLang="en-US" sz="2800" dirty="0">
                <a:solidFill>
                  <a:srgbClr val="C00000"/>
                </a:solidFill>
                <a:latin typeface="华文楷体" pitchFamily="2" charset="-122"/>
                <a:ea typeface="华文楷体" pitchFamily="2" charset="-122"/>
              </a:rPr>
              <a:t>角半径</a:t>
            </a:r>
            <a:r>
              <a:rPr kumimoji="0" lang="de-DE" altLang="zh-CN" sz="2800" dirty="0">
                <a:solidFill>
                  <a:srgbClr val="C00000"/>
                </a:solidFill>
                <a:latin typeface="华文楷体" pitchFamily="2" charset="-122"/>
                <a:ea typeface="华文楷体" pitchFamily="2" charset="-122"/>
              </a:rPr>
              <a:t> </a:t>
            </a:r>
            <a:r>
              <a:rPr kumimoji="0" lang="zh-CN" altLang="en-US" sz="2400" dirty="0">
                <a:latin typeface="华文楷体" pitchFamily="2" charset="-122"/>
                <a:ea typeface="华文楷体" pitchFamily="2" charset="-122"/>
              </a:rPr>
              <a:t>只有邻近最亮的恒星才能确定角半径</a:t>
            </a:r>
            <a:endParaRPr kumimoji="0" lang="de-DE" altLang="zh-CN" sz="2400" dirty="0">
              <a:latin typeface="华文楷体" pitchFamily="2" charset="-122"/>
              <a:ea typeface="华文楷体" pitchFamily="2" charset="-122"/>
            </a:endParaRPr>
          </a:p>
          <a:p>
            <a:pPr>
              <a:buFontTx/>
              <a:buNone/>
            </a:pPr>
            <a:r>
              <a:rPr kumimoji="0" lang="de-DE" altLang="zh-CN" sz="2000" dirty="0">
                <a:latin typeface="华文楷体" pitchFamily="2" charset="-122"/>
                <a:ea typeface="华文楷体" pitchFamily="2" charset="-122"/>
              </a:rPr>
              <a:t> </a:t>
            </a:r>
            <a:r>
              <a:rPr lang="ru-RU" altLang="zh-CN" sz="2000" dirty="0">
                <a:solidFill>
                  <a:schemeClr val="accent2"/>
                </a:solidFill>
                <a:latin typeface="华文楷体" pitchFamily="2" charset="-122"/>
                <a:ea typeface="华文楷体" pitchFamily="2" charset="-122"/>
              </a:rPr>
              <a:t>•</a:t>
            </a:r>
            <a:r>
              <a:rPr kumimoji="0" lang="de-DE" altLang="zh-CN" sz="2000" dirty="0">
                <a:latin typeface="华文楷体" pitchFamily="2" charset="-122"/>
                <a:ea typeface="华文楷体" pitchFamily="2" charset="-122"/>
              </a:rPr>
              <a:t> </a:t>
            </a:r>
            <a:r>
              <a:rPr kumimoji="0" lang="zh-CN" altLang="en-US" sz="2000" dirty="0">
                <a:latin typeface="华文楷体" pitchFamily="2" charset="-122"/>
                <a:ea typeface="华文楷体" pitchFamily="2" charset="-122"/>
              </a:rPr>
              <a:t>干涉仪</a:t>
            </a:r>
            <a:r>
              <a:rPr kumimoji="0" lang="de-DE" altLang="zh-CN" sz="2000" dirty="0">
                <a:latin typeface="华文楷体" pitchFamily="2" charset="-122"/>
                <a:ea typeface="华文楷体" pitchFamily="2" charset="-122"/>
              </a:rPr>
              <a:t>;</a:t>
            </a:r>
          </a:p>
          <a:p>
            <a:pPr>
              <a:buFontTx/>
              <a:buNone/>
            </a:pPr>
            <a:r>
              <a:rPr kumimoji="0" lang="de-DE" altLang="zh-CN" sz="2000" dirty="0">
                <a:latin typeface="华文楷体" pitchFamily="2" charset="-122"/>
                <a:ea typeface="华文楷体" pitchFamily="2" charset="-122"/>
              </a:rPr>
              <a:t> </a:t>
            </a:r>
            <a:r>
              <a:rPr lang="ru-RU" altLang="zh-CN" sz="2000" dirty="0">
                <a:solidFill>
                  <a:schemeClr val="accent2"/>
                </a:solidFill>
                <a:latin typeface="华文楷体" pitchFamily="2" charset="-122"/>
                <a:ea typeface="华文楷体" pitchFamily="2" charset="-122"/>
              </a:rPr>
              <a:t>• </a:t>
            </a:r>
            <a:r>
              <a:rPr lang="zh-CN" altLang="en-US" sz="2000" dirty="0">
                <a:latin typeface="华文楷体" pitchFamily="2" charset="-122"/>
                <a:ea typeface="华文楷体" pitchFamily="2" charset="-122"/>
              </a:rPr>
              <a:t>光斑干涉</a:t>
            </a:r>
            <a:r>
              <a:rPr kumimoji="0" lang="de-DE" altLang="zh-CN" sz="2000" dirty="0">
                <a:latin typeface="华文楷体" pitchFamily="2" charset="-122"/>
                <a:ea typeface="华文楷体" pitchFamily="2" charset="-122"/>
              </a:rPr>
              <a:t>;</a:t>
            </a:r>
            <a:endParaRPr lang="en-US" altLang="zh-CN" sz="2000" dirty="0">
              <a:latin typeface="华文楷体" pitchFamily="2" charset="-122"/>
              <a:ea typeface="华文楷体" pitchFamily="2" charset="-122"/>
            </a:endParaRPr>
          </a:p>
          <a:p>
            <a:pPr>
              <a:buFontTx/>
              <a:buNone/>
            </a:pPr>
            <a:r>
              <a:rPr lang="en-US" altLang="zh-CN" sz="2000" dirty="0">
                <a:solidFill>
                  <a:schemeClr val="accent2"/>
                </a:solidFill>
                <a:latin typeface="华文楷体" pitchFamily="2" charset="-122"/>
                <a:ea typeface="华文楷体" pitchFamily="2" charset="-122"/>
              </a:rPr>
              <a:t> </a:t>
            </a:r>
            <a:r>
              <a:rPr lang="ru-RU" altLang="zh-CN" sz="2000" dirty="0">
                <a:solidFill>
                  <a:schemeClr val="accent2"/>
                </a:solidFill>
                <a:latin typeface="华文楷体" pitchFamily="2" charset="-122"/>
                <a:ea typeface="华文楷体" pitchFamily="2" charset="-122"/>
              </a:rPr>
              <a:t>•</a:t>
            </a:r>
            <a:r>
              <a:rPr lang="en-US" altLang="zh-CN" sz="2000" dirty="0">
                <a:solidFill>
                  <a:schemeClr val="accent2"/>
                </a:solidFill>
                <a:latin typeface="华文楷体" pitchFamily="2" charset="-122"/>
                <a:ea typeface="华文楷体" pitchFamily="2" charset="-122"/>
              </a:rPr>
              <a:t> </a:t>
            </a:r>
            <a:r>
              <a:rPr lang="zh-CN" altLang="en-US" sz="2000" dirty="0">
                <a:latin typeface="华文楷体" pitchFamily="2" charset="-122"/>
                <a:ea typeface="华文楷体" pitchFamily="2" charset="-122"/>
              </a:rPr>
              <a:t>食双星法</a:t>
            </a:r>
            <a:r>
              <a:rPr lang="en-US" altLang="zh-CN" sz="2000" dirty="0">
                <a:latin typeface="华文楷体" pitchFamily="2" charset="-122"/>
                <a:ea typeface="华文楷体" pitchFamily="2" charset="-122"/>
              </a:rPr>
              <a:t>;</a:t>
            </a:r>
          </a:p>
          <a:p>
            <a:pPr>
              <a:buFontTx/>
              <a:buNone/>
            </a:pPr>
            <a:r>
              <a:rPr lang="en-US" altLang="zh-CN" sz="2000" dirty="0">
                <a:solidFill>
                  <a:schemeClr val="accent2"/>
                </a:solidFill>
                <a:latin typeface="华文楷体" pitchFamily="2" charset="-122"/>
                <a:ea typeface="华文楷体" pitchFamily="2" charset="-122"/>
              </a:rPr>
              <a:t> </a:t>
            </a:r>
            <a:r>
              <a:rPr lang="ru-RU" altLang="zh-CN" sz="2000" dirty="0">
                <a:solidFill>
                  <a:schemeClr val="accent2"/>
                </a:solidFill>
                <a:latin typeface="华文楷体" pitchFamily="2" charset="-122"/>
                <a:ea typeface="华文楷体" pitchFamily="2" charset="-122"/>
              </a:rPr>
              <a:t>•</a:t>
            </a:r>
            <a:r>
              <a:rPr lang="en-US" altLang="zh-CN" sz="2000" dirty="0">
                <a:solidFill>
                  <a:schemeClr val="accent2"/>
                </a:solidFill>
                <a:latin typeface="华文楷体" pitchFamily="2" charset="-122"/>
                <a:ea typeface="华文楷体" pitchFamily="2" charset="-122"/>
              </a:rPr>
              <a:t> </a:t>
            </a:r>
            <a:r>
              <a:rPr lang="zh-CN" altLang="en-US" sz="2000" dirty="0">
                <a:latin typeface="华文楷体" pitchFamily="2" charset="-122"/>
                <a:ea typeface="华文楷体" pitchFamily="2" charset="-122"/>
              </a:rPr>
              <a:t>月掩星</a:t>
            </a:r>
            <a:r>
              <a:rPr lang="en-US" altLang="zh-CN" sz="2000" dirty="0">
                <a:latin typeface="华文楷体" pitchFamily="2" charset="-122"/>
                <a:ea typeface="华文楷体" pitchFamily="2" charset="-122"/>
              </a:rPr>
              <a:t>.</a:t>
            </a:r>
          </a:p>
          <a:p>
            <a:pPr>
              <a:buFontTx/>
              <a:buNone/>
            </a:pPr>
            <a:endParaRPr lang="en-US" altLang="zh-CN" sz="2000" dirty="0">
              <a:latin typeface="华文楷体" pitchFamily="2" charset="-122"/>
              <a:ea typeface="华文楷体" pitchFamily="2" charset="-122"/>
            </a:endParaRPr>
          </a:p>
          <a:p>
            <a:pPr>
              <a:buFontTx/>
              <a:buNone/>
            </a:pPr>
            <a:r>
              <a:rPr lang="zh-CN" altLang="en-US" sz="2800" dirty="0">
                <a:solidFill>
                  <a:srgbClr val="C00000"/>
                </a:solidFill>
                <a:latin typeface="华文楷体" pitchFamily="2" charset="-122"/>
                <a:ea typeface="华文楷体" pitchFamily="2" charset="-122"/>
              </a:rPr>
              <a:t>绝对流量</a:t>
            </a:r>
            <a:r>
              <a:rPr lang="zh-CN" altLang="en-US" sz="2800" dirty="0">
                <a:latin typeface="华文楷体" pitchFamily="2" charset="-122"/>
                <a:ea typeface="华文楷体" pitchFamily="2" charset="-122"/>
              </a:rPr>
              <a:t>法</a:t>
            </a:r>
            <a:r>
              <a:rPr lang="zh-CN" altLang="en-US" sz="2400" dirty="0">
                <a:latin typeface="华文楷体" pitchFamily="2" charset="-122"/>
                <a:ea typeface="华文楷体" pitchFamily="2" charset="-122"/>
              </a:rPr>
              <a:t>的误差来源</a:t>
            </a:r>
            <a:r>
              <a:rPr lang="en-US" sz="2400" dirty="0">
                <a:latin typeface="华文楷体" pitchFamily="2" charset="-122"/>
                <a:ea typeface="华文楷体" pitchFamily="2" charset="-122"/>
              </a:rPr>
              <a:t>:</a:t>
            </a:r>
            <a:r>
              <a:rPr lang="en-US" sz="2400" dirty="0">
                <a:solidFill>
                  <a:srgbClr val="FF0000"/>
                </a:solidFill>
                <a:latin typeface="华文楷体" pitchFamily="2" charset="-122"/>
                <a:ea typeface="华文楷体" pitchFamily="2" charset="-122"/>
              </a:rPr>
              <a:t> </a:t>
            </a:r>
          </a:p>
          <a:p>
            <a:pPr>
              <a:buFontTx/>
              <a:buNone/>
            </a:pPr>
            <a:r>
              <a:rPr lang="ru-RU" altLang="zh-CN" sz="2400" dirty="0">
                <a:solidFill>
                  <a:schemeClr val="accent2"/>
                </a:solidFill>
                <a:latin typeface="华文楷体" pitchFamily="2" charset="-122"/>
                <a:ea typeface="华文楷体" pitchFamily="2" charset="-122"/>
              </a:rPr>
              <a:t>• </a:t>
            </a:r>
            <a:r>
              <a:rPr lang="en-US" altLang="zh-CN" sz="2400" dirty="0">
                <a:solidFill>
                  <a:schemeClr val="accent2"/>
                </a:solidFill>
                <a:latin typeface="华文楷体" pitchFamily="2" charset="-122"/>
                <a:ea typeface="华文楷体" pitchFamily="2" charset="-122"/>
              </a:rPr>
              <a:t> </a:t>
            </a:r>
            <a:r>
              <a:rPr lang="zh-CN" altLang="en-US" sz="2400" dirty="0">
                <a:latin typeface="华文楷体" pitchFamily="2" charset="-122"/>
                <a:ea typeface="华文楷体" pitchFamily="2" charset="-122"/>
              </a:rPr>
              <a:t>低于</a:t>
            </a:r>
            <a:r>
              <a:rPr lang="en-US" altLang="zh-CN" sz="2400" dirty="0">
                <a:latin typeface="华文楷体" pitchFamily="2" charset="-122"/>
                <a:ea typeface="华文楷体" pitchFamily="2" charset="-122"/>
              </a:rPr>
              <a:t>Lyman</a:t>
            </a:r>
            <a:r>
              <a:rPr lang="zh-CN" altLang="en-US" sz="2400" dirty="0">
                <a:latin typeface="华文楷体" pitchFamily="2" charset="-122"/>
                <a:ea typeface="华文楷体" pitchFamily="2" charset="-122"/>
              </a:rPr>
              <a:t>边缘的辐射被星际气体完全吸收；</a:t>
            </a:r>
            <a:endParaRPr lang="en-US" altLang="zh-CN" sz="2400" dirty="0">
              <a:latin typeface="华文楷体" pitchFamily="2" charset="-122"/>
              <a:ea typeface="华文楷体" pitchFamily="2" charset="-122"/>
            </a:endParaRPr>
          </a:p>
          <a:p>
            <a:pPr>
              <a:buFontTx/>
              <a:buNone/>
            </a:pPr>
            <a:r>
              <a:rPr lang="ru-RU" altLang="zh-CN" sz="2400" dirty="0">
                <a:solidFill>
                  <a:schemeClr val="accent2"/>
                </a:solidFill>
                <a:latin typeface="华文楷体" pitchFamily="2" charset="-122"/>
                <a:ea typeface="华文楷体" pitchFamily="2" charset="-122"/>
              </a:rPr>
              <a:t>•</a:t>
            </a:r>
            <a:r>
              <a:rPr lang="en-US" altLang="zh-CN" sz="2400" dirty="0">
                <a:solidFill>
                  <a:schemeClr val="accent2"/>
                </a:solidFill>
                <a:latin typeface="华文楷体" pitchFamily="2" charset="-122"/>
                <a:ea typeface="华文楷体" pitchFamily="2" charset="-122"/>
              </a:rPr>
              <a:t>  </a:t>
            </a:r>
            <a:r>
              <a:rPr lang="zh-CN" altLang="en-US" sz="2400" dirty="0">
                <a:latin typeface="华文楷体" pitchFamily="2" charset="-122"/>
                <a:ea typeface="华文楷体" pitchFamily="2" charset="-122"/>
              </a:rPr>
              <a:t>对于</a:t>
            </a:r>
            <a:r>
              <a:rPr lang="en-US" altLang="zh-CN" sz="2400" dirty="0">
                <a:latin typeface="华文楷体" pitchFamily="2" charset="-122"/>
                <a:ea typeface="华文楷体" pitchFamily="2" charset="-122"/>
                <a:cs typeface="Arial" charset="0"/>
              </a:rPr>
              <a:t>d &gt; 100 pc</a:t>
            </a:r>
            <a:r>
              <a:rPr lang="zh-CN" altLang="en-US" sz="2400" dirty="0">
                <a:latin typeface="华文楷体" pitchFamily="2" charset="-122"/>
                <a:ea typeface="华文楷体" pitchFamily="2" charset="-122"/>
                <a:cs typeface="Arial" charset="0"/>
              </a:rPr>
              <a:t>的恒星在</a:t>
            </a:r>
            <a:r>
              <a:rPr lang="en-US" altLang="zh-CN" sz="2400" dirty="0">
                <a:latin typeface="华文楷体" pitchFamily="2" charset="-122"/>
                <a:ea typeface="华文楷体" pitchFamily="2" charset="-122"/>
              </a:rPr>
              <a:t>912 – 3000 </a:t>
            </a:r>
            <a:r>
              <a:rPr lang="en-US" altLang="zh-CN" sz="2400" dirty="0">
                <a:latin typeface="华文楷体" pitchFamily="2" charset="-122"/>
                <a:ea typeface="华文楷体" pitchFamily="2" charset="-122"/>
                <a:cs typeface="Arial" charset="0"/>
              </a:rPr>
              <a:t>Å</a:t>
            </a:r>
            <a:r>
              <a:rPr lang="zh-CN" altLang="en-US" sz="2400" dirty="0">
                <a:latin typeface="华文楷体" pitchFamily="2" charset="-122"/>
                <a:ea typeface="华文楷体" pitchFamily="2" charset="-122"/>
                <a:cs typeface="Arial" charset="0"/>
              </a:rPr>
              <a:t>之间被严重</a:t>
            </a:r>
            <a:endParaRPr lang="en-US" altLang="zh-CN" sz="2400" dirty="0">
              <a:latin typeface="华文楷体" pitchFamily="2" charset="-122"/>
              <a:ea typeface="华文楷体" pitchFamily="2" charset="-122"/>
              <a:cs typeface="Arial" charset="0"/>
            </a:endParaRPr>
          </a:p>
          <a:p>
            <a:pPr>
              <a:buFontTx/>
              <a:buNone/>
            </a:pPr>
            <a:r>
              <a:rPr lang="zh-CN" altLang="en-US" sz="2400" dirty="0">
                <a:latin typeface="华文楷体" pitchFamily="2" charset="-122"/>
                <a:ea typeface="华文楷体" pitchFamily="2" charset="-122"/>
                <a:cs typeface="Arial" charset="0"/>
              </a:rPr>
              <a:t>    红化；</a:t>
            </a:r>
            <a:endParaRPr lang="en-US" altLang="zh-CN" sz="2400" dirty="0">
              <a:solidFill>
                <a:schemeClr val="accent2"/>
              </a:solidFill>
              <a:latin typeface="华文楷体" pitchFamily="2" charset="-122"/>
              <a:ea typeface="华文楷体" pitchFamily="2" charset="-122"/>
            </a:endParaRPr>
          </a:p>
          <a:p>
            <a:pPr>
              <a:buFontTx/>
              <a:buNone/>
            </a:pPr>
            <a:r>
              <a:rPr lang="ru-RU" altLang="zh-CN" sz="2400" dirty="0">
                <a:solidFill>
                  <a:schemeClr val="accent2"/>
                </a:solidFill>
                <a:latin typeface="华文楷体" pitchFamily="2" charset="-122"/>
                <a:ea typeface="华文楷体" pitchFamily="2" charset="-122"/>
              </a:rPr>
              <a:t>•</a:t>
            </a: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绝对流量定标。</a:t>
            </a:r>
            <a:endParaRPr lang="en-US" altLang="zh-CN" sz="2400" dirty="0">
              <a:latin typeface="华文楷体" pitchFamily="2" charset="-122"/>
              <a:ea typeface="华文楷体" pitchFamily="2" charset="-122"/>
            </a:endParaRPr>
          </a:p>
        </p:txBody>
      </p:sp>
      <p:sp>
        <p:nvSpPr>
          <p:cNvPr id="76808" name="Rectangle 8"/>
          <p:cNvSpPr>
            <a:spLocks noChangeArrowheads="1"/>
          </p:cNvSpPr>
          <p:nvPr/>
        </p:nvSpPr>
        <p:spPr bwMode="auto">
          <a:xfrm>
            <a:off x="5364088" y="2276872"/>
            <a:ext cx="3276600" cy="1066800"/>
          </a:xfrm>
          <a:prstGeom prst="rect">
            <a:avLst/>
          </a:prstGeom>
          <a:solidFill>
            <a:schemeClr val="bg1"/>
          </a:solidFill>
          <a:ln w="28575">
            <a:solidFill>
              <a:srgbClr val="00B200"/>
            </a:solidFill>
            <a:miter lim="800000"/>
            <a:headEnd/>
            <a:tailEnd/>
          </a:ln>
          <a:effectLst/>
        </p:spPr>
        <p:txBody>
          <a:bodyPr wrap="none" anchor="ctr"/>
          <a:lstStyle/>
          <a:p>
            <a:r>
              <a:rPr lang="zh-CN" altLang="en-US" sz="2000" dirty="0">
                <a:latin typeface="华文楷体" pitchFamily="2" charset="-122"/>
                <a:ea typeface="华文楷体" pitchFamily="2" charset="-122"/>
              </a:rPr>
              <a:t>举例</a:t>
            </a:r>
            <a:r>
              <a:rPr lang="en-US" altLang="zh-CN" sz="2000" dirty="0">
                <a:latin typeface="华文楷体" pitchFamily="2" charset="-122"/>
                <a:ea typeface="华文楷体" pitchFamily="2" charset="-122"/>
              </a:rPr>
              <a:t>: </a:t>
            </a:r>
          </a:p>
          <a:p>
            <a:r>
              <a:rPr lang="en-US" altLang="zh-CN" sz="2000" dirty="0">
                <a:latin typeface="Arial" charset="0"/>
              </a:rPr>
              <a:t>d = 1.3 pc, R = 700000 km</a:t>
            </a:r>
          </a:p>
          <a:p>
            <a:r>
              <a:rPr lang="en-US" altLang="zh-CN" dirty="0"/>
              <a:t> </a:t>
            </a:r>
            <a:r>
              <a:rPr kumimoji="0" lang="de-DE" altLang="zh-CN" i="1" dirty="0">
                <a:latin typeface="SymbolProp BT" pitchFamily="18" charset="2"/>
              </a:rPr>
              <a:t>q </a:t>
            </a:r>
            <a:r>
              <a:rPr kumimoji="0" lang="de-DE" altLang="zh-CN" sz="2000" dirty="0">
                <a:latin typeface="Arial" charset="0"/>
              </a:rPr>
              <a:t>= 0.004 arcsec</a:t>
            </a:r>
            <a:r>
              <a:rPr kumimoji="0" lang="de-DE" altLang="zh-CN" i="1" dirty="0">
                <a:solidFill>
                  <a:srgbClr val="FF0000"/>
                </a:solidFill>
                <a:latin typeface="SymbolProp BT" pitchFamily="18" charset="2"/>
              </a:rPr>
              <a:t> </a:t>
            </a:r>
            <a:endParaRPr kumimoji="0" lang="en-US" altLang="zh-CN" i="1" dirty="0">
              <a:solidFill>
                <a:srgbClr val="FF0000"/>
              </a:solidFill>
              <a:latin typeface="SymbolProp BT" pitchFamily="18" charset="2"/>
            </a:endParaRPr>
          </a:p>
        </p:txBody>
      </p:sp>
    </p:spTree>
  </p:cSld>
  <p:clrMapOvr>
    <a:masterClrMapping/>
  </p:clrMapOvr>
  <p:transition>
    <p:blinds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1344" y="263948"/>
            <a:ext cx="8291512" cy="6189664"/>
            <a:chOff x="201" y="166"/>
            <a:chExt cx="5223" cy="3899"/>
          </a:xfrm>
        </p:grpSpPr>
        <p:pic>
          <p:nvPicPr>
            <p:cNvPr id="38915" name="Picture 3"/>
            <p:cNvPicPr>
              <a:picLocks noChangeAspect="1" noChangeArrowheads="1"/>
            </p:cNvPicPr>
            <p:nvPr/>
          </p:nvPicPr>
          <p:blipFill>
            <a:blip r:embed="rId2" cstate="print"/>
            <a:srcRect/>
            <a:stretch>
              <a:fillRect/>
            </a:stretch>
          </p:blipFill>
          <p:spPr bwMode="auto">
            <a:xfrm>
              <a:off x="302" y="986"/>
              <a:ext cx="5103" cy="3079"/>
            </a:xfrm>
            <a:prstGeom prst="rect">
              <a:avLst/>
            </a:prstGeom>
            <a:solidFill>
              <a:srgbClr val="CCFFFF"/>
            </a:solidFill>
            <a:ln w="9525">
              <a:noFill/>
              <a:miter lim="800000"/>
              <a:headEnd/>
              <a:tailEnd/>
            </a:ln>
            <a:effectLst/>
          </p:spPr>
        </p:pic>
        <p:sp>
          <p:nvSpPr>
            <p:cNvPr id="38916" name="Text Box 4"/>
            <p:cNvSpPr txBox="1">
              <a:spLocks noChangeArrowheads="1"/>
            </p:cNvSpPr>
            <p:nvPr/>
          </p:nvSpPr>
          <p:spPr bwMode="auto">
            <a:xfrm>
              <a:off x="201" y="166"/>
              <a:ext cx="5129" cy="407"/>
            </a:xfrm>
            <a:prstGeom prst="rect">
              <a:avLst/>
            </a:prstGeom>
            <a:solidFill>
              <a:srgbClr val="CCFFFF"/>
            </a:solidFill>
            <a:ln w="9525">
              <a:noFill/>
              <a:miter lim="800000"/>
              <a:headEnd/>
              <a:tailEnd/>
            </a:ln>
            <a:effectLst/>
          </p:spPr>
          <p:txBody>
            <a:bodyPr>
              <a:spAutoFit/>
            </a:bodyPr>
            <a:lstStyle/>
            <a:p>
              <a:pPr algn="ctr">
                <a:spcBef>
                  <a:spcPct val="50000"/>
                </a:spcBef>
              </a:pPr>
              <a:r>
                <a:rPr kumimoji="0" lang="zh-CN" altLang="en-US" sz="3600" b="1" dirty="0">
                  <a:latin typeface="华文楷体" panose="02010600040101010101" pitchFamily="2" charset="-122"/>
                  <a:ea typeface="华文楷体" panose="02010600040101010101" pitchFamily="2" charset="-122"/>
                  <a:cs typeface="Times New Roman" panose="02020603050405020304" pitchFamily="18" charset="0"/>
                </a:rPr>
                <a:t>角直径观测的精度</a:t>
              </a:r>
              <a:endParaRPr kumimoji="0" lang="de-DE" altLang="zh-CN" sz="3600" b="1"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8917" name="Text Box 5"/>
            <p:cNvSpPr txBox="1">
              <a:spLocks noChangeArrowheads="1"/>
            </p:cNvSpPr>
            <p:nvPr/>
          </p:nvSpPr>
          <p:spPr bwMode="auto">
            <a:xfrm>
              <a:off x="3424" y="3385"/>
              <a:ext cx="2000" cy="231"/>
            </a:xfrm>
            <a:prstGeom prst="rect">
              <a:avLst/>
            </a:prstGeom>
            <a:solidFill>
              <a:srgbClr val="CCFFFF"/>
            </a:solidFill>
            <a:ln w="9525">
              <a:noFill/>
              <a:miter lim="800000"/>
              <a:headEnd/>
              <a:tailEnd/>
            </a:ln>
            <a:effectLst/>
          </p:spPr>
          <p:txBody>
            <a:bodyPr>
              <a:spAutoFit/>
            </a:bodyPr>
            <a:lstStyle/>
            <a:p>
              <a:pPr algn="r">
                <a:spcBef>
                  <a:spcPct val="50000"/>
                </a:spcBef>
              </a:pPr>
              <a:r>
                <a:rPr kumimoji="0" lang="de-DE" altLang="zh-CN" sz="1800" dirty="0"/>
                <a:t>Blackwell &amp; Shallis 1977</a:t>
              </a:r>
            </a:p>
          </p:txBody>
        </p:sp>
      </p:grpSp>
      <p:sp>
        <p:nvSpPr>
          <p:cNvPr id="38918" name="Rectangle 6"/>
          <p:cNvSpPr>
            <a:spLocks noChangeArrowheads="1"/>
          </p:cNvSpPr>
          <p:nvPr/>
        </p:nvSpPr>
        <p:spPr bwMode="auto">
          <a:xfrm>
            <a:off x="457200" y="1196752"/>
            <a:ext cx="8229600" cy="327248"/>
          </a:xfrm>
          <a:prstGeom prst="rect">
            <a:avLst/>
          </a:prstGeom>
          <a:solidFill>
            <a:schemeClr val="bg1"/>
          </a:solidFill>
          <a:ln w="9525">
            <a:solidFill>
              <a:schemeClr val="bg1"/>
            </a:solidFill>
            <a:miter lim="800000"/>
            <a:headEnd/>
            <a:tailEnd/>
          </a:ln>
          <a:effectLst/>
        </p:spPr>
        <p:txBody>
          <a:bodyPr wrap="none" anchor="ctr"/>
          <a:lstStyle/>
          <a:p>
            <a:pPr algn="ctr"/>
            <a:r>
              <a:rPr lang="zh-CN" altLang="en-US" sz="2200" dirty="0">
                <a:latin typeface="Arial" charset="0"/>
              </a:rPr>
              <a:t>大约有</a:t>
            </a:r>
            <a:r>
              <a:rPr lang="en-US" altLang="zh-CN" sz="2200" dirty="0">
                <a:latin typeface="Arial" charset="0"/>
              </a:rPr>
              <a:t>200</a:t>
            </a:r>
            <a:r>
              <a:rPr lang="zh-CN" altLang="en-US" sz="2200" dirty="0">
                <a:latin typeface="Arial" charset="0"/>
              </a:rPr>
              <a:t>多颗恒星有干涉半径精度好于</a:t>
            </a:r>
            <a:r>
              <a:rPr kumimoji="0" lang="de-DE" altLang="zh-CN" sz="2200" dirty="0">
                <a:latin typeface="Arial" charset="0"/>
              </a:rPr>
              <a:t>10 %</a:t>
            </a:r>
            <a:endParaRPr kumimoji="0" lang="en-US" altLang="zh-CN" sz="2200" dirty="0">
              <a:latin typeface="Arial" charset="0"/>
            </a:endParaRPr>
          </a:p>
        </p:txBody>
      </p:sp>
      <p:sp>
        <p:nvSpPr>
          <p:cNvPr id="38919" name="Rectangle 7"/>
          <p:cNvSpPr>
            <a:spLocks noChangeArrowheads="1"/>
          </p:cNvSpPr>
          <p:nvPr/>
        </p:nvSpPr>
        <p:spPr bwMode="auto">
          <a:xfrm>
            <a:off x="4038600" y="4495800"/>
            <a:ext cx="4495800" cy="457200"/>
          </a:xfrm>
          <a:prstGeom prst="rect">
            <a:avLst/>
          </a:prstGeom>
          <a:solidFill>
            <a:schemeClr val="bg1"/>
          </a:solidFill>
          <a:ln w="9525">
            <a:solidFill>
              <a:schemeClr val="accent2"/>
            </a:solidFill>
            <a:miter lim="800000"/>
            <a:headEnd/>
            <a:tailEnd/>
          </a:ln>
          <a:effectLst/>
        </p:spPr>
        <p:txBody>
          <a:bodyPr wrap="none" anchor="ctr"/>
          <a:lstStyle/>
          <a:p>
            <a:pPr algn="ctr"/>
            <a:r>
              <a:rPr kumimoji="0" lang="zh-CN" altLang="en-US" sz="2000" dirty="0">
                <a:latin typeface="Arial" charset="0"/>
              </a:rPr>
              <a:t>平均角直径</a:t>
            </a:r>
            <a:r>
              <a:rPr kumimoji="0" lang="de-DE" altLang="zh-CN" sz="2000" dirty="0">
                <a:latin typeface="Arial" charset="0"/>
              </a:rPr>
              <a:t> = 0.023 </a:t>
            </a:r>
            <a:r>
              <a:rPr kumimoji="0" lang="de-DE" altLang="zh-CN" sz="2000" dirty="0">
                <a:latin typeface="Arial" charset="0"/>
                <a:sym typeface="Symbol" pitchFamily="18" charset="2"/>
              </a:rPr>
              <a:t> </a:t>
            </a:r>
            <a:r>
              <a:rPr kumimoji="0" lang="de-DE" altLang="zh-CN" sz="2000" dirty="0">
                <a:latin typeface="Arial" charset="0"/>
              </a:rPr>
              <a:t>0.003 arcsec</a:t>
            </a:r>
          </a:p>
        </p:txBody>
      </p:sp>
      <p:sp>
        <p:nvSpPr>
          <p:cNvPr id="38920" name="Rectangle 8"/>
          <p:cNvSpPr>
            <a:spLocks noChangeArrowheads="1"/>
          </p:cNvSpPr>
          <p:nvPr/>
        </p:nvSpPr>
        <p:spPr bwMode="auto">
          <a:xfrm>
            <a:off x="4211960" y="1556792"/>
            <a:ext cx="4038600" cy="304800"/>
          </a:xfrm>
          <a:prstGeom prst="rect">
            <a:avLst/>
          </a:prstGeom>
          <a:solidFill>
            <a:schemeClr val="bg1"/>
          </a:solidFill>
          <a:ln w="9525">
            <a:solidFill>
              <a:schemeClr val="bg1"/>
            </a:solidFill>
            <a:miter lim="800000"/>
            <a:headEnd/>
            <a:tailEnd/>
          </a:ln>
          <a:effectLst/>
        </p:spPr>
        <p:txBody>
          <a:bodyPr wrap="none" anchor="ctr"/>
          <a:lstStyle/>
          <a:p>
            <a:r>
              <a:rPr lang="en-US" altLang="zh-CN" sz="2000" dirty="0" err="1">
                <a:solidFill>
                  <a:schemeClr val="accent2"/>
                </a:solidFill>
                <a:latin typeface="Arial" charset="0"/>
              </a:rPr>
              <a:t>Arcturus</a:t>
            </a:r>
            <a:r>
              <a:rPr lang="en-US" altLang="zh-CN" sz="2000" dirty="0">
                <a:solidFill>
                  <a:schemeClr val="accent2"/>
                </a:solidFill>
                <a:latin typeface="Arial" charset="0"/>
              </a:rPr>
              <a:t>, K2 II,  </a:t>
            </a:r>
            <a:r>
              <a:rPr lang="en-US" altLang="zh-CN" sz="2000" dirty="0">
                <a:latin typeface="Arial" charset="0"/>
              </a:rPr>
              <a:t>d = 11 pc</a:t>
            </a:r>
          </a:p>
        </p:txBody>
      </p:sp>
      <p:sp>
        <p:nvSpPr>
          <p:cNvPr id="4" name="文本框 3">
            <a:extLst>
              <a:ext uri="{FF2B5EF4-FFF2-40B4-BE49-F238E27FC236}">
                <a16:creationId xmlns:a16="http://schemas.microsoft.com/office/drawing/2014/main" id="{932F74AA-BB67-1FCC-7170-640541195899}"/>
              </a:ext>
            </a:extLst>
          </p:cNvPr>
          <p:cNvSpPr txBox="1"/>
          <p:nvPr/>
        </p:nvSpPr>
        <p:spPr>
          <a:xfrm>
            <a:off x="4114398" y="6140856"/>
            <a:ext cx="4572000" cy="400110"/>
          </a:xfrm>
          <a:prstGeom prst="rect">
            <a:avLst/>
          </a:prstGeom>
          <a:noFill/>
        </p:spPr>
        <p:txBody>
          <a:bodyPr wrap="square">
            <a:spAutoFit/>
          </a:bodyPr>
          <a:lstStyle/>
          <a:p>
            <a:r>
              <a:rPr lang="en-US" altLang="zh-CN" sz="2000" dirty="0" err="1">
                <a:latin typeface="Times New Roman" panose="02020603050405020304" pitchFamily="18" charset="0"/>
                <a:cs typeface="Times New Roman" panose="02020603050405020304" pitchFamily="18" charset="0"/>
              </a:rPr>
              <a:t>Soubiran</a:t>
            </a:r>
            <a:r>
              <a:rPr lang="en-US" altLang="zh-CN" sz="2000" dirty="0">
                <a:latin typeface="Times New Roman" panose="02020603050405020304" pitchFamily="18" charset="0"/>
                <a:cs typeface="Times New Roman" panose="02020603050405020304" pitchFamily="18" charset="0"/>
              </a:rPr>
              <a:t>+ A&amp;A, 682, A145</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2024</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a:xfrm>
            <a:off x="533400" y="304800"/>
            <a:ext cx="8077200" cy="533400"/>
          </a:xfrm>
        </p:spPr>
        <p:txBody>
          <a:bodyPr>
            <a:normAutofit fontScale="90000"/>
          </a:bodyPr>
          <a:lstStyle/>
          <a:p>
            <a:pPr algn="ctr">
              <a:buFont typeface="Symbol" pitchFamily="18" charset="2"/>
              <a:buNone/>
            </a:pPr>
            <a:r>
              <a:rPr lang="en-US" sz="4000" b="1" dirty="0">
                <a:solidFill>
                  <a:schemeClr val="tx1"/>
                </a:solidFill>
                <a:latin typeface="+mj-ea"/>
              </a:rPr>
              <a:t>“</a:t>
            </a:r>
            <a:r>
              <a:rPr lang="zh-CN" altLang="en-US" sz="4000" b="1" dirty="0">
                <a:solidFill>
                  <a:schemeClr val="tx1"/>
                </a:solidFill>
                <a:latin typeface="+mj-ea"/>
              </a:rPr>
              <a:t>非模型依赖</a:t>
            </a:r>
            <a:r>
              <a:rPr lang="en-US" sz="4000" b="1" dirty="0">
                <a:solidFill>
                  <a:schemeClr val="tx1"/>
                </a:solidFill>
                <a:latin typeface="+mj-ea"/>
              </a:rPr>
              <a:t>” </a:t>
            </a:r>
            <a:r>
              <a:rPr lang="zh-CN" altLang="en-US" sz="4000" b="1" dirty="0">
                <a:solidFill>
                  <a:schemeClr val="tx1"/>
                </a:solidFill>
                <a:latin typeface="+mj-ea"/>
              </a:rPr>
              <a:t>方法</a:t>
            </a:r>
            <a:endParaRPr lang="en-US" altLang="zh-CN" sz="4000" b="1" baseline="-25000" dirty="0">
              <a:solidFill>
                <a:schemeClr val="tx1"/>
              </a:solidFill>
              <a:latin typeface="+mj-ea"/>
            </a:endParaRPr>
          </a:p>
        </p:txBody>
      </p:sp>
      <p:sp>
        <p:nvSpPr>
          <p:cNvPr id="91139" name="Rectangle 1027"/>
          <p:cNvSpPr>
            <a:spLocks noGrp="1" noChangeArrowheads="1"/>
          </p:cNvSpPr>
          <p:nvPr>
            <p:ph type="body" idx="1"/>
          </p:nvPr>
        </p:nvSpPr>
        <p:spPr>
          <a:xfrm>
            <a:off x="533400" y="998095"/>
            <a:ext cx="8359080" cy="5562600"/>
          </a:xfrm>
        </p:spPr>
        <p:txBody>
          <a:bodyPr>
            <a:normAutofit/>
          </a:bodyPr>
          <a:lstStyle/>
          <a:p>
            <a:pPr marL="533400" indent="-533400">
              <a:buFontTx/>
              <a:buNone/>
            </a:pPr>
            <a:r>
              <a:rPr lang="en-US" sz="2000" dirty="0">
                <a:solidFill>
                  <a:srgbClr val="FF0000"/>
                </a:solidFill>
                <a:latin typeface="Arial" charset="0"/>
                <a:sym typeface="Symbol" pitchFamily="18" charset="2"/>
              </a:rPr>
              <a:t></a:t>
            </a:r>
            <a:r>
              <a:rPr lang="en-US" sz="2000" dirty="0">
                <a:solidFill>
                  <a:srgbClr val="FF0000"/>
                </a:solidFill>
                <a:latin typeface="Arial" charset="0"/>
              </a:rPr>
              <a:t> </a:t>
            </a:r>
            <a:r>
              <a:rPr lang="zh-CN" altLang="en-US" sz="2400" b="1" dirty="0">
                <a:solidFill>
                  <a:srgbClr val="FF0000"/>
                </a:solidFill>
                <a:latin typeface="华文楷体" pitchFamily="2" charset="-122"/>
                <a:ea typeface="华文楷体" pitchFamily="2" charset="-122"/>
              </a:rPr>
              <a:t>利用绝对热星等（</a:t>
            </a:r>
            <a:r>
              <a:rPr lang="en-US" altLang="zh-CN" sz="2400" b="1" dirty="0" err="1">
                <a:solidFill>
                  <a:srgbClr val="FF0000"/>
                </a:solidFill>
                <a:latin typeface="华文楷体" pitchFamily="2" charset="-122"/>
                <a:ea typeface="华文楷体" pitchFamily="2" charset="-122"/>
              </a:rPr>
              <a:t>M</a:t>
            </a:r>
            <a:r>
              <a:rPr lang="en-US" altLang="zh-CN" sz="2400" b="1" baseline="-25000" dirty="0" err="1">
                <a:solidFill>
                  <a:srgbClr val="FF0000"/>
                </a:solidFill>
                <a:latin typeface="华文楷体" pitchFamily="2" charset="-122"/>
                <a:ea typeface="华文楷体" pitchFamily="2" charset="-122"/>
              </a:rPr>
              <a:t>bol</a:t>
            </a:r>
            <a:r>
              <a:rPr lang="zh-CN" altLang="en-US" sz="2400" b="1" dirty="0">
                <a:solidFill>
                  <a:srgbClr val="FF0000"/>
                </a:solidFill>
                <a:latin typeface="华文楷体" pitchFamily="2" charset="-122"/>
                <a:ea typeface="华文楷体" pitchFamily="2" charset="-122"/>
              </a:rPr>
              <a:t>）确定有效温度</a:t>
            </a:r>
            <a:endParaRPr lang="en-US" sz="2400" b="1" baseline="-25000" dirty="0">
              <a:solidFill>
                <a:srgbClr val="FF0000"/>
              </a:solidFill>
              <a:latin typeface="华文楷体" pitchFamily="2" charset="-122"/>
              <a:ea typeface="华文楷体" pitchFamily="2" charset="-122"/>
            </a:endParaRPr>
          </a:p>
          <a:p>
            <a:pPr marL="533400" indent="-533400">
              <a:buFontTx/>
              <a:buNone/>
            </a:pPr>
            <a:r>
              <a:rPr lang="en-US" sz="1600" baseline="-25000" dirty="0">
                <a:solidFill>
                  <a:srgbClr val="FF0000"/>
                </a:solidFill>
                <a:latin typeface="Arial" charset="0"/>
              </a:rPr>
              <a:t>                                                                                                                            </a:t>
            </a:r>
            <a:r>
              <a:rPr lang="en-US" sz="2000" dirty="0">
                <a:latin typeface="Arial" charset="0"/>
              </a:rPr>
              <a:t> </a:t>
            </a:r>
          </a:p>
          <a:p>
            <a:pPr marL="533400" indent="-533400">
              <a:buFontTx/>
              <a:buNone/>
            </a:pPr>
            <a:r>
              <a:rPr lang="en-US" sz="2000" dirty="0">
                <a:latin typeface="Arial" charset="0"/>
              </a:rPr>
              <a:t>                                                                 </a:t>
            </a:r>
            <a:r>
              <a:rPr lang="en-US" sz="2000" dirty="0" err="1">
                <a:latin typeface="Arial" charset="0"/>
              </a:rPr>
              <a:t>M</a:t>
            </a:r>
            <a:r>
              <a:rPr lang="en-US" sz="2000" baseline="-25000" dirty="0" err="1">
                <a:latin typeface="Arial" charset="0"/>
              </a:rPr>
              <a:t>bol</a:t>
            </a:r>
            <a:r>
              <a:rPr lang="en-US" sz="2000" dirty="0">
                <a:latin typeface="Arial" charset="0"/>
              </a:rPr>
              <a:t> = M</a:t>
            </a:r>
            <a:r>
              <a:rPr lang="en-US" sz="2000" baseline="-25000" dirty="0">
                <a:latin typeface="Arial" charset="0"/>
              </a:rPr>
              <a:t>V</a:t>
            </a:r>
            <a:r>
              <a:rPr lang="en-US" sz="2000" dirty="0">
                <a:latin typeface="Arial" charset="0"/>
              </a:rPr>
              <a:t> – BC;</a:t>
            </a:r>
          </a:p>
          <a:p>
            <a:pPr marL="533400" indent="-533400">
              <a:buFontTx/>
              <a:buNone/>
            </a:pPr>
            <a:r>
              <a:rPr lang="en-US" sz="2000" dirty="0">
                <a:latin typeface="Arial" charset="0"/>
              </a:rPr>
              <a:t>                                                                  M</a:t>
            </a:r>
            <a:r>
              <a:rPr lang="en-US" sz="2000" baseline="-25000" dirty="0">
                <a:latin typeface="Arial" charset="0"/>
              </a:rPr>
              <a:t>V</a:t>
            </a:r>
            <a:r>
              <a:rPr lang="en-US" sz="2000" dirty="0">
                <a:latin typeface="Arial" charset="0"/>
              </a:rPr>
              <a:t> = m</a:t>
            </a:r>
            <a:r>
              <a:rPr lang="en-US" sz="2000" baseline="-25000" dirty="0">
                <a:latin typeface="Arial" charset="0"/>
              </a:rPr>
              <a:t>V</a:t>
            </a:r>
            <a:r>
              <a:rPr lang="en-US" sz="2000" dirty="0">
                <a:latin typeface="Arial" charset="0"/>
              </a:rPr>
              <a:t> + 5 – 5 log </a:t>
            </a:r>
            <a:r>
              <a:rPr lang="en-US" sz="2400" i="1" dirty="0">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 </a:t>
            </a:r>
            <a:r>
              <a:rPr lang="en-US" sz="2000" dirty="0">
                <a:latin typeface="Arial" charset="0"/>
              </a:rPr>
              <a:t>(pc)</a:t>
            </a:r>
          </a:p>
          <a:p>
            <a:pPr marL="533400" indent="-533400">
              <a:buFontTx/>
              <a:buNone/>
            </a:pPr>
            <a:endParaRPr lang="en-US" sz="1800" dirty="0">
              <a:latin typeface="Arial" charset="0"/>
            </a:endParaRPr>
          </a:p>
          <a:p>
            <a:pPr marL="533400" indent="-533400">
              <a:buFontTx/>
              <a:buNone/>
            </a:pPr>
            <a:r>
              <a:rPr lang="en-US" sz="1800" dirty="0">
                <a:latin typeface="Arial" charset="0"/>
              </a:rPr>
              <a:t>BC </a:t>
            </a:r>
            <a:r>
              <a:rPr lang="zh-CN" altLang="en-US" sz="1800" dirty="0">
                <a:latin typeface="Arial" charset="0"/>
              </a:rPr>
              <a:t>是热改正来自</a:t>
            </a:r>
            <a:r>
              <a:rPr lang="en-US" altLang="zh-CN" sz="1800" dirty="0">
                <a:latin typeface="Arial" charset="0"/>
              </a:rPr>
              <a:t>V</a:t>
            </a:r>
            <a:r>
              <a:rPr lang="zh-CN" altLang="en-US" sz="1800" dirty="0">
                <a:latin typeface="Arial" charset="0"/>
              </a:rPr>
              <a:t>波段外流量的贡献（这个值利用</a:t>
            </a:r>
            <a:r>
              <a:rPr lang="zh-CN" altLang="en-US" sz="1800" dirty="0">
                <a:solidFill>
                  <a:srgbClr val="C00000"/>
                </a:solidFill>
                <a:latin typeface="Arial" charset="0"/>
              </a:rPr>
              <a:t>恒星大气模型</a:t>
            </a:r>
            <a:r>
              <a:rPr lang="zh-CN" altLang="en-US" sz="1800" dirty="0">
                <a:latin typeface="Arial" charset="0"/>
              </a:rPr>
              <a:t>计算得到）</a:t>
            </a:r>
            <a:r>
              <a:rPr lang="en-US" sz="1800" dirty="0">
                <a:latin typeface="Arial" charset="0"/>
              </a:rPr>
              <a:t>;</a:t>
            </a:r>
          </a:p>
          <a:p>
            <a:pPr marL="533400" indent="-533400">
              <a:buFontTx/>
              <a:buNone/>
            </a:pPr>
            <a:r>
              <a:rPr lang="en-US" sz="1800" dirty="0">
                <a:latin typeface="Arial" charset="0"/>
              </a:rPr>
              <a:t>m</a:t>
            </a:r>
            <a:r>
              <a:rPr lang="en-US" sz="1800" baseline="-25000" dirty="0">
                <a:latin typeface="Arial" charset="0"/>
              </a:rPr>
              <a:t>V</a:t>
            </a:r>
            <a:r>
              <a:rPr lang="en-US" sz="1800" dirty="0">
                <a:latin typeface="Arial" charset="0"/>
              </a:rPr>
              <a:t> </a:t>
            </a:r>
            <a:r>
              <a:rPr lang="zh-CN" altLang="en-US" sz="1800" dirty="0">
                <a:latin typeface="Arial" charset="0"/>
              </a:rPr>
              <a:t>是视星等</a:t>
            </a:r>
            <a:r>
              <a:rPr lang="en-US" sz="1800" dirty="0">
                <a:latin typeface="Arial" charset="0"/>
              </a:rPr>
              <a:t>; M</a:t>
            </a:r>
            <a:r>
              <a:rPr lang="en-US" sz="1800" baseline="-25000" dirty="0">
                <a:latin typeface="Arial" charset="0"/>
              </a:rPr>
              <a:t>V</a:t>
            </a:r>
            <a:r>
              <a:rPr lang="zh-CN" altLang="en-US" sz="1800" dirty="0">
                <a:latin typeface="Arial" charset="0"/>
              </a:rPr>
              <a:t>是绝对视星等</a:t>
            </a:r>
            <a:r>
              <a:rPr lang="en-US" sz="1800" dirty="0">
                <a:latin typeface="Arial" charset="0"/>
              </a:rPr>
              <a:t>;</a:t>
            </a:r>
          </a:p>
          <a:p>
            <a:pPr marL="533400" indent="-533400">
              <a:buFontTx/>
              <a:buNone/>
            </a:pPr>
            <a:r>
              <a:rPr lang="zh-CN" altLang="en-US" sz="2000" dirty="0">
                <a:solidFill>
                  <a:srgbClr val="00B200"/>
                </a:solidFill>
                <a:latin typeface="Arial" charset="0"/>
              </a:rPr>
              <a:t>举例</a:t>
            </a:r>
            <a:r>
              <a:rPr lang="en-US" sz="2000" dirty="0">
                <a:solidFill>
                  <a:srgbClr val="00B200"/>
                </a:solidFill>
                <a:latin typeface="Arial" charset="0"/>
              </a:rPr>
              <a:t>:</a:t>
            </a:r>
            <a:r>
              <a:rPr lang="en-US" sz="2000" dirty="0">
                <a:latin typeface="Arial" charset="0"/>
              </a:rPr>
              <a:t> </a:t>
            </a:r>
          </a:p>
          <a:p>
            <a:pPr marL="533400" indent="-533400">
              <a:buFontTx/>
              <a:buNone/>
            </a:pPr>
            <a:r>
              <a:rPr lang="zh-CN" altLang="en-US" sz="1800" dirty="0">
                <a:latin typeface="Arial" charset="0"/>
              </a:rPr>
              <a:t>太阳</a:t>
            </a:r>
            <a:r>
              <a:rPr lang="en-US" sz="1800" dirty="0">
                <a:latin typeface="Arial" charset="0"/>
              </a:rPr>
              <a:t>  m</a:t>
            </a:r>
            <a:r>
              <a:rPr lang="en-US" sz="1800" baseline="-25000" dirty="0">
                <a:latin typeface="Arial" charset="0"/>
              </a:rPr>
              <a:t>V</a:t>
            </a:r>
            <a:r>
              <a:rPr lang="en-US" sz="1800" dirty="0">
                <a:latin typeface="Arial" charset="0"/>
              </a:rPr>
              <a:t> = -26</a:t>
            </a:r>
            <a:r>
              <a:rPr lang="en-US" sz="1800" i="1" baseline="30000" dirty="0"/>
              <a:t>m</a:t>
            </a:r>
            <a:r>
              <a:rPr lang="en-US" sz="1800" dirty="0">
                <a:latin typeface="Arial" charset="0"/>
              </a:rPr>
              <a:t>.75; M</a:t>
            </a:r>
            <a:r>
              <a:rPr lang="en-US" sz="1800" baseline="-25000" dirty="0">
                <a:latin typeface="Arial" charset="0"/>
              </a:rPr>
              <a:t>V</a:t>
            </a:r>
            <a:r>
              <a:rPr lang="en-US" sz="1800" dirty="0">
                <a:latin typeface="Arial" charset="0"/>
              </a:rPr>
              <a:t> = 4</a:t>
            </a:r>
            <a:r>
              <a:rPr lang="en-US" sz="1800" i="1" baseline="30000" dirty="0"/>
              <a:t>m</a:t>
            </a:r>
            <a:r>
              <a:rPr lang="en-US" sz="1800" dirty="0">
                <a:latin typeface="Arial" charset="0"/>
              </a:rPr>
              <a:t>.82; </a:t>
            </a:r>
            <a:r>
              <a:rPr lang="en-US" sz="1800" dirty="0" err="1">
                <a:latin typeface="Arial" charset="0"/>
              </a:rPr>
              <a:t>M</a:t>
            </a:r>
            <a:r>
              <a:rPr lang="en-US" sz="1800" baseline="-25000" dirty="0" err="1">
                <a:latin typeface="Arial" charset="0"/>
              </a:rPr>
              <a:t>bol,sun</a:t>
            </a:r>
            <a:r>
              <a:rPr lang="en-US" sz="1800" dirty="0">
                <a:latin typeface="Arial" charset="0"/>
              </a:rPr>
              <a:t> = 4</a:t>
            </a:r>
            <a:r>
              <a:rPr lang="en-US" sz="1800" i="1" baseline="30000" dirty="0"/>
              <a:t>m</a:t>
            </a:r>
            <a:r>
              <a:rPr lang="en-US" sz="1800" dirty="0">
                <a:latin typeface="Arial" charset="0"/>
              </a:rPr>
              <a:t>.74; BC = 0</a:t>
            </a:r>
            <a:r>
              <a:rPr lang="en-US" sz="1800" i="1" baseline="30000" dirty="0"/>
              <a:t>m</a:t>
            </a:r>
            <a:r>
              <a:rPr lang="en-US" sz="1800" dirty="0">
                <a:latin typeface="Arial" charset="0"/>
              </a:rPr>
              <a:t>.08</a:t>
            </a:r>
          </a:p>
          <a:p>
            <a:pPr marL="533400" indent="-533400">
              <a:buFontTx/>
              <a:buNone/>
            </a:pPr>
            <a:r>
              <a:rPr lang="zh-CN" altLang="en-US" sz="2000" dirty="0">
                <a:solidFill>
                  <a:srgbClr val="FF0000"/>
                </a:solidFill>
                <a:latin typeface="Arial" charset="0"/>
              </a:rPr>
              <a:t>基本方程</a:t>
            </a:r>
            <a:r>
              <a:rPr lang="en-US" sz="2000" dirty="0">
                <a:latin typeface="Arial" charset="0"/>
              </a:rPr>
              <a:t>:</a:t>
            </a:r>
          </a:p>
          <a:p>
            <a:pPr marL="533400" indent="-533400">
              <a:buFontTx/>
              <a:buNone/>
            </a:pPr>
            <a:r>
              <a:rPr lang="en-US" sz="1800" dirty="0">
                <a:latin typeface="Arial" charset="0"/>
              </a:rPr>
              <a:t>[</a:t>
            </a:r>
            <a:r>
              <a:rPr lang="en-US" sz="1800" i="1" dirty="0" err="1"/>
              <a:t>T</a:t>
            </a:r>
            <a:r>
              <a:rPr lang="en-US" sz="1800" i="1" baseline="-25000" dirty="0" err="1"/>
              <a:t>eff</a:t>
            </a:r>
            <a:r>
              <a:rPr lang="en-US" sz="1800" dirty="0">
                <a:latin typeface="Arial" charset="0"/>
              </a:rPr>
              <a:t>] = 0.1 </a:t>
            </a:r>
            <a:r>
              <a:rPr lang="en-US" sz="1800" dirty="0" err="1">
                <a:latin typeface="Arial" charset="0"/>
              </a:rPr>
              <a:t>M</a:t>
            </a:r>
            <a:r>
              <a:rPr lang="en-US" sz="1800" baseline="-25000" dirty="0" err="1">
                <a:latin typeface="Arial" charset="0"/>
              </a:rPr>
              <a:t>bol,sun</a:t>
            </a:r>
            <a:r>
              <a:rPr lang="en-US" sz="1800" dirty="0">
                <a:latin typeface="Arial" charset="0"/>
              </a:rPr>
              <a:t> + 0.1 BC –0.1 M</a:t>
            </a:r>
            <a:r>
              <a:rPr lang="en-US" sz="1800" baseline="-25000" dirty="0">
                <a:latin typeface="Arial" charset="0"/>
              </a:rPr>
              <a:t>V</a:t>
            </a:r>
            <a:r>
              <a:rPr lang="en-US" sz="1800" dirty="0">
                <a:latin typeface="Arial" charset="0"/>
              </a:rPr>
              <a:t> –0.5 [R]</a:t>
            </a:r>
          </a:p>
          <a:p>
            <a:pPr marL="533400" indent="-533400">
              <a:buFontTx/>
              <a:buNone/>
            </a:pPr>
            <a:r>
              <a:rPr lang="zh-CN" altLang="en-US" sz="2400" dirty="0">
                <a:latin typeface="华文楷体" pitchFamily="2" charset="-122"/>
                <a:ea typeface="华文楷体" pitchFamily="2" charset="-122"/>
              </a:rPr>
              <a:t>观测量</a:t>
            </a:r>
            <a:r>
              <a:rPr lang="en-US" altLang="zh-CN" sz="2400" dirty="0">
                <a:latin typeface="华文楷体" pitchFamily="2" charset="-122"/>
                <a:ea typeface="华文楷体" pitchFamily="2" charset="-122"/>
              </a:rPr>
              <a:t>: </a:t>
            </a:r>
          </a:p>
          <a:p>
            <a:pPr marL="533400" indent="-533400">
              <a:buFontTx/>
              <a:buAutoNum type="alphaLcParenR"/>
            </a:pPr>
            <a:r>
              <a:rPr lang="en-US" sz="2000" dirty="0">
                <a:latin typeface="Arial" charset="0"/>
              </a:rPr>
              <a:t>m</a:t>
            </a:r>
            <a:r>
              <a:rPr lang="en-US" sz="2000" baseline="-25000" dirty="0">
                <a:latin typeface="Arial" charset="0"/>
              </a:rPr>
              <a:t>V</a:t>
            </a:r>
            <a:r>
              <a:rPr lang="en-US" altLang="zh-CN" sz="2000" dirty="0">
                <a:latin typeface="Arial" charset="0"/>
              </a:rPr>
              <a:t>;</a:t>
            </a:r>
          </a:p>
          <a:p>
            <a:pPr marL="533400" indent="-533400">
              <a:buFontTx/>
              <a:buAutoNum type="alphaLcParenR"/>
            </a:pPr>
            <a:r>
              <a:rPr lang="en-US" altLang="zh-CN" sz="2000" dirty="0"/>
              <a:t> </a:t>
            </a:r>
            <a:r>
              <a:rPr kumimoji="0" lang="de-DE" altLang="zh-CN" sz="2000" i="1" dirty="0">
                <a:latin typeface="SymbolProp BT" pitchFamily="18" charset="2"/>
              </a:rPr>
              <a:t>q ;</a:t>
            </a:r>
          </a:p>
          <a:p>
            <a:pPr marL="533400" indent="-533400">
              <a:buFontTx/>
              <a:buNone/>
            </a:pPr>
            <a:r>
              <a:rPr kumimoji="0" lang="en-US" altLang="zh-CN" sz="2000" dirty="0">
                <a:latin typeface="Arial" charset="0"/>
              </a:rPr>
              <a:t>c)     </a:t>
            </a:r>
            <a:r>
              <a:rPr lang="en-US" sz="2000" i="1" dirty="0"/>
              <a:t>d</a:t>
            </a:r>
            <a:endParaRPr lang="en-US" altLang="zh-CN" sz="2000" i="1" dirty="0"/>
          </a:p>
        </p:txBody>
      </p:sp>
      <p:graphicFrame>
        <p:nvGraphicFramePr>
          <p:cNvPr id="91140" name="Object 1028"/>
          <p:cNvGraphicFramePr>
            <a:graphicFrameLocks noChangeAspect="1"/>
          </p:cNvGraphicFramePr>
          <p:nvPr>
            <p:extLst>
              <p:ext uri="{D42A27DB-BD31-4B8C-83A1-F6EECF244321}">
                <p14:modId xmlns:p14="http://schemas.microsoft.com/office/powerpoint/2010/main" val="1728878253"/>
              </p:ext>
            </p:extLst>
          </p:nvPr>
        </p:nvGraphicFramePr>
        <p:xfrm>
          <a:off x="812800" y="1628800"/>
          <a:ext cx="3327400" cy="806450"/>
        </p:xfrm>
        <a:graphic>
          <a:graphicData uri="http://schemas.openxmlformats.org/presentationml/2006/ole">
            <mc:AlternateContent xmlns:mc="http://schemas.openxmlformats.org/markup-compatibility/2006">
              <mc:Choice xmlns:v="urn:schemas-microsoft-com:vml" Requires="v">
                <p:oleObj name="Equation" r:id="rId2" imgW="1777680" imgH="431640" progId="Equation.3">
                  <p:embed/>
                </p:oleObj>
              </mc:Choice>
              <mc:Fallback>
                <p:oleObj name="Equation" r:id="rId2" imgW="1777680" imgH="431640" progId="Equation.3">
                  <p:embed/>
                  <p:pic>
                    <p:nvPicPr>
                      <p:cNvPr id="91140"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628800"/>
                        <a:ext cx="332740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41" name="Rectangle 1029"/>
          <p:cNvSpPr>
            <a:spLocks noChangeArrowheads="1"/>
          </p:cNvSpPr>
          <p:nvPr/>
        </p:nvSpPr>
        <p:spPr bwMode="auto">
          <a:xfrm>
            <a:off x="5292080" y="5013176"/>
            <a:ext cx="2286000" cy="533400"/>
          </a:xfrm>
          <a:prstGeom prst="rect">
            <a:avLst/>
          </a:prstGeom>
          <a:solidFill>
            <a:srgbClr val="CCFFFF"/>
          </a:solidFill>
          <a:ln w="9525">
            <a:solidFill>
              <a:schemeClr val="bg1"/>
            </a:solidFill>
            <a:miter lim="800000"/>
            <a:headEnd/>
            <a:tailEnd/>
          </a:ln>
          <a:effectLst/>
        </p:spPr>
        <p:txBody>
          <a:bodyPr wrap="none" anchor="ctr"/>
          <a:lstStyle/>
          <a:p>
            <a:pPr algn="ctr"/>
            <a:r>
              <a:rPr lang="en-US" altLang="zh-CN" dirty="0"/>
              <a:t>[X] = log X/ </a:t>
            </a:r>
            <a:r>
              <a:rPr lang="en-US" altLang="zh-CN" dirty="0" err="1"/>
              <a:t>X</a:t>
            </a:r>
            <a:r>
              <a:rPr lang="en-US" sz="2000" baseline="-25000" dirty="0" err="1">
                <a:latin typeface="Arial" charset="0"/>
              </a:rPr>
              <a:t>sun</a:t>
            </a:r>
            <a:r>
              <a:rPr lang="en-US" sz="2000" dirty="0">
                <a:latin typeface="Arial" charset="0"/>
              </a:rPr>
              <a:t> </a:t>
            </a:r>
            <a:endParaRPr lang="en-US" altLang="zh-CN" sz="2000" dirty="0">
              <a:latin typeface="Arial" charset="0"/>
            </a:endParaRPr>
          </a:p>
        </p:txBody>
      </p:sp>
      <p:sp>
        <p:nvSpPr>
          <p:cNvPr id="91143" name="Rectangle 1031"/>
          <p:cNvSpPr>
            <a:spLocks noChangeArrowheads="1"/>
          </p:cNvSpPr>
          <p:nvPr/>
        </p:nvSpPr>
        <p:spPr bwMode="auto">
          <a:xfrm>
            <a:off x="1828800" y="5486400"/>
            <a:ext cx="1295400" cy="457200"/>
          </a:xfrm>
          <a:prstGeom prst="rect">
            <a:avLst/>
          </a:prstGeom>
          <a:solidFill>
            <a:schemeClr val="bg1"/>
          </a:solidFill>
          <a:ln w="28575">
            <a:solidFill>
              <a:schemeClr val="accent2"/>
            </a:solidFill>
            <a:miter lim="800000"/>
            <a:headEnd/>
            <a:tailEnd/>
          </a:ln>
          <a:effectLst/>
        </p:spPr>
        <p:txBody>
          <a:bodyPr wrap="none" anchor="ctr"/>
          <a:lstStyle/>
          <a:p>
            <a:pPr algn="ctr"/>
            <a:r>
              <a:rPr lang="en-US" altLang="zh-CN" i="1"/>
              <a:t>R = </a:t>
            </a:r>
            <a:r>
              <a:rPr lang="en-US" altLang="zh-CN" i="1">
                <a:sym typeface="Symbol" pitchFamily="18" charset="2"/>
              </a:rPr>
              <a:t></a:t>
            </a:r>
            <a:r>
              <a:rPr lang="en-US" altLang="zh-CN" i="1"/>
              <a:t>d</a:t>
            </a:r>
          </a:p>
        </p:txBody>
      </p:sp>
    </p:spTree>
  </p:cSld>
  <p:clrMapOvr>
    <a:masterClrMapping/>
  </p:clrMapOvr>
  <p:transition>
    <p:blinds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381000"/>
            <a:ext cx="8278688" cy="381000"/>
          </a:xfrm>
        </p:spPr>
        <p:txBody>
          <a:bodyPr>
            <a:normAutofit fontScale="90000"/>
          </a:bodyPr>
          <a:lstStyle/>
          <a:p>
            <a:r>
              <a:rPr kumimoji="0" lang="zh-CN" altLang="en-US" sz="4000" b="1" dirty="0">
                <a:solidFill>
                  <a:schemeClr val="tx1"/>
                </a:solidFill>
                <a:latin typeface="Times New Roman" panose="02020603050405020304" pitchFamily="18" charset="0"/>
                <a:cs typeface="Times New Roman" panose="02020603050405020304" pitchFamily="18" charset="0"/>
              </a:rPr>
              <a:t>红外流量方法</a:t>
            </a:r>
            <a:r>
              <a:rPr kumimoji="0" lang="de-DE" altLang="zh-CN" sz="4000" b="1" dirty="0">
                <a:solidFill>
                  <a:schemeClr val="tx1"/>
                </a:solidFill>
                <a:latin typeface="Times New Roman" panose="02020603050405020304" pitchFamily="18" charset="0"/>
                <a:cs typeface="Times New Roman" panose="02020603050405020304" pitchFamily="18" charset="0"/>
              </a:rPr>
              <a:t> </a:t>
            </a:r>
            <a:r>
              <a:rPr kumimoji="0" lang="de-DE" altLang="zh-CN" sz="4000" dirty="0">
                <a:solidFill>
                  <a:schemeClr val="tx1"/>
                </a:solidFill>
                <a:latin typeface="Times New Roman" panose="02020603050405020304" pitchFamily="18" charset="0"/>
                <a:cs typeface="Times New Roman" panose="02020603050405020304" pitchFamily="18" charset="0"/>
              </a:rPr>
              <a:t>(IRF)  </a:t>
            </a:r>
            <a:r>
              <a:rPr kumimoji="0" lang="de-DE" altLang="zh-CN" sz="2000" dirty="0">
                <a:solidFill>
                  <a:schemeClr val="tx1"/>
                </a:solidFill>
                <a:latin typeface="Arial" charset="0"/>
              </a:rPr>
              <a:t>(</a:t>
            </a:r>
            <a:r>
              <a:rPr kumimoji="0" lang="de-DE" altLang="zh-CN" sz="2000" dirty="0">
                <a:solidFill>
                  <a:schemeClr val="tx1"/>
                </a:solidFill>
                <a:latin typeface="Times New Roman" panose="02020603050405020304" pitchFamily="18" charset="0"/>
                <a:cs typeface="Times New Roman" panose="02020603050405020304" pitchFamily="18" charset="0"/>
              </a:rPr>
              <a:t>Blackwell &amp; Shallis 1977)</a:t>
            </a:r>
            <a:endParaRPr kumimoji="0" lang="en-US" altLang="zh-CN" sz="2000" dirty="0">
              <a:solidFill>
                <a:schemeClr val="tx1"/>
              </a:solidFill>
              <a:latin typeface="Times New Roman" panose="02020603050405020304" pitchFamily="18" charset="0"/>
              <a:cs typeface="Times New Roman" panose="02020603050405020304" pitchFamily="18" charset="0"/>
            </a:endParaRPr>
          </a:p>
        </p:txBody>
      </p:sp>
      <p:sp>
        <p:nvSpPr>
          <p:cNvPr id="77827" name="Rectangle 3"/>
          <p:cNvSpPr>
            <a:spLocks noGrp="1" noChangeArrowheads="1"/>
          </p:cNvSpPr>
          <p:nvPr>
            <p:ph type="body" idx="1"/>
          </p:nvPr>
        </p:nvSpPr>
        <p:spPr>
          <a:xfrm>
            <a:off x="449429" y="1124744"/>
            <a:ext cx="8229600" cy="4876800"/>
          </a:xfrm>
        </p:spPr>
        <p:txBody>
          <a:bodyPr/>
          <a:lstStyle/>
          <a:p>
            <a:pPr>
              <a:spcBef>
                <a:spcPct val="50000"/>
              </a:spcBef>
              <a:buFontTx/>
              <a:buNone/>
            </a:pPr>
            <a:r>
              <a:rPr kumimoji="0" lang="de-DE" altLang="zh-CN" sz="1800" dirty="0">
                <a:latin typeface="Arial" charset="0"/>
              </a:rPr>
              <a:t>                                                </a:t>
            </a:r>
            <a:r>
              <a:rPr kumimoji="0" lang="zh-CN" altLang="en-US" sz="2400" dirty="0">
                <a:solidFill>
                  <a:srgbClr val="C00000"/>
                </a:solidFill>
                <a:latin typeface="华文楷体" pitchFamily="2" charset="-122"/>
                <a:ea typeface="华文楷体" pitchFamily="2" charset="-122"/>
              </a:rPr>
              <a:t>思路</a:t>
            </a:r>
            <a:r>
              <a:rPr kumimoji="0" lang="de-DE" altLang="zh-CN" sz="2400" dirty="0">
                <a:solidFill>
                  <a:srgbClr val="C00000"/>
                </a:solidFill>
                <a:latin typeface="华文楷体" pitchFamily="2" charset="-122"/>
                <a:ea typeface="华文楷体" pitchFamily="2" charset="-122"/>
              </a:rPr>
              <a:t>: </a:t>
            </a:r>
          </a:p>
          <a:p>
            <a:pPr>
              <a:spcBef>
                <a:spcPct val="50000"/>
              </a:spcBef>
              <a:buFontTx/>
              <a:buNone/>
            </a:pPr>
            <a:r>
              <a:rPr kumimoji="0" lang="de-DE" altLang="zh-CN" sz="20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这一关系对所有的频率都适用</a:t>
            </a:r>
            <a:r>
              <a:rPr kumimoji="0" lang="de-DE" altLang="zh-CN" sz="2400" dirty="0">
                <a:latin typeface="华文楷体" pitchFamily="2" charset="-122"/>
                <a:ea typeface="华文楷体" pitchFamily="2" charset="-122"/>
              </a:rPr>
              <a:t>.</a:t>
            </a:r>
          </a:p>
          <a:p>
            <a:pPr>
              <a:spcBef>
                <a:spcPct val="50000"/>
              </a:spcBef>
              <a:buFontTx/>
              <a:buNone/>
            </a:pPr>
            <a:r>
              <a:rPr kumimoji="0" lang="zh-CN" altLang="en-US" sz="2400" dirty="0">
                <a:latin typeface="华文楷体" pitchFamily="2" charset="-122"/>
                <a:ea typeface="华文楷体" pitchFamily="2" charset="-122"/>
              </a:rPr>
              <a:t>在</a:t>
            </a:r>
            <a:r>
              <a:rPr kumimoji="0" lang="de-DE" altLang="zh-CN" sz="2400" dirty="0">
                <a:latin typeface="华文楷体" pitchFamily="2" charset="-122"/>
                <a:ea typeface="华文楷体" pitchFamily="2" charset="-122"/>
              </a:rPr>
              <a:t>IRF</a:t>
            </a:r>
            <a:r>
              <a:rPr kumimoji="0" lang="zh-CN" altLang="en-US" sz="2400" dirty="0">
                <a:latin typeface="华文楷体" pitchFamily="2" charset="-122"/>
                <a:ea typeface="华文楷体" pitchFamily="2" charset="-122"/>
              </a:rPr>
              <a:t>方法中</a:t>
            </a:r>
            <a:r>
              <a:rPr kumimoji="0" lang="zh-CN" altLang="en-US" sz="2400" dirty="0">
                <a:solidFill>
                  <a:srgbClr val="C00000"/>
                </a:solidFill>
                <a:latin typeface="华文楷体" pitchFamily="2" charset="-122"/>
                <a:ea typeface="华文楷体" pitchFamily="2" charset="-122"/>
              </a:rPr>
              <a:t>角直径</a:t>
            </a:r>
            <a:r>
              <a:rPr kumimoji="0" lang="zh-CN" altLang="en-US" sz="2400" dirty="0">
                <a:latin typeface="华文楷体" pitchFamily="2" charset="-122"/>
                <a:ea typeface="华文楷体" pitchFamily="2" charset="-122"/>
              </a:rPr>
              <a:t>是通过观测多个</a:t>
            </a:r>
            <a:r>
              <a:rPr kumimoji="0" lang="de-DE" altLang="zh-CN" sz="2400" dirty="0">
                <a:latin typeface="华文楷体" pitchFamily="2" charset="-122"/>
                <a:ea typeface="华文楷体" pitchFamily="2" charset="-122"/>
              </a:rPr>
              <a:t>IR</a:t>
            </a:r>
            <a:r>
              <a:rPr kumimoji="0" lang="zh-CN" altLang="en-US" sz="2400" dirty="0">
                <a:latin typeface="华文楷体" pitchFamily="2" charset="-122"/>
                <a:ea typeface="华文楷体" pitchFamily="2" charset="-122"/>
              </a:rPr>
              <a:t>波段的单色光流量</a:t>
            </a:r>
            <a:r>
              <a:rPr kumimoji="0" lang="de-DE" altLang="zh-CN" sz="2400" i="1" dirty="0">
                <a:solidFill>
                  <a:schemeClr val="accent2"/>
                </a:solidFill>
                <a:latin typeface="华文楷体" pitchFamily="2" charset="-122"/>
                <a:ea typeface="华文楷体" pitchFamily="2" charset="-122"/>
              </a:rPr>
              <a:t>f</a:t>
            </a:r>
            <a:r>
              <a:rPr lang="en-US" altLang="zh-CN" sz="2400" i="1" baseline="-25000" dirty="0">
                <a:solidFill>
                  <a:schemeClr val="accent2"/>
                </a:solidFill>
                <a:latin typeface="华文楷体" pitchFamily="2" charset="-122"/>
                <a:ea typeface="华文楷体" pitchFamily="2" charset="-122"/>
              </a:rPr>
              <a:t>IR</a:t>
            </a:r>
            <a:r>
              <a:rPr kumimoji="0" lang="zh-CN" altLang="en-US" sz="2400" dirty="0">
                <a:latin typeface="华文楷体" pitchFamily="2" charset="-122"/>
                <a:ea typeface="华文楷体" pitchFamily="2" charset="-122"/>
              </a:rPr>
              <a:t>得到</a:t>
            </a:r>
            <a:r>
              <a:rPr kumimoji="0" lang="de-DE" altLang="zh-CN" sz="2400" dirty="0">
                <a:latin typeface="华文楷体" pitchFamily="2" charset="-122"/>
                <a:ea typeface="华文楷体" pitchFamily="2" charset="-122"/>
              </a:rPr>
              <a:t>. </a:t>
            </a:r>
          </a:p>
          <a:p>
            <a:pPr>
              <a:spcBef>
                <a:spcPct val="50000"/>
              </a:spcBef>
              <a:buFontTx/>
              <a:buNone/>
            </a:pPr>
            <a:r>
              <a:rPr kumimoji="0" lang="zh-CN" altLang="en-US" sz="2400" dirty="0">
                <a:latin typeface="华文楷体" pitchFamily="2" charset="-122"/>
                <a:ea typeface="华文楷体" pitchFamily="2" charset="-122"/>
              </a:rPr>
              <a:t>恒星表面的初始流量</a:t>
            </a:r>
            <a:r>
              <a:rPr kumimoji="0" lang="de-DE" altLang="zh-CN" sz="2400" dirty="0">
                <a:latin typeface="华文楷体" pitchFamily="2" charset="-122"/>
                <a:ea typeface="华文楷体" pitchFamily="2" charset="-122"/>
              </a:rPr>
              <a:t>,  </a:t>
            </a:r>
            <a:r>
              <a:rPr kumimoji="0" lang="de-DE" altLang="zh-CN" sz="2400" i="1" dirty="0">
                <a:solidFill>
                  <a:srgbClr val="C00000"/>
                </a:solidFill>
                <a:latin typeface="华文楷体" pitchFamily="2" charset="-122"/>
                <a:ea typeface="华文楷体" pitchFamily="2" charset="-122"/>
              </a:rPr>
              <a:t>F</a:t>
            </a:r>
            <a:r>
              <a:rPr lang="en-US" sz="2400" i="1" baseline="-25000" dirty="0">
                <a:solidFill>
                  <a:srgbClr val="C00000"/>
                </a:solidFill>
                <a:latin typeface="华文楷体" pitchFamily="2" charset="-122"/>
                <a:ea typeface="华文楷体" pitchFamily="2" charset="-122"/>
              </a:rPr>
              <a:t>IR</a:t>
            </a:r>
            <a:r>
              <a:rPr kumimoji="0" lang="de-DE" altLang="zh-CN" sz="2400" dirty="0">
                <a:solidFill>
                  <a:srgbClr val="C00000"/>
                </a:solidFill>
                <a:latin typeface="华文楷体" pitchFamily="2" charset="-122"/>
                <a:ea typeface="华文楷体" pitchFamily="2" charset="-122"/>
              </a:rPr>
              <a:t> </a:t>
            </a: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可以利用</a:t>
            </a:r>
            <a:r>
              <a:rPr kumimoji="0" lang="zh-CN" altLang="en-US" sz="2400" i="1" dirty="0">
                <a:solidFill>
                  <a:srgbClr val="C00000"/>
                </a:solidFill>
                <a:latin typeface="华文楷体" pitchFamily="2" charset="-122"/>
                <a:ea typeface="华文楷体" pitchFamily="2" charset="-122"/>
              </a:rPr>
              <a:t>恒星大气模型</a:t>
            </a:r>
            <a:r>
              <a:rPr kumimoji="0" lang="zh-CN" altLang="en-US" sz="2400" dirty="0">
                <a:latin typeface="华文楷体" pitchFamily="2" charset="-122"/>
                <a:ea typeface="华文楷体" pitchFamily="2" charset="-122"/>
              </a:rPr>
              <a:t>计算得到</a:t>
            </a:r>
            <a:r>
              <a:rPr kumimoji="0" lang="zh-CN" altLang="en-US" sz="2400" i="1" dirty="0">
                <a:latin typeface="华文楷体" pitchFamily="2" charset="-122"/>
                <a:ea typeface="华文楷体" pitchFamily="2" charset="-122"/>
              </a:rPr>
              <a:t>。</a:t>
            </a:r>
            <a:r>
              <a:rPr kumimoji="0" lang="zh-CN" altLang="en-US" sz="2400" dirty="0">
                <a:latin typeface="华文楷体" pitchFamily="2" charset="-122"/>
                <a:ea typeface="华文楷体" pitchFamily="2" charset="-122"/>
              </a:rPr>
              <a:t>模型的选择对结果影响不大</a:t>
            </a:r>
            <a:r>
              <a:rPr kumimoji="0" lang="de-DE" altLang="zh-CN" sz="2400" dirty="0">
                <a:latin typeface="华文楷体" pitchFamily="2" charset="-122"/>
                <a:ea typeface="华文楷体" pitchFamily="2" charset="-122"/>
              </a:rPr>
              <a:t> </a:t>
            </a:r>
          </a:p>
          <a:p>
            <a:pPr>
              <a:spcBef>
                <a:spcPct val="50000"/>
              </a:spcBef>
              <a:buFontTx/>
              <a:buNone/>
            </a:pPr>
            <a:r>
              <a:rPr kumimoji="0" lang="de-DE" altLang="zh-CN" sz="2400" dirty="0">
                <a:solidFill>
                  <a:schemeClr val="accent2"/>
                </a:solidFill>
                <a:latin typeface="华文楷体" pitchFamily="2" charset="-122"/>
                <a:ea typeface="华文楷体" pitchFamily="2" charset="-122"/>
                <a:cs typeface="Arial" charset="0"/>
              </a:rPr>
              <a:t>• </a:t>
            </a:r>
            <a:r>
              <a:rPr kumimoji="0" lang="de-DE" altLang="zh-CN" sz="2400" dirty="0">
                <a:latin typeface="华文楷体" pitchFamily="2" charset="-122"/>
                <a:ea typeface="华文楷体" pitchFamily="2" charset="-122"/>
                <a:cs typeface="Arial" charset="0"/>
              </a:rPr>
              <a:t> </a:t>
            </a:r>
            <a:r>
              <a:rPr kumimoji="0" lang="zh-CN" altLang="en-US" sz="2400" dirty="0">
                <a:latin typeface="华文楷体" pitchFamily="2" charset="-122"/>
                <a:ea typeface="华文楷体" pitchFamily="2" charset="-122"/>
              </a:rPr>
              <a:t>红外流量对温度的依赖性很小</a:t>
            </a:r>
            <a:r>
              <a:rPr kumimoji="0" lang="de-DE" altLang="zh-CN" sz="2400" dirty="0">
                <a:latin typeface="华文楷体" pitchFamily="2" charset="-122"/>
                <a:ea typeface="华文楷体" pitchFamily="2" charset="-122"/>
              </a:rPr>
              <a:t>;</a:t>
            </a:r>
          </a:p>
          <a:p>
            <a:pPr>
              <a:spcBef>
                <a:spcPct val="50000"/>
              </a:spcBef>
              <a:buFontTx/>
              <a:buNone/>
            </a:pPr>
            <a:r>
              <a:rPr kumimoji="0" lang="de-DE" altLang="zh-CN" sz="2400" dirty="0">
                <a:solidFill>
                  <a:schemeClr val="accent2"/>
                </a:solidFill>
                <a:latin typeface="华文楷体" pitchFamily="2" charset="-122"/>
                <a:ea typeface="华文楷体" pitchFamily="2" charset="-122"/>
                <a:cs typeface="Arial" charset="0"/>
              </a:rPr>
              <a:t>•  </a:t>
            </a:r>
            <a:r>
              <a:rPr kumimoji="0" lang="zh-CN" altLang="en-US" sz="2400" dirty="0">
                <a:latin typeface="华文楷体" pitchFamily="2" charset="-122"/>
                <a:ea typeface="华文楷体" pitchFamily="2" charset="-122"/>
                <a:cs typeface="Arial" charset="0"/>
              </a:rPr>
              <a:t>谱线导致的不透明度比较小</a:t>
            </a:r>
            <a:r>
              <a:rPr kumimoji="0" lang="de-DE" altLang="zh-CN" sz="2400" dirty="0">
                <a:latin typeface="华文楷体" pitchFamily="2" charset="-122"/>
                <a:ea typeface="华文楷体" pitchFamily="2" charset="-122"/>
                <a:cs typeface="Arial" charset="0"/>
              </a:rPr>
              <a:t>;</a:t>
            </a:r>
          </a:p>
          <a:p>
            <a:pPr>
              <a:spcBef>
                <a:spcPct val="50000"/>
              </a:spcBef>
              <a:buFontTx/>
              <a:buNone/>
            </a:pPr>
            <a:r>
              <a:rPr kumimoji="0" lang="de-DE" altLang="zh-CN" sz="2400" dirty="0">
                <a:solidFill>
                  <a:schemeClr val="accent2"/>
                </a:solidFill>
                <a:latin typeface="华文楷体" pitchFamily="2" charset="-122"/>
                <a:ea typeface="华文楷体" pitchFamily="2" charset="-122"/>
                <a:cs typeface="Arial" charset="0"/>
              </a:rPr>
              <a:t>•  </a:t>
            </a:r>
            <a:r>
              <a:rPr kumimoji="0" lang="zh-CN" altLang="en-US" sz="2400" dirty="0">
                <a:latin typeface="华文楷体" pitchFamily="2" charset="-122"/>
                <a:ea typeface="华文楷体" pitchFamily="2" charset="-122"/>
                <a:cs typeface="Arial" charset="0"/>
              </a:rPr>
              <a:t>连续不透明度很清楚</a:t>
            </a:r>
            <a:r>
              <a:rPr kumimoji="0" lang="de-DE" altLang="zh-CN" sz="2400" dirty="0">
                <a:latin typeface="华文楷体" pitchFamily="2" charset="-122"/>
                <a:ea typeface="华文楷体" pitchFamily="2" charset="-122"/>
                <a:cs typeface="Arial" charset="0"/>
              </a:rPr>
              <a:t>. </a:t>
            </a:r>
            <a:endParaRPr kumimoji="0" lang="de-DE" altLang="zh-CN" sz="2400" dirty="0">
              <a:latin typeface="华文楷体" pitchFamily="2" charset="-122"/>
              <a:ea typeface="华文楷体" pitchFamily="2" charset="-122"/>
            </a:endParaRPr>
          </a:p>
          <a:p>
            <a:pPr>
              <a:spcBef>
                <a:spcPct val="50000"/>
              </a:spcBef>
              <a:buFontTx/>
              <a:buNone/>
            </a:pPr>
            <a:r>
              <a:rPr kumimoji="0" lang="zh-CN" altLang="en-US" sz="2400" dirty="0">
                <a:latin typeface="华文楷体" pitchFamily="2" charset="-122"/>
                <a:ea typeface="华文楷体" pitchFamily="2" charset="-122"/>
              </a:rPr>
              <a:t>恒星的绝对流量</a:t>
            </a:r>
            <a:r>
              <a:rPr kumimoji="0" lang="de-DE" altLang="zh-CN" sz="2400" i="1" dirty="0">
                <a:latin typeface="华文楷体" pitchFamily="2" charset="-122"/>
                <a:ea typeface="华文楷体" pitchFamily="2" charset="-122"/>
              </a:rPr>
              <a:t>f </a:t>
            </a:r>
            <a:r>
              <a:rPr kumimoji="0" lang="zh-CN" altLang="en-US" sz="2400" dirty="0">
                <a:latin typeface="华文楷体" pitchFamily="2" charset="-122"/>
                <a:ea typeface="华文楷体" pitchFamily="2" charset="-122"/>
              </a:rPr>
              <a:t>通过测量或从</a:t>
            </a:r>
            <a:r>
              <a:rPr lang="en-US" altLang="zh-CN" sz="2400" dirty="0">
                <a:latin typeface="华文楷体" pitchFamily="2" charset="-122"/>
                <a:ea typeface="华文楷体" pitchFamily="2" charset="-122"/>
              </a:rPr>
              <a:t>m</a:t>
            </a:r>
            <a:r>
              <a:rPr lang="en-US" altLang="zh-CN" sz="2400" baseline="-25000" dirty="0">
                <a:latin typeface="华文楷体" pitchFamily="2" charset="-122"/>
                <a:ea typeface="华文楷体" pitchFamily="2" charset="-122"/>
              </a:rPr>
              <a:t>V</a:t>
            </a:r>
            <a:r>
              <a:rPr kumimoji="0" lang="zh-CN" altLang="en-US" sz="2400" dirty="0">
                <a:latin typeface="华文楷体" pitchFamily="2" charset="-122"/>
                <a:ea typeface="华文楷体" pitchFamily="2" charset="-122"/>
              </a:rPr>
              <a:t>得到</a:t>
            </a:r>
            <a:r>
              <a:rPr kumimoji="0" lang="de-DE" altLang="zh-CN" sz="2400" dirty="0">
                <a:latin typeface="华文楷体" pitchFamily="2" charset="-122"/>
                <a:ea typeface="华文楷体" pitchFamily="2" charset="-122"/>
              </a:rPr>
              <a:t>. </a:t>
            </a:r>
          </a:p>
        </p:txBody>
      </p:sp>
      <mc:AlternateContent xmlns:mc="http://schemas.openxmlformats.org/markup-compatibility/2006">
        <mc:Choice xmlns:a14="http://schemas.microsoft.com/office/drawing/2010/main" Requires="a14">
          <p:sp>
            <p:nvSpPr>
              <p:cNvPr id="77828" name="Object 4"/>
              <p:cNvSpPr txBox="1"/>
              <p:nvPr/>
            </p:nvSpPr>
            <p:spPr bwMode="auto">
              <a:xfrm>
                <a:off x="456554" y="873919"/>
                <a:ext cx="2757575" cy="501650"/>
              </a:xfrm>
              <a:prstGeom prst="rect">
                <a:avLst/>
              </a:prstGeom>
              <a:noFill/>
              <a:ln w="28575">
                <a:solidFill>
                  <a:schemeClr val="accent2"/>
                </a:solid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𝜃</m:t>
                          </m:r>
                        </m:e>
                        <m:sup>
                          <m:r>
                            <a:rPr lang="zh-CN" altLang="en-US" sz="2400" i="1">
                              <a:solidFill>
                                <a:srgbClr val="000000"/>
                              </a:solidFill>
                              <a:latin typeface="Cambria Math" panose="02040503050406030204" pitchFamily="18" charset="0"/>
                            </a:rPr>
                            <m:t>2</m:t>
                          </m:r>
                        </m:sup>
                      </m:sSup>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𝑓</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𝐹</m:t>
                      </m:r>
                      <m:r>
                        <a:rPr lang="zh-CN" altLang="en-US" sz="2400" i="1">
                          <a:solidFill>
                            <a:srgbClr val="000000"/>
                          </a:solidFill>
                          <a:latin typeface="Cambria Math" panose="02040503050406030204" pitchFamily="18" charset="0"/>
                        </a:rPr>
                        <m:t>=</m:t>
                      </m:r>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𝑓</m:t>
                          </m:r>
                        </m:e>
                        <m:sub>
                          <m:r>
                            <a:rPr lang="zh-CN" altLang="en-US" sz="2400" i="1">
                              <a:solidFill>
                                <a:srgbClr val="000000"/>
                              </a:solidFill>
                              <a:latin typeface="Cambria Math" panose="02040503050406030204" pitchFamily="18" charset="0"/>
                            </a:rPr>
                            <m:t>𝜈</m:t>
                          </m:r>
                        </m:sub>
                      </m:sSub>
                      <m:r>
                        <a:rPr lang="zh-CN" altLang="en-US" sz="2400" i="1">
                          <a:solidFill>
                            <a:srgbClr val="000000"/>
                          </a:solidFill>
                          <a:latin typeface="Cambria Math" panose="02040503050406030204" pitchFamily="18" charset="0"/>
                        </a:rPr>
                        <m:t>/</m:t>
                      </m:r>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𝐹</m:t>
                          </m:r>
                        </m:e>
                        <m:sub>
                          <m:r>
                            <a:rPr lang="zh-CN" altLang="en-US" sz="2400" i="1">
                              <a:solidFill>
                                <a:srgbClr val="000000"/>
                              </a:solidFill>
                              <a:latin typeface="Cambria Math" panose="02040503050406030204" pitchFamily="18" charset="0"/>
                            </a:rPr>
                            <m:t>𝜈</m:t>
                          </m:r>
                        </m:sub>
                      </m:sSub>
                    </m:oMath>
                  </m:oMathPara>
                </a14:m>
                <a:endParaRPr lang="zh-CN" altLang="en-US" sz="2400" dirty="0"/>
              </a:p>
            </p:txBody>
          </p:sp>
        </mc:Choice>
        <mc:Fallback>
          <p:sp>
            <p:nvSpPr>
              <p:cNvPr id="77828" name="Object 4"/>
              <p:cNvSpPr txBox="1">
                <a:spLocks noRot="1" noChangeAspect="1" noMove="1" noResize="1" noEditPoints="1" noAdjustHandles="1" noChangeArrowheads="1" noChangeShapeType="1" noTextEdit="1"/>
              </p:cNvSpPr>
              <p:nvPr/>
            </p:nvSpPr>
            <p:spPr bwMode="auto">
              <a:xfrm>
                <a:off x="456554" y="873919"/>
                <a:ext cx="2757575" cy="501650"/>
              </a:xfrm>
              <a:prstGeom prst="rect">
                <a:avLst/>
              </a:prstGeom>
              <a:blipFill>
                <a:blip r:embed="rId2"/>
                <a:stretch>
                  <a:fillRect l="-219" b="-5682"/>
                </a:stretch>
              </a:blipFill>
              <a:ln w="28575">
                <a:solidFill>
                  <a:schemeClr val="accent2"/>
                </a:solid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829" name="Object 5"/>
              <p:cNvSpPr txBox="1"/>
              <p:nvPr/>
            </p:nvSpPr>
            <p:spPr bwMode="auto">
              <a:xfrm>
                <a:off x="6536276" y="4135161"/>
                <a:ext cx="2150524" cy="998959"/>
              </a:xfrm>
              <a:prstGeom prst="rect">
                <a:avLst/>
              </a:prstGeom>
              <a:noFill/>
              <a:ln w="28575">
                <a:solidFill>
                  <a:srgbClr val="FF0000"/>
                </a:solid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bSup>
                        <m:sSubSupPr>
                          <m:ctrlPr>
                            <a:rPr lang="zh-CN" altLang="en-US" sz="2400" i="1">
                              <a:solidFill>
                                <a:srgbClr val="000000"/>
                              </a:solidFill>
                              <a:latin typeface="Cambria Math" panose="02040503050406030204" pitchFamily="18" charset="0"/>
                            </a:rPr>
                          </m:ctrlPr>
                        </m:sSubSupPr>
                        <m:e>
                          <m:r>
                            <a:rPr lang="zh-CN" altLang="en-US" sz="2400" i="1">
                              <a:solidFill>
                                <a:srgbClr val="000000"/>
                              </a:solidFill>
                              <a:latin typeface="Cambria Math" panose="02040503050406030204" pitchFamily="18" charset="0"/>
                            </a:rPr>
                            <m:t>𝑇</m:t>
                          </m:r>
                        </m:e>
                        <m:sub>
                          <m:r>
                            <a:rPr lang="zh-CN" altLang="en-US" sz="2400" i="1">
                              <a:solidFill>
                                <a:srgbClr val="000000"/>
                              </a:solidFill>
                              <a:latin typeface="Cambria Math" panose="02040503050406030204" pitchFamily="18" charset="0"/>
                            </a:rPr>
                            <m:t>𝑒𝑓𝑓</m:t>
                          </m:r>
                        </m:sub>
                        <m:sup>
                          <m:r>
                            <a:rPr lang="zh-CN" altLang="en-US" sz="2400" i="1">
                              <a:solidFill>
                                <a:srgbClr val="000000"/>
                              </a:solidFill>
                              <a:latin typeface="Cambria Math" panose="02040503050406030204" pitchFamily="18" charset="0"/>
                            </a:rPr>
                            <m:t>4</m:t>
                          </m:r>
                        </m:sup>
                      </m:sSubSup>
                      <m:r>
                        <a:rPr lang="zh-CN" altLang="en-US" sz="2400" i="1">
                          <a:solidFill>
                            <a:srgbClr val="000000"/>
                          </a:solidFill>
                          <a:latin typeface="Cambria Math" panose="02040503050406030204" pitchFamily="18" charset="0"/>
                        </a:rPr>
                        <m:t>=</m:t>
                      </m:r>
                      <m:f>
                        <m:fPr>
                          <m:ctrlPr>
                            <a:rPr lang="zh-CN" altLang="en-US" sz="2400" i="1">
                              <a:solidFill>
                                <a:srgbClr val="000000"/>
                              </a:solidFill>
                              <a:latin typeface="Cambria Math" panose="02040503050406030204" pitchFamily="18" charset="0"/>
                            </a:rPr>
                          </m:ctrlPr>
                        </m:fPr>
                        <m:num>
                          <m:r>
                            <a:rPr lang="zh-CN" altLang="en-US" sz="2400" i="1">
                              <a:solidFill>
                                <a:srgbClr val="000000"/>
                              </a:solidFill>
                              <a:latin typeface="Cambria Math" panose="02040503050406030204" pitchFamily="18" charset="0"/>
                            </a:rPr>
                            <m:t>𝑓</m:t>
                          </m:r>
                        </m:num>
                        <m:den>
                          <m:r>
                            <a:rPr lang="zh-CN" altLang="en-US" sz="2400" i="1">
                              <a:solidFill>
                                <a:srgbClr val="000000"/>
                              </a:solidFill>
                              <a:latin typeface="Cambria Math" panose="02040503050406030204" pitchFamily="18" charset="0"/>
                            </a:rPr>
                            <m:t>𝜎</m:t>
                          </m:r>
                        </m:den>
                      </m:f>
                      <m:f>
                        <m:fPr>
                          <m:ctrlPr>
                            <a:rPr lang="zh-CN" altLang="en-US" sz="2400" i="1">
                              <a:solidFill>
                                <a:srgbClr val="000000"/>
                              </a:solidFill>
                              <a:latin typeface="Cambria Math" panose="02040503050406030204" pitchFamily="18" charset="0"/>
                            </a:rPr>
                          </m:ctrlPr>
                        </m:fPr>
                        <m:num>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𝐹</m:t>
                              </m:r>
                            </m:e>
                            <m:sub>
                              <m:r>
                                <a:rPr lang="zh-CN" altLang="en-US" sz="2400" i="1">
                                  <a:solidFill>
                                    <a:srgbClr val="000000"/>
                                  </a:solidFill>
                                  <a:latin typeface="Cambria Math" panose="02040503050406030204" pitchFamily="18" charset="0"/>
                                </a:rPr>
                                <m:t>𝐼𝑅</m:t>
                              </m:r>
                            </m:sub>
                          </m:sSub>
                        </m:num>
                        <m:den>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𝑓</m:t>
                              </m:r>
                            </m:e>
                            <m:sub>
                              <m:r>
                                <a:rPr lang="zh-CN" altLang="en-US" sz="2400" i="1">
                                  <a:solidFill>
                                    <a:srgbClr val="000000"/>
                                  </a:solidFill>
                                  <a:latin typeface="Cambria Math" panose="02040503050406030204" pitchFamily="18" charset="0"/>
                                </a:rPr>
                                <m:t>𝐼𝑅</m:t>
                              </m:r>
                            </m:sub>
                          </m:sSub>
                        </m:den>
                      </m:f>
                    </m:oMath>
                  </m:oMathPara>
                </a14:m>
                <a:endParaRPr lang="zh-CN" altLang="en-US" sz="2400" dirty="0"/>
              </a:p>
            </p:txBody>
          </p:sp>
        </mc:Choice>
        <mc:Fallback xmlns="">
          <p:sp>
            <p:nvSpPr>
              <p:cNvPr id="77829" name="Object 5"/>
              <p:cNvSpPr txBox="1">
                <a:spLocks noRot="1" noChangeAspect="1" noMove="1" noResize="1" noEditPoints="1" noAdjustHandles="1" noChangeArrowheads="1" noChangeShapeType="1" noTextEdit="1"/>
              </p:cNvSpPr>
              <p:nvPr/>
            </p:nvSpPr>
            <p:spPr bwMode="auto">
              <a:xfrm>
                <a:off x="6536276" y="4135161"/>
                <a:ext cx="2150524" cy="998959"/>
              </a:xfrm>
              <a:prstGeom prst="rect">
                <a:avLst/>
              </a:prstGeom>
              <a:blipFill>
                <a:blip r:embed="rId3"/>
                <a:stretch>
                  <a:fillRect/>
                </a:stretch>
              </a:blipFill>
              <a:ln w="28575">
                <a:solidFill>
                  <a:srgbClr val="FF0000"/>
                </a:solidFill>
                <a:miter lim="800000"/>
                <a:headEnd/>
                <a:tailEnd/>
              </a:ln>
            </p:spPr>
            <p:txBody>
              <a:bodyPr/>
              <a:lstStyle/>
              <a:p>
                <a:r>
                  <a:rPr lang="zh-CN" altLang="en-US">
                    <a:noFill/>
                  </a:rPr>
                  <a:t> </a:t>
                </a:r>
              </a:p>
            </p:txBody>
          </p:sp>
        </mc:Fallback>
      </mc:AlternateContent>
      <p:sp>
        <p:nvSpPr>
          <p:cNvPr id="77831" name="Rectangle 7"/>
          <p:cNvSpPr>
            <a:spLocks noChangeArrowheads="1"/>
          </p:cNvSpPr>
          <p:nvPr/>
        </p:nvSpPr>
        <p:spPr bwMode="auto">
          <a:xfrm>
            <a:off x="4162167" y="6241986"/>
            <a:ext cx="3429000" cy="762000"/>
          </a:xfrm>
          <a:prstGeom prst="rect">
            <a:avLst/>
          </a:prstGeom>
          <a:solidFill>
            <a:schemeClr val="bg1"/>
          </a:solidFill>
          <a:ln w="9525">
            <a:solidFill>
              <a:schemeClr val="bg1"/>
            </a:solidFill>
            <a:miter lim="800000"/>
            <a:headEnd/>
            <a:tailEnd/>
          </a:ln>
          <a:effectLst/>
        </p:spPr>
        <p:txBody>
          <a:bodyPr wrap="none" anchor="ctr"/>
          <a:lstStyle/>
          <a:p>
            <a:pPr algn="ctr"/>
            <a:r>
              <a:rPr lang="en-US" sz="2400" i="1" dirty="0" err="1">
                <a:solidFill>
                  <a:srgbClr val="FF0000"/>
                </a:solidFill>
                <a:latin typeface="华文楷体" pitchFamily="2" charset="-122"/>
                <a:ea typeface="华文楷体" pitchFamily="2" charset="-122"/>
              </a:rPr>
              <a:t>T</a:t>
            </a:r>
            <a:r>
              <a:rPr lang="en-US" sz="2400" i="1" baseline="-25000" dirty="0" err="1">
                <a:solidFill>
                  <a:srgbClr val="FF0000"/>
                </a:solidFill>
                <a:latin typeface="华文楷体" pitchFamily="2" charset="-122"/>
                <a:ea typeface="华文楷体" pitchFamily="2" charset="-122"/>
              </a:rPr>
              <a:t>eff</a:t>
            </a:r>
            <a:r>
              <a:rPr lang="en-US" altLang="zh-CN" sz="2400" dirty="0">
                <a:solidFill>
                  <a:srgbClr val="FF0000"/>
                </a:solidFill>
                <a:latin typeface="华文楷体" pitchFamily="2" charset="-122"/>
                <a:ea typeface="华文楷体" pitchFamily="2" charset="-122"/>
              </a:rPr>
              <a:t>  </a:t>
            </a:r>
            <a:r>
              <a:rPr lang="zh-CN" altLang="en-US" sz="2400" dirty="0">
                <a:solidFill>
                  <a:srgbClr val="FF0000"/>
                </a:solidFill>
                <a:latin typeface="华文楷体" pitchFamily="2" charset="-122"/>
                <a:ea typeface="华文楷体" pitchFamily="2" charset="-122"/>
              </a:rPr>
              <a:t>和</a:t>
            </a:r>
            <a:r>
              <a:rPr lang="en-US" altLang="zh-CN" sz="2400" dirty="0">
                <a:solidFill>
                  <a:srgbClr val="FF0000"/>
                </a:solidFill>
                <a:latin typeface="华文楷体" pitchFamily="2" charset="-122"/>
                <a:ea typeface="华文楷体" pitchFamily="2" charset="-122"/>
              </a:rPr>
              <a:t> </a:t>
            </a:r>
            <a:r>
              <a:rPr lang="en-US" altLang="zh-CN" sz="2400" i="1" dirty="0">
                <a:solidFill>
                  <a:srgbClr val="FF0000"/>
                </a:solidFill>
                <a:latin typeface="华文楷体" pitchFamily="2" charset="-122"/>
                <a:ea typeface="华文楷体" pitchFamily="2" charset="-122"/>
                <a:sym typeface="Symbol" pitchFamily="18" charset="2"/>
              </a:rPr>
              <a:t>  </a:t>
            </a:r>
            <a:r>
              <a:rPr lang="zh-CN" altLang="en-US" sz="2400" dirty="0">
                <a:solidFill>
                  <a:srgbClr val="FF0000"/>
                </a:solidFill>
                <a:latin typeface="华文楷体" pitchFamily="2" charset="-122"/>
                <a:ea typeface="华文楷体" pitchFamily="2" charset="-122"/>
                <a:sym typeface="Symbol" pitchFamily="18" charset="2"/>
              </a:rPr>
              <a:t>通过迭代得到</a:t>
            </a:r>
            <a:endParaRPr lang="en-US" altLang="zh-CN" sz="2400" dirty="0">
              <a:solidFill>
                <a:srgbClr val="FF0000"/>
              </a:solidFill>
              <a:latin typeface="华文楷体" pitchFamily="2" charset="-122"/>
              <a:ea typeface="华文楷体" pitchFamily="2" charset="-122"/>
              <a:sym typeface="Symbol" pitchFamily="18" charset="2"/>
            </a:endParaRPr>
          </a:p>
        </p:txBody>
      </p:sp>
    </p:spTree>
  </p:cSld>
  <p:clrMapOvr>
    <a:masterClrMapping/>
  </p:clrMapOvr>
  <p:transition>
    <p:blinds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457200"/>
            <a:ext cx="7772400" cy="381000"/>
          </a:xfrm>
        </p:spPr>
        <p:txBody>
          <a:bodyPr>
            <a:normAutofit fontScale="90000"/>
          </a:bodyPr>
          <a:lstStyle/>
          <a:p>
            <a:pPr algn="ctr"/>
            <a:r>
              <a:rPr kumimoji="0" lang="zh-CN" altLang="en-US" sz="4000" b="1" dirty="0">
                <a:solidFill>
                  <a:schemeClr val="tx1"/>
                </a:solidFill>
                <a:latin typeface="+mj-ea"/>
              </a:rPr>
              <a:t>红外流量方法</a:t>
            </a:r>
            <a:endParaRPr kumimoji="0" lang="en-US" altLang="zh-CN" sz="4000" b="1" dirty="0">
              <a:solidFill>
                <a:schemeClr val="tx1"/>
              </a:solidFill>
              <a:latin typeface="+mj-ea"/>
            </a:endParaRPr>
          </a:p>
        </p:txBody>
      </p:sp>
      <p:sp>
        <p:nvSpPr>
          <p:cNvPr id="93187" name="Rectangle 3"/>
          <p:cNvSpPr>
            <a:spLocks noGrp="1" noChangeArrowheads="1"/>
          </p:cNvSpPr>
          <p:nvPr>
            <p:ph type="body" idx="1"/>
          </p:nvPr>
        </p:nvSpPr>
        <p:spPr>
          <a:xfrm>
            <a:off x="609600" y="1772816"/>
            <a:ext cx="7924800" cy="4992216"/>
          </a:xfrm>
        </p:spPr>
        <p:txBody>
          <a:bodyPr/>
          <a:lstStyle/>
          <a:p>
            <a:pPr>
              <a:spcBef>
                <a:spcPct val="50000"/>
              </a:spcBef>
              <a:buFontTx/>
              <a:buNone/>
            </a:pPr>
            <a:r>
              <a:rPr lang="en-US" sz="2400" dirty="0">
                <a:solidFill>
                  <a:srgbClr val="FF0000"/>
                </a:solidFill>
                <a:latin typeface="Arial" charset="0"/>
                <a:sym typeface="Symbol" pitchFamily="18" charset="2"/>
              </a:rPr>
              <a:t>  </a:t>
            </a:r>
            <a:r>
              <a:rPr kumimoji="0" lang="zh-CN" altLang="en-US" sz="2400" dirty="0">
                <a:latin typeface="华文楷体" pitchFamily="2" charset="-122"/>
                <a:ea typeface="华文楷体" pitchFamily="2" charset="-122"/>
              </a:rPr>
              <a:t>这种方法不局限于已知距离的恒星</a:t>
            </a:r>
            <a:endParaRPr kumimoji="0" lang="de-DE" altLang="zh-CN" sz="2400" dirty="0">
              <a:latin typeface="华文楷体" pitchFamily="2" charset="-122"/>
              <a:ea typeface="华文楷体" pitchFamily="2" charset="-122"/>
            </a:endParaRPr>
          </a:p>
          <a:p>
            <a:pPr>
              <a:spcBef>
                <a:spcPct val="50000"/>
              </a:spcBef>
              <a:buFontTx/>
              <a:buNone/>
            </a:pPr>
            <a:r>
              <a:rPr lang="en-US" sz="2400" dirty="0">
                <a:solidFill>
                  <a:srgbClr val="00B200"/>
                </a:solidFill>
                <a:latin typeface="华文楷体" pitchFamily="2" charset="-122"/>
                <a:ea typeface="华文楷体" pitchFamily="2" charset="-122"/>
                <a:sym typeface="Symbol" pitchFamily="18" charset="2"/>
              </a:rPr>
              <a:t></a:t>
            </a:r>
            <a:r>
              <a:rPr lang="en-US" sz="2400" dirty="0">
                <a:solidFill>
                  <a:srgbClr val="FF0000"/>
                </a:solidFill>
                <a:latin typeface="华文楷体" pitchFamily="2" charset="-122"/>
                <a:ea typeface="华文楷体" pitchFamily="2" charset="-122"/>
                <a:sym typeface="Symbol" pitchFamily="18" charset="2"/>
              </a:rPr>
              <a:t>  </a:t>
            </a:r>
            <a:r>
              <a:rPr kumimoji="0" lang="zh-CN" altLang="en-US" sz="2400" dirty="0">
                <a:latin typeface="华文楷体" pitchFamily="2" charset="-122"/>
                <a:ea typeface="华文楷体" pitchFamily="2" charset="-122"/>
              </a:rPr>
              <a:t>它依赖于恒星大气类型和</a:t>
            </a:r>
            <a:r>
              <a:rPr kumimoji="0" lang="de-DE" altLang="zh-CN" sz="2400" dirty="0">
                <a:latin typeface="华文楷体" pitchFamily="2" charset="-122"/>
                <a:ea typeface="华文楷体" pitchFamily="2" charset="-122"/>
              </a:rPr>
              <a:t> </a:t>
            </a:r>
          </a:p>
          <a:p>
            <a:pPr>
              <a:spcBef>
                <a:spcPct val="50000"/>
              </a:spcBef>
              <a:buFontTx/>
              <a:buNone/>
            </a:pPr>
            <a:r>
              <a:rPr lang="en-US" sz="2400" dirty="0">
                <a:solidFill>
                  <a:srgbClr val="00B200"/>
                </a:solidFill>
                <a:latin typeface="华文楷体" pitchFamily="2" charset="-122"/>
                <a:ea typeface="华文楷体" pitchFamily="2" charset="-122"/>
                <a:sym typeface="Symbol" pitchFamily="18" charset="2"/>
              </a:rPr>
              <a:t></a:t>
            </a:r>
            <a:r>
              <a:rPr lang="en-US" sz="2400" dirty="0">
                <a:solidFill>
                  <a:srgbClr val="FF0000"/>
                </a:solidFill>
                <a:latin typeface="华文楷体" pitchFamily="2" charset="-122"/>
                <a:ea typeface="华文楷体" pitchFamily="2" charset="-122"/>
                <a:sym typeface="Symbol" pitchFamily="18" charset="2"/>
              </a:rPr>
              <a:t>  </a:t>
            </a:r>
            <a:r>
              <a:rPr kumimoji="0" lang="zh-CN" altLang="en-US" sz="2400" dirty="0">
                <a:latin typeface="华文楷体" pitchFamily="2" charset="-122"/>
                <a:ea typeface="华文楷体" pitchFamily="2" charset="-122"/>
              </a:rPr>
              <a:t>非常敏感于星际红化</a:t>
            </a:r>
            <a:endParaRPr kumimoji="0" lang="de-DE" altLang="zh-CN" sz="2400" dirty="0">
              <a:latin typeface="华文楷体" pitchFamily="2" charset="-122"/>
              <a:ea typeface="华文楷体" pitchFamily="2" charset="-122"/>
            </a:endParaRPr>
          </a:p>
          <a:p>
            <a:pPr>
              <a:spcBef>
                <a:spcPct val="50000"/>
              </a:spcBef>
              <a:buFontTx/>
              <a:buNone/>
            </a:pPr>
            <a:endParaRPr kumimoji="0" lang="de-DE" altLang="zh-CN" sz="2400" dirty="0">
              <a:latin typeface="Arial" charset="0"/>
            </a:endParaRPr>
          </a:p>
          <a:p>
            <a:pPr>
              <a:spcBef>
                <a:spcPct val="50000"/>
              </a:spcBef>
              <a:buFontTx/>
              <a:buNone/>
            </a:pPr>
            <a:r>
              <a:rPr kumimoji="0" lang="zh-CN" altLang="en-US" sz="2400" dirty="0">
                <a:latin typeface="华文楷体" pitchFamily="2" charset="-122"/>
                <a:ea typeface="华文楷体" pitchFamily="2" charset="-122"/>
              </a:rPr>
              <a:t>红外流量方法已经成为确定有效温度</a:t>
            </a:r>
            <a:r>
              <a:rPr lang="en-US" altLang="zh-CN" sz="2400" i="1" dirty="0" err="1">
                <a:latin typeface="华文楷体" pitchFamily="2" charset="-122"/>
                <a:ea typeface="华文楷体" pitchFamily="2" charset="-122"/>
              </a:rPr>
              <a:t>T</a:t>
            </a:r>
            <a:r>
              <a:rPr lang="en-US" altLang="zh-CN" sz="2400" i="1" baseline="-25000" dirty="0" err="1">
                <a:latin typeface="华文楷体" pitchFamily="2" charset="-122"/>
                <a:ea typeface="华文楷体" pitchFamily="2" charset="-122"/>
              </a:rPr>
              <a:t>eff</a:t>
            </a:r>
            <a:r>
              <a:rPr lang="en-US" altLang="zh-CN" sz="20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的一种标准方法</a:t>
            </a:r>
            <a:r>
              <a:rPr kumimoji="0" lang="de-DE" altLang="zh-CN" sz="2400" dirty="0">
                <a:latin typeface="华文楷体" pitchFamily="2" charset="-122"/>
                <a:ea typeface="华文楷体" pitchFamily="2" charset="-122"/>
              </a:rPr>
              <a:t> </a:t>
            </a:r>
          </a:p>
          <a:p>
            <a:pPr>
              <a:spcBef>
                <a:spcPct val="50000"/>
              </a:spcBef>
              <a:buFontTx/>
              <a:buNone/>
            </a:pPr>
            <a:r>
              <a:rPr kumimoji="0" lang="de-DE" altLang="zh-CN" sz="2400" dirty="0">
                <a:latin typeface="华文楷体" pitchFamily="2" charset="-122"/>
                <a:ea typeface="华文楷体" pitchFamily="2" charset="-122"/>
              </a:rPr>
              <a:t>Alonso et al. (1996) </a:t>
            </a:r>
            <a:r>
              <a:rPr kumimoji="0" lang="zh-CN" altLang="en-US" sz="2400" dirty="0">
                <a:latin typeface="华文楷体" pitchFamily="2" charset="-122"/>
                <a:ea typeface="华文楷体" pitchFamily="2" charset="-122"/>
              </a:rPr>
              <a:t>发表了</a:t>
            </a:r>
            <a:r>
              <a:rPr lang="en-US" altLang="zh-CN" sz="2400" dirty="0">
                <a:latin typeface="华文楷体" pitchFamily="2" charset="-122"/>
                <a:ea typeface="华文楷体" pitchFamily="2" charset="-122"/>
              </a:rPr>
              <a:t>1000</a:t>
            </a:r>
            <a:r>
              <a:rPr lang="zh-CN" altLang="en-US" sz="2400" dirty="0">
                <a:latin typeface="华文楷体" pitchFamily="2" charset="-122"/>
                <a:ea typeface="华文楷体" pitchFamily="2" charset="-122"/>
              </a:rPr>
              <a:t>多颗恒星的</a:t>
            </a:r>
            <a:r>
              <a:rPr lang="en-US" sz="2800" i="1" dirty="0">
                <a:latin typeface="华文楷体" pitchFamily="2" charset="-122"/>
                <a:ea typeface="华文楷体" pitchFamily="2" charset="-122"/>
              </a:rPr>
              <a:t>T</a:t>
            </a:r>
            <a:r>
              <a:rPr lang="en-US" sz="2800" i="1" baseline="-25000" dirty="0">
                <a:latin typeface="华文楷体" pitchFamily="2" charset="-122"/>
                <a:ea typeface="华文楷体" pitchFamily="2" charset="-122"/>
              </a:rPr>
              <a:t>eff</a:t>
            </a:r>
            <a:r>
              <a:rPr lang="en-US" sz="2400" dirty="0">
                <a:latin typeface="华文楷体" pitchFamily="2" charset="-122"/>
                <a:ea typeface="华文楷体" pitchFamily="2" charset="-122"/>
              </a:rPr>
              <a:t>(IRF)</a:t>
            </a:r>
            <a:endParaRPr kumimoji="0" lang="en-US" altLang="zh-CN" sz="2400" dirty="0">
              <a:latin typeface="Arial" charset="0"/>
            </a:endParaRPr>
          </a:p>
        </p:txBody>
      </p:sp>
    </p:spTree>
  </p:cSld>
  <p:clrMapOvr>
    <a:masterClrMapping/>
  </p:clrMapOvr>
  <p:transition>
    <p:blinds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54645" y="44624"/>
            <a:ext cx="7772400" cy="457200"/>
          </a:xfrm>
        </p:spPr>
        <p:txBody>
          <a:bodyPr>
            <a:normAutofit fontScale="90000"/>
          </a:bodyPr>
          <a:lstStyle/>
          <a:p>
            <a:pPr algn="ctr"/>
            <a:r>
              <a:rPr kumimoji="0" lang="zh-CN" altLang="en-US" sz="4000" b="1" dirty="0">
                <a:solidFill>
                  <a:schemeClr val="tx1"/>
                </a:solidFill>
                <a:latin typeface="+mj-ea"/>
              </a:rPr>
              <a:t>利用三角视差确定表面重力</a:t>
            </a:r>
            <a:endParaRPr kumimoji="0" lang="en-US" altLang="zh-CN" sz="4000" b="1" dirty="0">
              <a:solidFill>
                <a:schemeClr val="tx1"/>
              </a:solidFill>
              <a:latin typeface="+mj-ea"/>
            </a:endParaRPr>
          </a:p>
        </p:txBody>
      </p:sp>
      <p:sp>
        <p:nvSpPr>
          <p:cNvPr id="94211" name="Rectangle 3"/>
          <p:cNvSpPr>
            <a:spLocks noGrp="1" noChangeArrowheads="1"/>
          </p:cNvSpPr>
          <p:nvPr>
            <p:ph type="body" idx="1"/>
          </p:nvPr>
        </p:nvSpPr>
        <p:spPr>
          <a:xfrm>
            <a:off x="683568" y="2708920"/>
            <a:ext cx="8001000" cy="4104456"/>
          </a:xfrm>
        </p:spPr>
        <p:txBody>
          <a:bodyPr>
            <a:normAutofit fontScale="92500"/>
          </a:bodyPr>
          <a:lstStyle/>
          <a:p>
            <a:pPr>
              <a:buFontTx/>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t>
            </a:r>
            <a:r>
              <a:rPr lang="en-US" sz="2400" baseline="-25000" dirty="0" err="1">
                <a:latin typeface="Times New Roman" panose="02020603050405020304" pitchFamily="18" charset="0"/>
                <a:cs typeface="Times New Roman" panose="02020603050405020304" pitchFamily="18" charset="0"/>
              </a:rPr>
              <a:t>bol</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a:t>
            </a:r>
            <a:r>
              <a:rPr lang="en-US" altLang="zh-CN" sz="2400" dirty="0" err="1">
                <a:latin typeface="Times New Roman" panose="02020603050405020304" pitchFamily="18" charset="0"/>
                <a:cs typeface="Times New Roman" panose="02020603050405020304" pitchFamily="18" charset="0"/>
              </a:rPr>
              <a:t>mag</a:t>
            </a:r>
            <a:r>
              <a:rPr lang="en-US" sz="2400" dirty="0">
                <a:latin typeface="Times New Roman" panose="02020603050405020304" pitchFamily="18" charset="0"/>
                <a:cs typeface="Times New Roman" panose="02020603050405020304" pitchFamily="18" charset="0"/>
              </a:rPr>
              <a:t> + 5 + 5 log </a:t>
            </a:r>
            <a:r>
              <a:rPr lang="en-US" sz="2800" dirty="0">
                <a:latin typeface="Times New Roman" panose="02020603050405020304" pitchFamily="18" charset="0"/>
                <a:cs typeface="Times New Roman" panose="02020603050405020304" pitchFamily="18" charset="0"/>
                <a:sym typeface="Symbol" pitchFamily="18" charset="2"/>
              </a:rPr>
              <a:t>″</a:t>
            </a:r>
            <a:r>
              <a:rPr lang="en-US" altLang="zh-C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BC-</a:t>
            </a:r>
            <a:r>
              <a:rPr lang="en-US" altLang="zh-CN" sz="2400" dirty="0">
                <a:latin typeface="Times New Roman" panose="02020603050405020304" pitchFamily="18" charset="0"/>
                <a:cs typeface="Times New Roman" panose="02020603050405020304" pitchFamily="18" charset="0"/>
              </a:rPr>
              <a:t>Av</a:t>
            </a:r>
            <a:r>
              <a:rPr lang="en-US" sz="2400" dirty="0">
                <a:latin typeface="Times New Roman" panose="02020603050405020304" pitchFamily="18" charset="0"/>
                <a:cs typeface="Times New Roman" panose="02020603050405020304" pitchFamily="18" charset="0"/>
              </a:rPr>
              <a:t>;           </a:t>
            </a:r>
          </a:p>
          <a:p>
            <a:pPr>
              <a:buFontTx/>
              <a:buNone/>
            </a:pPr>
            <a:r>
              <a:rPr lang="en-US" sz="2400" dirty="0">
                <a:sym typeface="Symbol" pitchFamily="18" charset="2"/>
              </a:rPr>
              <a:t></a:t>
            </a:r>
            <a:r>
              <a:rPr lang="en-US" altLang="zh-CN" sz="2800" dirty="0">
                <a:solidFill>
                  <a:srgbClr val="000000"/>
                </a:solidFill>
                <a:latin typeface="Arial" charset="0"/>
                <a:sym typeface="Symbol" pitchFamily="18" charset="2"/>
              </a:rPr>
              <a:t>″</a:t>
            </a:r>
            <a:r>
              <a:rPr lang="en-US" sz="2400" dirty="0">
                <a:latin typeface="Arial" charset="0"/>
              </a:rPr>
              <a:t> = 1/</a:t>
            </a:r>
            <a:r>
              <a:rPr lang="en-US" sz="2400" i="1" dirty="0"/>
              <a:t>d</a:t>
            </a:r>
            <a:r>
              <a:rPr lang="en-US" sz="2400" dirty="0">
                <a:latin typeface="Arial" charset="0"/>
              </a:rPr>
              <a:t> </a:t>
            </a:r>
            <a:r>
              <a:rPr lang="en-US" sz="2000" dirty="0">
                <a:latin typeface="Arial" charset="0"/>
              </a:rPr>
              <a:t>(pc</a:t>
            </a:r>
            <a:r>
              <a:rPr lang="en-US" sz="2400" dirty="0">
                <a:latin typeface="Arial" charset="0"/>
              </a:rPr>
              <a:t>)  </a:t>
            </a:r>
            <a:r>
              <a:rPr lang="zh-CN" altLang="en-US" sz="2400" dirty="0">
                <a:latin typeface="华文楷体" pitchFamily="2" charset="-122"/>
                <a:ea typeface="华文楷体" pitchFamily="2" charset="-122"/>
              </a:rPr>
              <a:t>是来自</a:t>
            </a:r>
            <a:r>
              <a:rPr lang="en-US" sz="2400" dirty="0" err="1">
                <a:latin typeface="华文楷体" pitchFamily="2" charset="-122"/>
                <a:ea typeface="华文楷体" pitchFamily="2" charset="-122"/>
              </a:rPr>
              <a:t>Hipparcos</a:t>
            </a:r>
            <a:r>
              <a:rPr lang="en-US" sz="2400" dirty="0">
                <a:latin typeface="华文楷体" pitchFamily="2" charset="-122"/>
                <a:ea typeface="华文楷体" pitchFamily="2" charset="-122"/>
              </a:rPr>
              <a:t> (1997) </a:t>
            </a:r>
            <a:r>
              <a:rPr lang="zh-CN" altLang="en-US" sz="2400" dirty="0">
                <a:latin typeface="华文楷体" pitchFamily="2" charset="-122"/>
                <a:ea typeface="华文楷体" pitchFamily="2" charset="-122"/>
              </a:rPr>
              <a:t>的三角视差测量</a:t>
            </a:r>
            <a:r>
              <a:rPr kumimoji="0" lang="de-DE" altLang="zh-CN" sz="2400" dirty="0">
                <a:latin typeface="华文楷体" pitchFamily="2" charset="-122"/>
                <a:ea typeface="华文楷体" pitchFamily="2" charset="-122"/>
              </a:rPr>
              <a:t>; </a:t>
            </a:r>
          </a:p>
          <a:p>
            <a:pPr>
              <a:buFontTx/>
              <a:buNone/>
            </a:pPr>
            <a:r>
              <a:rPr lang="en-US" sz="2400" i="1" dirty="0" err="1"/>
              <a:t>T</a:t>
            </a:r>
            <a:r>
              <a:rPr lang="en-US" sz="2400" i="1" baseline="-25000" dirty="0" err="1"/>
              <a:t>eff</a:t>
            </a:r>
            <a:r>
              <a:rPr kumimoji="0" lang="de-DE" altLang="zh-CN" sz="2400" dirty="0">
                <a:latin typeface="Arial" charset="0"/>
              </a:rPr>
              <a:t>   </a:t>
            </a:r>
            <a:r>
              <a:rPr kumimoji="0" lang="zh-CN" altLang="en-US" sz="2400" dirty="0">
                <a:latin typeface="华文楷体" pitchFamily="2" charset="-122"/>
                <a:ea typeface="华文楷体" pitchFamily="2" charset="-122"/>
              </a:rPr>
              <a:t>已经知道</a:t>
            </a:r>
            <a:r>
              <a:rPr kumimoji="0" lang="de-DE" altLang="zh-CN" sz="2400" dirty="0">
                <a:latin typeface="华文楷体" pitchFamily="2" charset="-122"/>
                <a:ea typeface="华文楷体" pitchFamily="2" charset="-122"/>
              </a:rPr>
              <a:t>; BC </a:t>
            </a:r>
            <a:r>
              <a:rPr kumimoji="0" lang="zh-CN" altLang="en-US" sz="2400" dirty="0">
                <a:latin typeface="华文楷体" pitchFamily="2" charset="-122"/>
                <a:ea typeface="华文楷体" pitchFamily="2" charset="-122"/>
              </a:rPr>
              <a:t>热改正（</a:t>
            </a:r>
            <a:r>
              <a:rPr kumimoji="0" lang="de-DE" altLang="zh-CN" sz="2400" dirty="0">
                <a:latin typeface="华文楷体" pitchFamily="2" charset="-122"/>
                <a:ea typeface="华文楷体" pitchFamily="2" charset="-122"/>
              </a:rPr>
              <a:t>Alonso et al. 1999, A&amp;As, 140, 261</a:t>
            </a:r>
            <a:r>
              <a:rPr kumimoji="0" lang="zh-CN" altLang="de-DE" sz="2400" dirty="0">
                <a:latin typeface="华文楷体" pitchFamily="2" charset="-122"/>
                <a:ea typeface="华文楷体" pitchFamily="2" charset="-122"/>
              </a:rPr>
              <a:t>）</a:t>
            </a:r>
          </a:p>
          <a:p>
            <a:pPr>
              <a:buFontTx/>
              <a:buNone/>
            </a:pPr>
            <a:r>
              <a:rPr kumimoji="0" lang="de-DE" altLang="zh-CN" sz="2400" dirty="0">
                <a:latin typeface="华文楷体" pitchFamily="2" charset="-122"/>
                <a:ea typeface="华文楷体" pitchFamily="2" charset="-122"/>
              </a:rPr>
              <a:t>A</a:t>
            </a:r>
            <a:r>
              <a:rPr kumimoji="0" lang="de-DE" altLang="zh-CN" sz="2400" baseline="-25000" dirty="0">
                <a:latin typeface="华文楷体" pitchFamily="2" charset="-122"/>
                <a:ea typeface="华文楷体" pitchFamily="2" charset="-122"/>
              </a:rPr>
              <a:t>V</a:t>
            </a:r>
            <a:r>
              <a:rPr kumimoji="0" lang="zh-CN" altLang="en-US" sz="2400" dirty="0">
                <a:latin typeface="华文楷体" pitchFamily="2" charset="-122"/>
                <a:ea typeface="华文楷体" pitchFamily="2" charset="-122"/>
              </a:rPr>
              <a:t>是</a:t>
            </a:r>
            <a:r>
              <a:rPr kumimoji="0" lang="de-DE" altLang="zh-CN" sz="2400" dirty="0">
                <a:latin typeface="华文楷体" pitchFamily="2" charset="-122"/>
                <a:ea typeface="华文楷体" pitchFamily="2" charset="-122"/>
              </a:rPr>
              <a:t>V</a:t>
            </a:r>
            <a:r>
              <a:rPr kumimoji="0" lang="zh-CN" altLang="en-US" sz="2400" dirty="0">
                <a:latin typeface="华文楷体" pitchFamily="2" charset="-122"/>
                <a:ea typeface="华文楷体" pitchFamily="2" charset="-122"/>
              </a:rPr>
              <a:t>波段消光 </a:t>
            </a:r>
            <a:r>
              <a:rPr kumimoji="0" lang="de-DE" altLang="zh-CN" sz="2400" dirty="0">
                <a:latin typeface="华文楷体" pitchFamily="2" charset="-122"/>
                <a:ea typeface="华文楷体" pitchFamily="2" charset="-122"/>
              </a:rPr>
              <a:t>     </a:t>
            </a:r>
          </a:p>
          <a:p>
            <a:pPr>
              <a:buFontTx/>
              <a:buNone/>
            </a:pPr>
            <a:r>
              <a:rPr kumimoji="0" lang="zh-CN" altLang="en-US" sz="2400" dirty="0">
                <a:latin typeface="华文楷体" pitchFamily="2" charset="-122"/>
                <a:ea typeface="华文楷体" pitchFamily="2" charset="-122"/>
              </a:rPr>
              <a:t>质量</a:t>
            </a:r>
            <a:r>
              <a:rPr kumimoji="0" lang="de-DE" altLang="zh-CN" sz="2400" i="1" dirty="0">
                <a:latin typeface="华文楷体" pitchFamily="2" charset="-122"/>
                <a:ea typeface="华文楷体" pitchFamily="2" charset="-122"/>
              </a:rPr>
              <a:t>M</a:t>
            </a:r>
            <a:r>
              <a:rPr kumimoji="0" lang="zh-CN" altLang="en-US" sz="2400" dirty="0">
                <a:latin typeface="华文楷体" pitchFamily="2" charset="-122"/>
                <a:ea typeface="华文楷体" pitchFamily="2" charset="-122"/>
              </a:rPr>
              <a:t>来自</a:t>
            </a:r>
            <a:r>
              <a:rPr kumimoji="0" lang="zh-CN" altLang="en-US" sz="2400" dirty="0">
                <a:solidFill>
                  <a:srgbClr val="C00000"/>
                </a:solidFill>
                <a:latin typeface="华文楷体" pitchFamily="2" charset="-122"/>
                <a:ea typeface="华文楷体" pitchFamily="2" charset="-122"/>
              </a:rPr>
              <a:t>恒星演化轨迹的</a:t>
            </a:r>
            <a:r>
              <a:rPr kumimoji="0" lang="zh-CN" altLang="en-US" sz="2400" dirty="0">
                <a:latin typeface="华文楷体" pitchFamily="2" charset="-122"/>
                <a:ea typeface="华文楷体" pitchFamily="2" charset="-122"/>
              </a:rPr>
              <a:t>结果</a:t>
            </a:r>
            <a:r>
              <a:rPr kumimoji="0" lang="de-DE" altLang="zh-CN" sz="2400" dirty="0">
                <a:solidFill>
                  <a:srgbClr val="00B200"/>
                </a:solidFill>
                <a:latin typeface="华文楷体" pitchFamily="2" charset="-122"/>
                <a:ea typeface="华文楷体" pitchFamily="2" charset="-122"/>
              </a:rPr>
              <a:t>; </a:t>
            </a:r>
          </a:p>
          <a:p>
            <a:pPr>
              <a:buFontTx/>
              <a:buNone/>
            </a:pPr>
            <a:r>
              <a:rPr kumimoji="0" lang="zh-CN" altLang="en-US" sz="2400" dirty="0">
                <a:latin typeface="华文楷体" pitchFamily="2" charset="-122"/>
                <a:ea typeface="华文楷体" pitchFamily="2" charset="-122"/>
              </a:rPr>
              <a:t>最好选择刚刚离开主序的恒星（位置比较容易确定）</a:t>
            </a:r>
            <a:endParaRPr kumimoji="0" lang="en-US" altLang="zh-CN" sz="2400" dirty="0">
              <a:latin typeface="华文楷体" pitchFamily="2" charset="-122"/>
              <a:ea typeface="华文楷体" pitchFamily="2" charset="-122"/>
            </a:endParaRPr>
          </a:p>
          <a:p>
            <a:pPr>
              <a:spcBef>
                <a:spcPct val="50000"/>
              </a:spcBef>
              <a:buFontTx/>
              <a:buNone/>
            </a:pPr>
            <a:r>
              <a:rPr kumimoji="0" lang="zh-CN" altLang="en-US" sz="2400" dirty="0">
                <a:solidFill>
                  <a:srgbClr val="C00000"/>
                </a:solidFill>
                <a:latin typeface="华文楷体" pitchFamily="2" charset="-122"/>
                <a:ea typeface="华文楷体" pitchFamily="2" charset="-122"/>
              </a:rPr>
              <a:t>这种方法局限于近邻恒星，这些恒星有精确的三角视差</a:t>
            </a:r>
            <a:endParaRPr kumimoji="0" lang="en-US" altLang="zh-CN" sz="2400" dirty="0">
              <a:solidFill>
                <a:srgbClr val="C00000"/>
              </a:solidFill>
              <a:latin typeface="华文楷体" pitchFamily="2" charset="-122"/>
              <a:ea typeface="华文楷体" pitchFamily="2" charset="-122"/>
            </a:endParaRPr>
          </a:p>
          <a:p>
            <a:pPr>
              <a:spcBef>
                <a:spcPct val="50000"/>
              </a:spcBef>
              <a:buFontTx/>
              <a:buNone/>
            </a:pPr>
            <a:r>
              <a:rPr kumimoji="0" lang="de-DE" altLang="zh-CN" sz="2400" dirty="0">
                <a:solidFill>
                  <a:srgbClr val="C00000"/>
                </a:solidFill>
                <a:latin typeface="华文楷体" pitchFamily="2" charset="-122"/>
                <a:ea typeface="华文楷体" pitchFamily="2" charset="-122"/>
              </a:rPr>
              <a:t> </a:t>
            </a:r>
            <a:r>
              <a:rPr kumimoji="0" lang="de-DE" altLang="zh-CN" sz="2400" dirty="0">
                <a:solidFill>
                  <a:srgbClr val="C00000"/>
                </a:solidFill>
                <a:latin typeface="Arial" charset="0"/>
              </a:rPr>
              <a:t>(d &lt; 200 pc</a:t>
            </a:r>
            <a:r>
              <a:rPr kumimoji="0" lang="en-US" altLang="zh-CN" sz="2400" dirty="0">
                <a:solidFill>
                  <a:srgbClr val="C00000"/>
                </a:solidFill>
                <a:latin typeface="Arial" charset="0"/>
              </a:rPr>
              <a:t>) Gaia DR3 </a:t>
            </a:r>
            <a:r>
              <a:rPr kumimoji="0" lang="zh-CN" altLang="en-US" sz="2400" dirty="0">
                <a:solidFill>
                  <a:srgbClr val="C00000"/>
                </a:solidFill>
                <a:latin typeface="Arial" charset="0"/>
              </a:rPr>
              <a:t>（</a:t>
            </a:r>
            <a:r>
              <a:rPr kumimoji="0" lang="en-US" altLang="zh-CN" sz="2400" dirty="0">
                <a:solidFill>
                  <a:srgbClr val="C00000"/>
                </a:solidFill>
                <a:latin typeface="Arial" charset="0"/>
              </a:rPr>
              <a:t>2022</a:t>
            </a:r>
            <a:r>
              <a:rPr kumimoji="0" lang="zh-CN" altLang="en-US" sz="2400" dirty="0">
                <a:solidFill>
                  <a:srgbClr val="C00000"/>
                </a:solidFill>
                <a:latin typeface="Arial" charset="0"/>
              </a:rPr>
              <a:t>）</a:t>
            </a:r>
            <a:r>
              <a:rPr kumimoji="0" lang="en-US" altLang="zh-CN" sz="2400" dirty="0">
                <a:solidFill>
                  <a:srgbClr val="C00000"/>
                </a:solidFill>
                <a:latin typeface="Arial" charset="0"/>
              </a:rPr>
              <a:t>d&lt; 4 kpc  </a:t>
            </a:r>
            <a:r>
              <a:rPr kumimoji="0" lang="zh-CN" altLang="en-US" sz="2400" dirty="0">
                <a:solidFill>
                  <a:srgbClr val="C00000"/>
                </a:solidFill>
                <a:latin typeface="Arial" charset="0"/>
              </a:rPr>
              <a:t>未来：</a:t>
            </a:r>
            <a:r>
              <a:rPr kumimoji="0" lang="en-US" altLang="zh-CN" sz="2400" dirty="0">
                <a:solidFill>
                  <a:srgbClr val="C00000"/>
                </a:solidFill>
                <a:latin typeface="Arial" charset="0"/>
              </a:rPr>
              <a:t>Gaia DR4</a:t>
            </a:r>
          </a:p>
          <a:p>
            <a:pPr>
              <a:spcBef>
                <a:spcPct val="50000"/>
              </a:spcBef>
              <a:buFontTx/>
              <a:buNone/>
            </a:pPr>
            <a:endParaRPr kumimoji="0" lang="en-US" altLang="zh-CN" sz="2400" dirty="0">
              <a:solidFill>
                <a:srgbClr val="00B200"/>
              </a:solidFill>
              <a:latin typeface="Arial" charset="0"/>
            </a:endParaRPr>
          </a:p>
        </p:txBody>
      </p:sp>
      <mc:AlternateContent xmlns:mc="http://schemas.openxmlformats.org/markup-compatibility/2006">
        <mc:Choice xmlns:a14="http://schemas.microsoft.com/office/drawing/2010/main" Requires="a14">
          <p:sp>
            <p:nvSpPr>
              <p:cNvPr id="94212" name="Object 4"/>
              <p:cNvSpPr txBox="1"/>
              <p:nvPr/>
            </p:nvSpPr>
            <p:spPr bwMode="auto">
              <a:xfrm>
                <a:off x="971799" y="587209"/>
                <a:ext cx="3455988" cy="990600"/>
              </a:xfrm>
              <a:prstGeom prst="rect">
                <a:avLst/>
              </a:prstGeom>
              <a:noFill/>
              <a:ln w="28575">
                <a:solidFill>
                  <a:schemeClr val="bg1"/>
                </a:solid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r>
                        <a:rPr lang="zh-CN" altLang="en-US" sz="2400" i="1">
                          <a:solidFill>
                            <a:srgbClr val="000000"/>
                          </a:solidFill>
                          <a:latin typeface="Cambria Math" panose="02040503050406030204" pitchFamily="18" charset="0"/>
                        </a:rPr>
                        <m:t>𝑔</m:t>
                      </m:r>
                      <m:r>
                        <a:rPr lang="zh-CN" altLang="en-US" sz="2400" i="1">
                          <a:solidFill>
                            <a:srgbClr val="000000"/>
                          </a:solidFill>
                          <a:latin typeface="Cambria Math" panose="02040503050406030204" pitchFamily="18" charset="0"/>
                        </a:rPr>
                        <m:t>=</m:t>
                      </m:r>
                      <m:f>
                        <m:fPr>
                          <m:ctrlPr>
                            <a:rPr lang="zh-CN" altLang="en-US" sz="2400" i="1">
                              <a:solidFill>
                                <a:srgbClr val="000000"/>
                              </a:solidFill>
                              <a:latin typeface="Cambria Math" panose="02040503050406030204" pitchFamily="18" charset="0"/>
                            </a:rPr>
                          </m:ctrlPr>
                        </m:fPr>
                        <m:num>
                          <m:r>
                            <a:rPr lang="zh-CN" altLang="en-US" sz="2400" i="1">
                              <a:solidFill>
                                <a:srgbClr val="000000"/>
                              </a:solidFill>
                              <a:latin typeface="Cambria Math" panose="02040503050406030204" pitchFamily="18" charset="0"/>
                            </a:rPr>
                            <m:t>𝐺𝑀</m:t>
                          </m:r>
                        </m:num>
                        <m:den>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𝑅</m:t>
                              </m:r>
                            </m:e>
                            <m:sup>
                              <m:r>
                                <a:rPr lang="zh-CN" altLang="en-US" sz="2400" i="1">
                                  <a:solidFill>
                                    <a:srgbClr val="000000"/>
                                  </a:solidFill>
                                  <a:latin typeface="Cambria Math" panose="02040503050406030204" pitchFamily="18" charset="0"/>
                                </a:rPr>
                                <m:t>2</m:t>
                              </m:r>
                            </m:sup>
                          </m:sSup>
                        </m:den>
                      </m:f>
                      <m:r>
                        <a:rPr lang="zh-CN" altLang="en-US" sz="2400" i="1">
                          <a:solidFill>
                            <a:srgbClr val="000000"/>
                          </a:solidFill>
                          <a:latin typeface="Cambria Math" panose="02040503050406030204" pitchFamily="18" charset="0"/>
                        </a:rPr>
                        <m:t>=</m:t>
                      </m:r>
                      <m:f>
                        <m:fPr>
                          <m:ctrlPr>
                            <a:rPr lang="zh-CN" altLang="en-US" sz="2400" i="1">
                              <a:solidFill>
                                <a:srgbClr val="000000"/>
                              </a:solidFill>
                              <a:latin typeface="Cambria Math" panose="02040503050406030204" pitchFamily="18" charset="0"/>
                            </a:rPr>
                          </m:ctrlPr>
                        </m:fPr>
                        <m:num>
                          <m:r>
                            <a:rPr lang="zh-CN" altLang="en-US" sz="2400" i="1">
                              <a:solidFill>
                                <a:srgbClr val="000000"/>
                              </a:solidFill>
                              <a:latin typeface="Cambria Math" panose="02040503050406030204" pitchFamily="18" charset="0"/>
                            </a:rPr>
                            <m:t>𝐺𝑀</m:t>
                          </m:r>
                          <m:r>
                            <a:rPr lang="zh-CN" altLang="en-US" sz="2400" i="1">
                              <a:solidFill>
                                <a:srgbClr val="000000"/>
                              </a:solidFill>
                              <a:latin typeface="Cambria Math" panose="02040503050406030204" pitchFamily="18" charset="0"/>
                            </a:rPr>
                            <m:t>𝜎</m:t>
                          </m:r>
                          <m:sSubSup>
                            <m:sSubSupPr>
                              <m:ctrlPr>
                                <a:rPr lang="zh-CN" altLang="en-US" sz="2400" i="1">
                                  <a:solidFill>
                                    <a:srgbClr val="000000"/>
                                  </a:solidFill>
                                  <a:latin typeface="Cambria Math" panose="02040503050406030204" pitchFamily="18" charset="0"/>
                                </a:rPr>
                              </m:ctrlPr>
                            </m:sSubSupPr>
                            <m:e>
                              <m:r>
                                <a:rPr lang="zh-CN" altLang="en-US" sz="2400" i="1">
                                  <a:solidFill>
                                    <a:srgbClr val="000000"/>
                                  </a:solidFill>
                                  <a:latin typeface="Cambria Math" panose="02040503050406030204" pitchFamily="18" charset="0"/>
                                </a:rPr>
                                <m:t>𝑇</m:t>
                              </m:r>
                            </m:e>
                            <m:sub>
                              <m:r>
                                <a:rPr lang="zh-CN" altLang="en-US" sz="2400" i="1">
                                  <a:solidFill>
                                    <a:srgbClr val="000000"/>
                                  </a:solidFill>
                                  <a:latin typeface="Cambria Math" panose="02040503050406030204" pitchFamily="18" charset="0"/>
                                </a:rPr>
                                <m:t>𝑒𝑓𝑓</m:t>
                              </m:r>
                            </m:sub>
                            <m:sup>
                              <m:r>
                                <a:rPr lang="zh-CN" altLang="en-US" sz="2400" i="1">
                                  <a:solidFill>
                                    <a:srgbClr val="000000"/>
                                  </a:solidFill>
                                  <a:latin typeface="Cambria Math" panose="02040503050406030204" pitchFamily="18" charset="0"/>
                                </a:rPr>
                                <m:t>4</m:t>
                              </m:r>
                            </m:sup>
                          </m:sSubSup>
                          <m:r>
                            <a:rPr lang="zh-CN" altLang="en-US" sz="2400" i="1">
                              <a:solidFill>
                                <a:srgbClr val="000000"/>
                              </a:solidFill>
                              <a:latin typeface="Cambria Math" panose="02040503050406030204" pitchFamily="18" charset="0"/>
                            </a:rPr>
                            <m:t>4</m:t>
                          </m:r>
                          <m:r>
                            <a:rPr lang="zh-CN" altLang="en-US" sz="2400" i="1">
                              <a:solidFill>
                                <a:srgbClr val="000000"/>
                              </a:solidFill>
                              <a:latin typeface="Cambria Math" panose="02040503050406030204" pitchFamily="18" charset="0"/>
                            </a:rPr>
                            <m:t>𝜋</m:t>
                          </m:r>
                        </m:num>
                        <m:den>
                          <m:r>
                            <a:rPr lang="zh-CN" altLang="en-US" sz="2400" i="1">
                              <a:solidFill>
                                <a:srgbClr val="000000"/>
                              </a:solidFill>
                              <a:latin typeface="Cambria Math" panose="02040503050406030204" pitchFamily="18" charset="0"/>
                            </a:rPr>
                            <m:t>𝐿</m:t>
                          </m:r>
                        </m:den>
                      </m:f>
                    </m:oMath>
                  </m:oMathPara>
                </a14:m>
                <a:endParaRPr lang="zh-CN" altLang="en-US" sz="2400" dirty="0"/>
              </a:p>
            </p:txBody>
          </p:sp>
        </mc:Choice>
        <mc:Fallback>
          <p:sp>
            <p:nvSpPr>
              <p:cNvPr id="94212" name="Object 4"/>
              <p:cNvSpPr txBox="1">
                <a:spLocks noRot="1" noChangeAspect="1" noMove="1" noResize="1" noEditPoints="1" noAdjustHandles="1" noChangeArrowheads="1" noChangeShapeType="1" noTextEdit="1"/>
              </p:cNvSpPr>
              <p:nvPr/>
            </p:nvSpPr>
            <p:spPr bwMode="auto">
              <a:xfrm>
                <a:off x="971799" y="587209"/>
                <a:ext cx="3455988" cy="990600"/>
              </a:xfrm>
              <a:prstGeom prst="rect">
                <a:avLst/>
              </a:prstGeom>
              <a:blipFill>
                <a:blip r:embed="rId2"/>
                <a:stretch>
                  <a:fillRect/>
                </a:stretch>
              </a:blipFill>
              <a:ln w="28575">
                <a:solidFill>
                  <a:schemeClr val="bg1"/>
                </a:solid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213" name="Object 5"/>
              <p:cNvSpPr txBox="1"/>
              <p:nvPr/>
            </p:nvSpPr>
            <p:spPr bwMode="auto">
              <a:xfrm>
                <a:off x="315912" y="1976438"/>
                <a:ext cx="6128296" cy="554037"/>
              </a:xfrm>
              <a:prstGeom prst="rect">
                <a:avLst/>
              </a:prstGeom>
              <a:noFill/>
              <a:ln w="28575">
                <a:solidFill>
                  <a:srgbClr val="FF0000"/>
                </a:solid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𝑔</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𝑀</m:t>
                      </m:r>
                      <m:r>
                        <a:rPr lang="zh-CN" altLang="en-US" sz="2400" i="1">
                          <a:solidFill>
                            <a:srgbClr val="000000"/>
                          </a:solidFill>
                          <a:latin typeface="Cambria Math" panose="02040503050406030204" pitchFamily="18" charset="0"/>
                        </a:rPr>
                        <m:t>]+4[</m:t>
                      </m:r>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𝑇</m:t>
                          </m:r>
                        </m:e>
                        <m:sub>
                          <m:r>
                            <a:rPr lang="zh-CN" altLang="en-US" sz="2400" i="1">
                              <a:solidFill>
                                <a:srgbClr val="000000"/>
                              </a:solidFill>
                              <a:latin typeface="Cambria Math" panose="02040503050406030204" pitchFamily="18" charset="0"/>
                            </a:rPr>
                            <m:t>𝑒𝑓𝑓</m:t>
                          </m:r>
                        </m:sub>
                      </m:sSub>
                      <m:r>
                        <a:rPr lang="zh-CN" altLang="en-US" sz="2400" i="1">
                          <a:solidFill>
                            <a:srgbClr val="000000"/>
                          </a:solidFill>
                          <a:latin typeface="Cambria Math" panose="02040503050406030204" pitchFamily="18" charset="0"/>
                        </a:rPr>
                        <m:t>]+0.4(</m:t>
                      </m:r>
                      <m:sSub>
                        <m:sSubPr>
                          <m:ctrlPr>
                            <a:rPr lang="zh-CN" altLang="en-US" sz="2400" i="1">
                              <a:solidFill>
                                <a:srgbClr val="000000"/>
                              </a:solidFill>
                              <a:latin typeface="Cambria Math" panose="02040503050406030204" pitchFamily="18" charset="0"/>
                            </a:rPr>
                          </m:ctrlPr>
                        </m:sSubPr>
                        <m:e>
                          <m:r>
                            <m:rPr>
                              <m:sty m:val="p"/>
                            </m:rPr>
                            <a:rPr lang="zh-CN" altLang="en-US" sz="2400" i="0">
                              <a:solidFill>
                                <a:srgbClr val="000000"/>
                              </a:solidFill>
                              <a:latin typeface="Cambria Math" panose="02040503050406030204" pitchFamily="18" charset="0"/>
                            </a:rPr>
                            <m:t>M</m:t>
                          </m:r>
                        </m:e>
                        <m:sub>
                          <m:r>
                            <m:rPr>
                              <m:nor/>
                            </m:rPr>
                            <a:rPr lang="zh-CN" altLang="en-US" sz="2400" i="0">
                              <a:solidFill>
                                <a:srgbClr val="000000"/>
                              </a:solidFill>
                              <a:latin typeface="Cambria Math" panose="02040503050406030204" pitchFamily="18" charset="0"/>
                            </a:rPr>
                            <m:t>bol</m:t>
                          </m:r>
                        </m:sub>
                      </m:sSub>
                      <m:r>
                        <a:rPr lang="zh-CN" altLang="en-US" sz="2400" i="1">
                          <a:solidFill>
                            <a:srgbClr val="000000"/>
                          </a:solidFill>
                          <a:latin typeface="Cambria Math" panose="02040503050406030204" pitchFamily="18" charset="0"/>
                        </a:rPr>
                        <m:t>−</m:t>
                      </m:r>
                      <m:sSub>
                        <m:sSubPr>
                          <m:ctrlPr>
                            <a:rPr lang="zh-CN" altLang="en-US" sz="2400" i="1">
                              <a:solidFill>
                                <a:srgbClr val="000000"/>
                              </a:solidFill>
                              <a:latin typeface="Cambria Math" panose="02040503050406030204" pitchFamily="18" charset="0"/>
                            </a:rPr>
                          </m:ctrlPr>
                        </m:sSubPr>
                        <m:e>
                          <m:r>
                            <m:rPr>
                              <m:sty m:val="p"/>
                            </m:rPr>
                            <a:rPr lang="zh-CN" altLang="en-US" sz="2400" i="0">
                              <a:solidFill>
                                <a:srgbClr val="000000"/>
                              </a:solidFill>
                              <a:latin typeface="Cambria Math" panose="02040503050406030204" pitchFamily="18" charset="0"/>
                            </a:rPr>
                            <m:t>M</m:t>
                          </m:r>
                        </m:e>
                        <m:sub>
                          <m:r>
                            <m:rPr>
                              <m:nor/>
                            </m:rPr>
                            <a:rPr lang="zh-CN" altLang="en-US" sz="2400" i="0">
                              <a:solidFill>
                                <a:srgbClr val="000000"/>
                              </a:solidFill>
                              <a:latin typeface="Cambria Math" panose="02040503050406030204" pitchFamily="18" charset="0"/>
                            </a:rPr>
                            <m:t>bol</m:t>
                          </m:r>
                          <m:r>
                            <m:rPr>
                              <m:nor/>
                            </m:rPr>
                            <a:rPr lang="zh-CN" altLang="en-US" sz="2400" i="0">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𝑠𝑢𝑛</m:t>
                          </m:r>
                        </m:sub>
                      </m:sSub>
                      <m:r>
                        <a:rPr lang="zh-CN" altLang="en-US" sz="2400" i="1">
                          <a:solidFill>
                            <a:srgbClr val="000000"/>
                          </a:solidFill>
                          <a:latin typeface="Cambria Math" panose="02040503050406030204" pitchFamily="18" charset="0"/>
                        </a:rPr>
                        <m:t>)</m:t>
                      </m:r>
                    </m:oMath>
                  </m:oMathPara>
                </a14:m>
                <a:endParaRPr lang="zh-CN" altLang="en-US" sz="2400" dirty="0"/>
              </a:p>
            </p:txBody>
          </p:sp>
        </mc:Choice>
        <mc:Fallback xmlns="">
          <p:sp>
            <p:nvSpPr>
              <p:cNvPr id="94213" name="Object 5"/>
              <p:cNvSpPr txBox="1">
                <a:spLocks noRot="1" noChangeAspect="1" noMove="1" noResize="1" noEditPoints="1" noAdjustHandles="1" noChangeArrowheads="1" noChangeShapeType="1" noTextEdit="1"/>
              </p:cNvSpPr>
              <p:nvPr/>
            </p:nvSpPr>
            <p:spPr bwMode="auto">
              <a:xfrm>
                <a:off x="315912" y="1976438"/>
                <a:ext cx="6128296" cy="554037"/>
              </a:xfrm>
              <a:prstGeom prst="rect">
                <a:avLst/>
              </a:prstGeom>
              <a:blipFill>
                <a:blip r:embed="rId3"/>
                <a:stretch>
                  <a:fillRect l="-693" b="-5208"/>
                </a:stretch>
              </a:blipFill>
              <a:ln w="28575">
                <a:solidFill>
                  <a:srgbClr val="FF0000"/>
                </a:solidFill>
                <a:miter lim="800000"/>
                <a:headEnd/>
                <a:tailEnd/>
              </a:ln>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8205B986-F0BF-4945-9341-5FB689F08B67}"/>
              </a:ext>
            </a:extLst>
          </p:cNvPr>
          <p:cNvPicPr>
            <a:picLocks noChangeAspect="1"/>
          </p:cNvPicPr>
          <p:nvPr/>
        </p:nvPicPr>
        <p:blipFill>
          <a:blip r:embed="rId4"/>
          <a:stretch>
            <a:fillRect/>
          </a:stretch>
        </p:blipFill>
        <p:spPr>
          <a:xfrm>
            <a:off x="6444208" y="921061"/>
            <a:ext cx="2568755" cy="2232248"/>
          </a:xfrm>
          <a:prstGeom prst="rect">
            <a:avLst/>
          </a:prstGeom>
        </p:spPr>
      </p:pic>
    </p:spTree>
  </p:cSld>
  <p:clrMapOvr>
    <a:masterClrMapping/>
  </p:clrMapOvr>
  <p:transition>
    <p:blinds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747936"/>
          </a:xfrm>
        </p:spPr>
        <p:txBody>
          <a:bodyPr/>
          <a:lstStyle/>
          <a:p>
            <a:pPr algn="ctr"/>
            <a:r>
              <a:rPr kumimoji="0" lang="de-DE" altLang="zh-CN" sz="2800" dirty="0">
                <a:solidFill>
                  <a:schemeClr val="tx1"/>
                </a:solidFill>
                <a:latin typeface="华文楷体" pitchFamily="2" charset="-122"/>
                <a:ea typeface="华文楷体" pitchFamily="2" charset="-122"/>
              </a:rPr>
              <a:t> </a:t>
            </a:r>
            <a:r>
              <a:rPr lang="zh-CN" altLang="en-US" sz="4000" b="1" dirty="0">
                <a:solidFill>
                  <a:schemeClr val="tx1"/>
                </a:solidFill>
                <a:latin typeface="华文楷体" panose="02010600040101010101" pitchFamily="2" charset="-122"/>
                <a:ea typeface="华文楷体" panose="02010600040101010101" pitchFamily="2" charset="-122"/>
              </a:rPr>
              <a:t>依赖于模型的</a:t>
            </a:r>
            <a:r>
              <a:rPr kumimoji="0" lang="zh-CN" altLang="en-US" sz="4000" b="1" dirty="0">
                <a:solidFill>
                  <a:schemeClr val="tx1"/>
                </a:solidFill>
                <a:latin typeface="华文楷体" panose="02010600040101010101" pitchFamily="2" charset="-122"/>
                <a:ea typeface="华文楷体" panose="02010600040101010101" pitchFamily="2" charset="-122"/>
              </a:rPr>
              <a:t>测光方法</a:t>
            </a:r>
            <a:endParaRPr lang="en-US" altLang="zh-CN" sz="4000" b="1" dirty="0">
              <a:solidFill>
                <a:schemeClr val="tx1"/>
              </a:solidFill>
              <a:latin typeface="华文楷体" panose="02010600040101010101" pitchFamily="2" charset="-122"/>
              <a:ea typeface="华文楷体" panose="02010600040101010101" pitchFamily="2" charset="-122"/>
            </a:endParaRPr>
          </a:p>
        </p:txBody>
      </p:sp>
      <p:sp>
        <p:nvSpPr>
          <p:cNvPr id="78851" name="Rectangle 3"/>
          <p:cNvSpPr>
            <a:spLocks noGrp="1" noChangeArrowheads="1"/>
          </p:cNvSpPr>
          <p:nvPr>
            <p:ph type="body" idx="1"/>
          </p:nvPr>
        </p:nvSpPr>
        <p:spPr>
          <a:xfrm>
            <a:off x="395536" y="1196752"/>
            <a:ext cx="8153400" cy="5212432"/>
          </a:xfrm>
        </p:spPr>
        <p:txBody>
          <a:bodyPr>
            <a:normAutofit/>
          </a:bodyPr>
          <a:lstStyle/>
          <a:p>
            <a:pPr>
              <a:buFontTx/>
              <a:buNone/>
            </a:pPr>
            <a:r>
              <a:rPr kumimoji="0" lang="zh-CN" altLang="en-US" sz="2400" dirty="0">
                <a:latin typeface="华文楷体" pitchFamily="2" charset="-122"/>
                <a:ea typeface="华文楷体" pitchFamily="2" charset="-122"/>
              </a:rPr>
              <a:t>测光方法利用了多波段的测光数据</a:t>
            </a:r>
            <a:endParaRPr kumimoji="0" lang="de-DE" altLang="zh-CN" sz="2400" i="1" dirty="0">
              <a:solidFill>
                <a:srgbClr val="008000"/>
              </a:solidFill>
              <a:latin typeface="华文楷体" pitchFamily="2" charset="-122"/>
              <a:ea typeface="华文楷体" pitchFamily="2" charset="-122"/>
            </a:endParaRPr>
          </a:p>
          <a:p>
            <a:pPr>
              <a:buFontTx/>
              <a:buNone/>
            </a:pPr>
            <a:r>
              <a:rPr kumimoji="0" lang="de-DE" altLang="zh-CN" sz="2000" dirty="0">
                <a:solidFill>
                  <a:srgbClr val="C00000"/>
                </a:solidFill>
                <a:latin typeface="Arial" charset="0"/>
              </a:rPr>
              <a:t>Paschen</a:t>
            </a:r>
            <a:r>
              <a:rPr kumimoji="0" lang="zh-CN" altLang="en-US" sz="2000" dirty="0">
                <a:solidFill>
                  <a:srgbClr val="C00000"/>
                </a:solidFill>
                <a:latin typeface="Arial" charset="0"/>
              </a:rPr>
              <a:t>连续谱的斜率</a:t>
            </a:r>
            <a:r>
              <a:rPr kumimoji="0" lang="de-DE" altLang="zh-CN" sz="2000" dirty="0">
                <a:latin typeface="Arial" charset="0"/>
              </a:rPr>
              <a:t>,</a:t>
            </a:r>
            <a:r>
              <a:rPr kumimoji="0" lang="de-DE" altLang="zh-CN" sz="2000" i="1" dirty="0">
                <a:solidFill>
                  <a:srgbClr val="008000"/>
                </a:solidFill>
                <a:latin typeface="Arial" charset="0"/>
              </a:rPr>
              <a:t> </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4000</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7000</a:t>
            </a:r>
            <a:r>
              <a:rPr kumimoji="0" lang="de-DE" altLang="zh-CN" sz="2400" i="1" dirty="0"/>
              <a:t>,</a:t>
            </a:r>
            <a:r>
              <a:rPr kumimoji="0" lang="de-DE" altLang="zh-CN" sz="2000" i="1" dirty="0">
                <a:solidFill>
                  <a:srgbClr val="008000"/>
                </a:solidFill>
                <a:latin typeface="Arial" charset="0"/>
              </a:rPr>
              <a:t> </a:t>
            </a:r>
            <a:r>
              <a:rPr kumimoji="0" lang="zh-CN" altLang="en-US" sz="2000" dirty="0">
                <a:latin typeface="Arial" charset="0"/>
              </a:rPr>
              <a:t>敏感于有效温度</a:t>
            </a:r>
            <a:r>
              <a:rPr lang="en-US" sz="2400" i="1" dirty="0" err="1">
                <a:latin typeface="Times New Roman" panose="02020603050405020304" pitchFamily="18" charset="0"/>
                <a:cs typeface="Times New Roman" panose="02020603050405020304" pitchFamily="18" charset="0"/>
              </a:rPr>
              <a:t>T</a:t>
            </a:r>
            <a:r>
              <a:rPr lang="en-US" sz="2400" i="1" baseline="-25000" dirty="0" err="1">
                <a:latin typeface="Times New Roman" panose="02020603050405020304" pitchFamily="18" charset="0"/>
                <a:cs typeface="Times New Roman" panose="02020603050405020304" pitchFamily="18" charset="0"/>
              </a:rPr>
              <a:t>eff</a:t>
            </a:r>
            <a:endParaRPr kumimoji="0" lang="de-DE" altLang="zh-CN" sz="2000" i="1" dirty="0">
              <a:solidFill>
                <a:srgbClr val="008000"/>
              </a:solidFill>
              <a:latin typeface="Times New Roman" panose="02020603050405020304" pitchFamily="18" charset="0"/>
              <a:cs typeface="Times New Roman" panose="02020603050405020304" pitchFamily="18" charset="0"/>
            </a:endParaRPr>
          </a:p>
          <a:p>
            <a:pPr>
              <a:spcBef>
                <a:spcPct val="50000"/>
              </a:spcBef>
              <a:buFontTx/>
              <a:buNone/>
            </a:pPr>
            <a:r>
              <a:rPr kumimoji="0" lang="zh-CN" altLang="en-US" sz="2000" dirty="0">
                <a:latin typeface="Arial" charset="0"/>
              </a:rPr>
              <a:t>敏感于温度的</a:t>
            </a:r>
            <a:r>
              <a:rPr kumimoji="0" lang="zh-CN" altLang="en-US" sz="2000" dirty="0">
                <a:solidFill>
                  <a:srgbClr val="C00000"/>
                </a:solidFill>
                <a:latin typeface="Arial" charset="0"/>
              </a:rPr>
              <a:t>颜色</a:t>
            </a:r>
            <a:r>
              <a:rPr kumimoji="0" lang="zh-CN" altLang="en-US" sz="2000" dirty="0">
                <a:latin typeface="Arial" charset="0"/>
              </a:rPr>
              <a:t>有</a:t>
            </a:r>
            <a:br>
              <a:rPr kumimoji="0" lang="de-DE" altLang="zh-CN" sz="2000" dirty="0">
                <a:latin typeface="Arial" charset="0"/>
              </a:rPr>
            </a:br>
            <a:r>
              <a:rPr kumimoji="0" lang="de-DE" altLang="zh-CN" sz="2000" dirty="0">
                <a:solidFill>
                  <a:srgbClr val="FF5050"/>
                </a:solidFill>
                <a:latin typeface="Arial" charset="0"/>
                <a:sym typeface="Wingdings" pitchFamily="2" charset="2"/>
              </a:rPr>
              <a:t></a:t>
            </a:r>
            <a:r>
              <a:rPr kumimoji="0" lang="de-DE" altLang="zh-CN" sz="2000" dirty="0">
                <a:latin typeface="Arial" charset="0"/>
                <a:sym typeface="Wingdings" pitchFamily="2" charset="2"/>
              </a:rPr>
              <a:t>	</a:t>
            </a:r>
            <a:r>
              <a:rPr kumimoji="0" lang="de-DE" altLang="zh-CN" sz="2400" dirty="0">
                <a:latin typeface="Times New Roman" panose="02020603050405020304" pitchFamily="18" charset="0"/>
                <a:cs typeface="Times New Roman" panose="02020603050405020304" pitchFamily="18" charset="0"/>
                <a:sym typeface="Wingdings" pitchFamily="2" charset="2"/>
              </a:rPr>
              <a:t>c</a:t>
            </a:r>
            <a:r>
              <a:rPr kumimoji="0" lang="de-DE" altLang="zh-CN" sz="2400" baseline="-25000" dirty="0">
                <a:latin typeface="Times New Roman" panose="02020603050405020304" pitchFamily="18" charset="0"/>
                <a:cs typeface="Times New Roman" panose="02020603050405020304" pitchFamily="18" charset="0"/>
                <a:sym typeface="Wingdings" pitchFamily="2" charset="2"/>
              </a:rPr>
              <a:t>1</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zh-CN" altLang="en-US" sz="2000" dirty="0">
                <a:latin typeface="Times New Roman" panose="02020603050405020304" pitchFamily="18" charset="0"/>
                <a:cs typeface="Times New Roman" panose="02020603050405020304" pitchFamily="18" charset="0"/>
                <a:sym typeface="Wingdings" pitchFamily="2" charset="2"/>
              </a:rPr>
              <a:t>或考虑了红化后的</a:t>
            </a:r>
            <a:r>
              <a:rPr kumimoji="0" lang="de-DE" altLang="zh-CN" sz="2000" dirty="0">
                <a:latin typeface="Times New Roman" panose="02020603050405020304" pitchFamily="18" charset="0"/>
                <a:cs typeface="Times New Roman" panose="02020603050405020304" pitchFamily="18" charset="0"/>
                <a:sym typeface="Wingdings" pitchFamily="2" charset="2"/>
              </a:rPr>
              <a:t>[</a:t>
            </a:r>
            <a:r>
              <a:rPr kumimoji="0" lang="de-DE" altLang="zh-CN" sz="2400" dirty="0">
                <a:latin typeface="Times New Roman" panose="02020603050405020304" pitchFamily="18" charset="0"/>
                <a:cs typeface="Times New Roman" panose="02020603050405020304" pitchFamily="18" charset="0"/>
                <a:sym typeface="Wingdings" pitchFamily="2" charset="2"/>
              </a:rPr>
              <a:t>c</a:t>
            </a:r>
            <a:r>
              <a:rPr kumimoji="0" lang="de-DE" altLang="zh-CN" sz="2400" baseline="-25000" dirty="0">
                <a:latin typeface="Times New Roman" panose="02020603050405020304" pitchFamily="18" charset="0"/>
                <a:cs typeface="Times New Roman" panose="02020603050405020304" pitchFamily="18" charset="0"/>
                <a:sym typeface="Wingdings" pitchFamily="2" charset="2"/>
              </a:rPr>
              <a:t>1</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zh-CN" altLang="en-US" sz="2000" dirty="0">
                <a:latin typeface="Times New Roman" panose="02020603050405020304" pitchFamily="18" charset="0"/>
                <a:cs typeface="Times New Roman" panose="02020603050405020304" pitchFamily="18" charset="0"/>
                <a:sym typeface="Wingdings" pitchFamily="2" charset="2"/>
              </a:rPr>
              <a:t>对热星</a:t>
            </a:r>
            <a:r>
              <a:rPr kumimoji="0" lang="de-DE" altLang="zh-CN" sz="2000" dirty="0">
                <a:latin typeface="Times New Roman" panose="02020603050405020304" pitchFamily="18" charset="0"/>
                <a:cs typeface="Times New Roman" panose="02020603050405020304" pitchFamily="18" charset="0"/>
                <a:sym typeface="Wingdings" pitchFamily="2" charset="2"/>
              </a:rPr>
              <a:t>, </a:t>
            </a:r>
            <a:br>
              <a:rPr kumimoji="0" lang="de-DE" altLang="zh-CN" sz="2000" dirty="0">
                <a:latin typeface="Times New Roman" panose="02020603050405020304" pitchFamily="18" charset="0"/>
                <a:cs typeface="Times New Roman" panose="02020603050405020304" pitchFamily="18" charset="0"/>
                <a:sym typeface="Wingdings" pitchFamily="2" charset="2"/>
              </a:rPr>
            </a:br>
            <a:r>
              <a:rPr kumimoji="0" lang="de-DE" altLang="zh-CN" sz="2000" dirty="0">
                <a:solidFill>
                  <a:srgbClr val="FF5050"/>
                </a:solidFill>
                <a:latin typeface="Times New Roman" panose="02020603050405020304" pitchFamily="18" charset="0"/>
                <a:cs typeface="Times New Roman" panose="02020603050405020304" pitchFamily="18" charset="0"/>
                <a:sym typeface="Wingdings" pitchFamily="2" charset="2"/>
              </a:rPr>
              <a:t></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de-DE" altLang="zh-CN" sz="2400" dirty="0">
                <a:latin typeface="Times New Roman" panose="02020603050405020304" pitchFamily="18" charset="0"/>
                <a:cs typeface="Times New Roman" panose="02020603050405020304" pitchFamily="18" charset="0"/>
                <a:sym typeface="Wingdings" pitchFamily="2" charset="2"/>
              </a:rPr>
              <a:t>b-y, B-V,</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zh-CN" altLang="en-US" sz="2000" dirty="0">
                <a:latin typeface="Times New Roman" panose="02020603050405020304" pitchFamily="18" charset="0"/>
                <a:cs typeface="Times New Roman" panose="02020603050405020304" pitchFamily="18" charset="0"/>
                <a:sym typeface="Wingdings" pitchFamily="2" charset="2"/>
              </a:rPr>
              <a:t>或</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de-DE" altLang="zh-CN" sz="2400" dirty="0">
                <a:latin typeface="Times New Roman" panose="02020603050405020304" pitchFamily="18" charset="0"/>
                <a:cs typeface="Times New Roman" panose="02020603050405020304" pitchFamily="18" charset="0"/>
                <a:sym typeface="Wingdings" pitchFamily="2" charset="2"/>
              </a:rPr>
              <a:t>V-K</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zh-CN" altLang="en-US" sz="2000" dirty="0">
                <a:latin typeface="Times New Roman" panose="02020603050405020304" pitchFamily="18" charset="0"/>
                <a:cs typeface="Times New Roman" panose="02020603050405020304" pitchFamily="18" charset="0"/>
                <a:sym typeface="Wingdings" pitchFamily="2" charset="2"/>
              </a:rPr>
              <a:t>对冷星</a:t>
            </a:r>
            <a:r>
              <a:rPr kumimoji="0" lang="de-DE" altLang="zh-CN" sz="2000" dirty="0">
                <a:latin typeface="Times New Roman" panose="02020603050405020304" pitchFamily="18" charset="0"/>
                <a:cs typeface="Times New Roman" panose="02020603050405020304" pitchFamily="18" charset="0"/>
                <a:sym typeface="Wingdings" pitchFamily="2" charset="2"/>
              </a:rPr>
              <a:t> </a:t>
            </a:r>
            <a:r>
              <a:rPr kumimoji="0" lang="zh-CN" altLang="en-US" sz="2000" dirty="0">
                <a:latin typeface="Times New Roman" panose="02020603050405020304" pitchFamily="18" charset="0"/>
                <a:cs typeface="Times New Roman" panose="02020603050405020304" pitchFamily="18" charset="0"/>
                <a:sym typeface="Wingdings" pitchFamily="2" charset="2"/>
              </a:rPr>
              <a:t>晚于</a:t>
            </a:r>
            <a:r>
              <a:rPr kumimoji="0" lang="de-DE" altLang="zh-CN" sz="2000" dirty="0">
                <a:latin typeface="Times New Roman" panose="02020603050405020304" pitchFamily="18" charset="0"/>
                <a:cs typeface="Times New Roman" panose="02020603050405020304" pitchFamily="18" charset="0"/>
                <a:sym typeface="Wingdings" pitchFamily="2" charset="2"/>
              </a:rPr>
              <a:t>F</a:t>
            </a:r>
            <a:r>
              <a:rPr kumimoji="0" lang="zh-CN" altLang="en-US" sz="2000" dirty="0">
                <a:latin typeface="Times New Roman" panose="02020603050405020304" pitchFamily="18" charset="0"/>
                <a:cs typeface="Times New Roman" panose="02020603050405020304" pitchFamily="18" charset="0"/>
                <a:sym typeface="Wingdings" pitchFamily="2" charset="2"/>
              </a:rPr>
              <a:t>型</a:t>
            </a:r>
            <a:endParaRPr kumimoji="0" lang="de-DE" altLang="zh-CN" sz="2000" dirty="0">
              <a:latin typeface="Times New Roman" panose="02020603050405020304" pitchFamily="18" charset="0"/>
              <a:cs typeface="Times New Roman" panose="02020603050405020304" pitchFamily="18" charset="0"/>
              <a:sym typeface="Wingdings" pitchFamily="2" charset="2"/>
            </a:endParaRPr>
          </a:p>
          <a:p>
            <a:pPr>
              <a:buFontTx/>
              <a:buNone/>
            </a:pPr>
            <a:r>
              <a:rPr kumimoji="0" lang="zh-CN" altLang="en-US" sz="2000" dirty="0">
                <a:latin typeface="Times New Roman" panose="02020603050405020304" pitchFamily="18" charset="0"/>
                <a:cs typeface="Times New Roman" panose="02020603050405020304" pitchFamily="18" charset="0"/>
              </a:rPr>
              <a:t>从</a:t>
            </a:r>
            <a:r>
              <a:rPr kumimoji="0" lang="de-DE" altLang="zh-CN" sz="2000" dirty="0">
                <a:latin typeface="Times New Roman" panose="02020603050405020304" pitchFamily="18" charset="0"/>
                <a:cs typeface="Times New Roman" panose="02020603050405020304" pitchFamily="18" charset="0"/>
              </a:rPr>
              <a:t>Strömgren</a:t>
            </a:r>
            <a:r>
              <a:rPr kumimoji="0" lang="zh-CN" altLang="en-US" sz="2000" dirty="0">
                <a:latin typeface="Times New Roman" panose="02020603050405020304" pitchFamily="18" charset="0"/>
                <a:cs typeface="Times New Roman" panose="02020603050405020304" pitchFamily="18" charset="0"/>
              </a:rPr>
              <a:t>的</a:t>
            </a:r>
            <a:r>
              <a:rPr kumimoji="0" lang="de-DE" altLang="zh-CN" sz="2400" dirty="0">
                <a:latin typeface="Times New Roman" panose="02020603050405020304" pitchFamily="18" charset="0"/>
                <a:cs typeface="Times New Roman" panose="02020603050405020304" pitchFamily="18" charset="0"/>
              </a:rPr>
              <a:t>ubvy</a:t>
            </a:r>
            <a:r>
              <a:rPr kumimoji="0" lang="zh-CN" altLang="en-US" sz="2400" dirty="0">
                <a:latin typeface="Times New Roman" panose="02020603050405020304" pitchFamily="18" charset="0"/>
                <a:cs typeface="Times New Roman" panose="02020603050405020304" pitchFamily="18" charset="0"/>
              </a:rPr>
              <a:t>或</a:t>
            </a:r>
            <a:r>
              <a:rPr kumimoji="0" lang="de-DE" altLang="zh-CN" sz="2000" dirty="0">
                <a:latin typeface="Times New Roman" panose="02020603050405020304" pitchFamily="18" charset="0"/>
                <a:cs typeface="Times New Roman" panose="02020603050405020304" pitchFamily="18" charset="0"/>
              </a:rPr>
              <a:t>Johnson </a:t>
            </a:r>
            <a:r>
              <a:rPr kumimoji="0" lang="de-DE" altLang="zh-CN" sz="2400" dirty="0">
                <a:latin typeface="Times New Roman" panose="02020603050405020304" pitchFamily="18" charset="0"/>
                <a:cs typeface="Times New Roman" panose="02020603050405020304" pitchFamily="18" charset="0"/>
              </a:rPr>
              <a:t>UBVRIJHK</a:t>
            </a:r>
            <a:r>
              <a:rPr kumimoji="0" lang="zh-CN" altLang="en-US" sz="2400" dirty="0">
                <a:latin typeface="Times New Roman" panose="02020603050405020304" pitchFamily="18" charset="0"/>
                <a:cs typeface="Times New Roman" panose="02020603050405020304" pitchFamily="18" charset="0"/>
              </a:rPr>
              <a:t>系统</a:t>
            </a:r>
            <a:r>
              <a:rPr kumimoji="0" lang="de-DE" altLang="zh-CN" sz="2000" dirty="0">
                <a:latin typeface="Times New Roman" panose="02020603050405020304" pitchFamily="18" charset="0"/>
                <a:cs typeface="Times New Roman" panose="02020603050405020304" pitchFamily="18" charset="0"/>
              </a:rPr>
              <a:t>.</a:t>
            </a:r>
          </a:p>
          <a:p>
            <a:pPr>
              <a:buFontTx/>
              <a:buNone/>
            </a:pPr>
            <a:r>
              <a:rPr kumimoji="0" lang="de-DE" altLang="zh-CN" sz="2000" dirty="0">
                <a:latin typeface="Times New Roman" panose="02020603050405020304" pitchFamily="18" charset="0"/>
                <a:cs typeface="Times New Roman" panose="02020603050405020304" pitchFamily="18" charset="0"/>
              </a:rPr>
              <a:t>(B – V) </a:t>
            </a:r>
            <a:r>
              <a:rPr kumimoji="0" lang="zh-CN" altLang="en-US" sz="2000" dirty="0">
                <a:latin typeface="Times New Roman" panose="02020603050405020304" pitchFamily="18" charset="0"/>
                <a:cs typeface="Times New Roman" panose="02020603050405020304" pitchFamily="18" charset="0"/>
              </a:rPr>
              <a:t>反映</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4400</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5500</a:t>
            </a:r>
            <a:r>
              <a:rPr kumimoji="0" lang="zh-CN" altLang="en-US" sz="2000" dirty="0">
                <a:latin typeface="Times New Roman" panose="02020603050405020304" pitchFamily="18" charset="0"/>
                <a:cs typeface="Times New Roman" panose="02020603050405020304" pitchFamily="18" charset="0"/>
              </a:rPr>
              <a:t>比值而</a:t>
            </a:r>
            <a:r>
              <a:rPr kumimoji="0" lang="de-DE" altLang="zh-CN" sz="2000" dirty="0">
                <a:latin typeface="Times New Roman" panose="02020603050405020304" pitchFamily="18" charset="0"/>
                <a:cs typeface="Times New Roman" panose="02020603050405020304" pitchFamily="18" charset="0"/>
              </a:rPr>
              <a:t>(b – y)</a:t>
            </a:r>
            <a:r>
              <a:rPr kumimoji="0" lang="zh-CN" altLang="en-US" sz="2000" dirty="0">
                <a:latin typeface="Times New Roman" panose="02020603050405020304" pitchFamily="18" charset="0"/>
                <a:cs typeface="Times New Roman" panose="02020603050405020304" pitchFamily="18" charset="0"/>
              </a:rPr>
              <a:t>反映</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4700</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5550</a:t>
            </a:r>
            <a:r>
              <a:rPr kumimoji="0" lang="de-DE" altLang="zh-CN" sz="2000" dirty="0">
                <a:latin typeface="Times New Roman" panose="02020603050405020304" pitchFamily="18" charset="0"/>
                <a:cs typeface="Times New Roman" panose="02020603050405020304" pitchFamily="18" charset="0"/>
              </a:rPr>
              <a:t> </a:t>
            </a:r>
          </a:p>
          <a:p>
            <a:pPr>
              <a:buFontTx/>
              <a:buNone/>
            </a:pPr>
            <a:r>
              <a:rPr kumimoji="0" lang="de-DE" altLang="zh-CN" sz="2400" dirty="0">
                <a:latin typeface="Times New Roman" panose="02020603050405020304" pitchFamily="18" charset="0"/>
                <a:cs typeface="Times New Roman" panose="02020603050405020304" pitchFamily="18" charset="0"/>
                <a:sym typeface="Wingdings" pitchFamily="2" charset="2"/>
              </a:rPr>
              <a:t>c</a:t>
            </a:r>
            <a:r>
              <a:rPr kumimoji="0" lang="de-DE" altLang="zh-CN" sz="2400" baseline="-25000" dirty="0">
                <a:latin typeface="Times New Roman" panose="02020603050405020304" pitchFamily="18" charset="0"/>
                <a:cs typeface="Times New Roman" panose="02020603050405020304" pitchFamily="18" charset="0"/>
                <a:sym typeface="Wingdings" pitchFamily="2" charset="2"/>
              </a:rPr>
              <a:t>1</a:t>
            </a:r>
            <a:r>
              <a:rPr kumimoji="0" lang="de-DE" altLang="zh-CN" sz="2000" dirty="0">
                <a:latin typeface="Times New Roman" panose="02020603050405020304" pitchFamily="18" charset="0"/>
                <a:cs typeface="Times New Roman" panose="02020603050405020304" pitchFamily="18" charset="0"/>
              </a:rPr>
              <a:t> = (u – v) – (v – b) </a:t>
            </a:r>
            <a:r>
              <a:rPr kumimoji="0" lang="zh-CN" altLang="en-US" sz="2000" dirty="0">
                <a:latin typeface="Times New Roman" panose="02020603050405020304" pitchFamily="18" charset="0"/>
                <a:cs typeface="Times New Roman" panose="02020603050405020304" pitchFamily="18" charset="0"/>
              </a:rPr>
              <a:t>体现了</a:t>
            </a:r>
            <a:r>
              <a:rPr kumimoji="0" lang="de-DE" altLang="zh-CN" sz="2000" dirty="0">
                <a:latin typeface="Times New Roman" panose="02020603050405020304" pitchFamily="18" charset="0"/>
                <a:cs typeface="Times New Roman" panose="02020603050405020304" pitchFamily="18" charset="0"/>
              </a:rPr>
              <a:t>(</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3500</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4100</a:t>
            </a:r>
            <a:r>
              <a:rPr kumimoji="0" lang="de-DE" altLang="zh-CN" sz="2000" dirty="0">
                <a:latin typeface="Times New Roman" panose="02020603050405020304" pitchFamily="18" charset="0"/>
                <a:cs typeface="Times New Roman" panose="02020603050405020304" pitchFamily="18" charset="0"/>
              </a:rPr>
              <a:t> )/ (</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4100</a:t>
            </a:r>
            <a:r>
              <a:rPr kumimoji="0" lang="de-DE" altLang="zh-CN" sz="2400" i="1" dirty="0">
                <a:latin typeface="Times New Roman" panose="02020603050405020304" pitchFamily="18" charset="0"/>
                <a:cs typeface="Times New Roman" panose="02020603050405020304" pitchFamily="18" charset="0"/>
              </a:rPr>
              <a:t>/F</a:t>
            </a:r>
            <a:r>
              <a:rPr lang="en-US" sz="2400" i="1" baseline="-25000" dirty="0">
                <a:latin typeface="Times New Roman" panose="02020603050405020304" pitchFamily="18" charset="0"/>
                <a:cs typeface="Times New Roman" panose="02020603050405020304" pitchFamily="18" charset="0"/>
              </a:rPr>
              <a:t>4700</a:t>
            </a:r>
            <a:r>
              <a:rPr kumimoji="0" lang="de-DE" altLang="zh-CN" sz="2000" dirty="0">
                <a:latin typeface="Times New Roman" panose="02020603050405020304" pitchFamily="18" charset="0"/>
                <a:cs typeface="Times New Roman" panose="02020603050405020304" pitchFamily="18" charset="0"/>
              </a:rPr>
              <a:t> )</a:t>
            </a:r>
            <a:r>
              <a:rPr kumimoji="0" lang="zh-CN" altLang="en-US" sz="2000" dirty="0">
                <a:latin typeface="Times New Roman" panose="02020603050405020304" pitchFamily="18" charset="0"/>
                <a:cs typeface="Times New Roman" panose="02020603050405020304" pitchFamily="18" charset="0"/>
              </a:rPr>
              <a:t>比值</a:t>
            </a:r>
            <a:endParaRPr kumimoji="0" lang="de-DE" altLang="zh-CN" sz="2000" dirty="0">
              <a:latin typeface="Times New Roman" panose="02020603050405020304" pitchFamily="18" charset="0"/>
              <a:cs typeface="Times New Roman" panose="02020603050405020304" pitchFamily="18" charset="0"/>
            </a:endParaRPr>
          </a:p>
          <a:p>
            <a:pPr>
              <a:buFontTx/>
              <a:buNone/>
            </a:pPr>
            <a:endParaRPr kumimoji="0" lang="de-DE" altLang="zh-CN" sz="2000" dirty="0">
              <a:latin typeface="Times New Roman" panose="02020603050405020304" pitchFamily="18" charset="0"/>
              <a:cs typeface="Times New Roman" panose="02020603050405020304" pitchFamily="18" charset="0"/>
            </a:endParaRPr>
          </a:p>
          <a:p>
            <a:pPr>
              <a:buFontTx/>
              <a:buNone/>
            </a:pPr>
            <a:r>
              <a:rPr kumimoji="0" lang="zh-CN" altLang="en-US" sz="2400" b="1" dirty="0">
                <a:solidFill>
                  <a:srgbClr val="FF0000"/>
                </a:solidFill>
                <a:latin typeface="华文楷体" pitchFamily="2" charset="-122"/>
                <a:ea typeface="华文楷体" pitchFamily="2" charset="-122"/>
              </a:rPr>
              <a:t>测光方法依赖于如何校准</a:t>
            </a:r>
            <a:endParaRPr kumimoji="0" lang="de-DE" altLang="zh-CN" sz="2400" b="1" dirty="0">
              <a:solidFill>
                <a:srgbClr val="FF0000"/>
              </a:solidFill>
              <a:latin typeface="华文楷体" pitchFamily="2" charset="-122"/>
              <a:ea typeface="华文楷体" pitchFamily="2" charset="-122"/>
            </a:endParaRPr>
          </a:p>
          <a:p>
            <a:pPr>
              <a:buSzPct val="80000"/>
              <a:buFont typeface="Wingdings" panose="05000000000000000000" pitchFamily="2" charset="2"/>
              <a:buChar char="l"/>
            </a:pPr>
            <a:r>
              <a:rPr kumimoji="0" lang="de-DE" altLang="zh-CN" sz="2000" dirty="0">
                <a:latin typeface="Arial" charset="0"/>
              </a:rPr>
              <a:t> </a:t>
            </a:r>
            <a:r>
              <a:rPr kumimoji="0" lang="zh-CN" altLang="en-US" sz="2000" dirty="0">
                <a:latin typeface="华文楷体" panose="02010600040101010101" pitchFamily="2" charset="-122"/>
                <a:ea typeface="华文楷体" panose="02010600040101010101" pitchFamily="2" charset="-122"/>
              </a:rPr>
              <a:t>利用恒星大气模型              </a:t>
            </a:r>
            <a:r>
              <a:rPr kumimoji="0" lang="en-US" altLang="zh-CN" sz="2000" dirty="0" err="1">
                <a:latin typeface="华文楷体" panose="02010600040101010101" pitchFamily="2" charset="-122"/>
                <a:ea typeface="华文楷体" panose="02010600040101010101" pitchFamily="2" charset="-122"/>
              </a:rPr>
              <a:t>Alonson</a:t>
            </a:r>
            <a:r>
              <a:rPr lang="en-US" altLang="zh-CN" sz="2000" dirty="0">
                <a:latin typeface="华文楷体" panose="02010600040101010101" pitchFamily="2" charset="-122"/>
                <a:ea typeface="华文楷体" panose="02010600040101010101" pitchFamily="2" charset="-122"/>
              </a:rPr>
              <a:t>+ 1996 dwarf</a:t>
            </a:r>
            <a:endParaRPr kumimoji="0" lang="de-DE" altLang="zh-CN" sz="2000" dirty="0">
              <a:latin typeface="华文楷体" panose="02010600040101010101" pitchFamily="2" charset="-122"/>
              <a:ea typeface="华文楷体" panose="02010600040101010101" pitchFamily="2" charset="-122"/>
            </a:endParaRPr>
          </a:p>
          <a:p>
            <a:pPr>
              <a:buSzPct val="80000"/>
              <a:buFont typeface="Wingdings" panose="05000000000000000000" pitchFamily="2" charset="2"/>
              <a:buChar char="l"/>
            </a:pPr>
            <a:r>
              <a:rPr kumimoji="0" lang="zh-CN" altLang="en-US" sz="2000" dirty="0">
                <a:latin typeface="华文楷体" panose="02010600040101010101" pitchFamily="2" charset="-122"/>
                <a:ea typeface="华文楷体" panose="02010600040101010101" pitchFamily="2" charset="-122"/>
                <a:cs typeface="Arial" charset="0"/>
              </a:rPr>
              <a:t>或利用红外流方法得到的温度 </a:t>
            </a:r>
            <a:r>
              <a:rPr kumimoji="0" lang="en-US" altLang="zh-CN" sz="2000">
                <a:latin typeface="华文楷体" panose="02010600040101010101" pitchFamily="2" charset="-122"/>
                <a:ea typeface="华文楷体" panose="02010600040101010101" pitchFamily="2" charset="-122"/>
                <a:cs typeface="Arial" charset="0"/>
              </a:rPr>
              <a:t>1999 giant</a:t>
            </a:r>
            <a:endParaRPr kumimoji="0" lang="de-DE" altLang="zh-CN" sz="2000"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76600" y="304800"/>
            <a:ext cx="5181600" cy="533400"/>
          </a:xfrm>
        </p:spPr>
        <p:txBody>
          <a:bodyPr>
            <a:normAutofit fontScale="90000"/>
          </a:bodyPr>
          <a:lstStyle/>
          <a:p>
            <a:r>
              <a:rPr lang="zh-CN" altLang="en-US"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理论：颜色</a:t>
            </a:r>
            <a:r>
              <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 </a:t>
            </a:r>
            <a:r>
              <a:rPr lang="en-US" sz="4000" b="1" i="1"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T</a:t>
            </a:r>
            <a:r>
              <a:rPr lang="en-US" sz="4000" b="1" baseline="-25000"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eff</a:t>
            </a:r>
            <a:r>
              <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关系</a:t>
            </a:r>
            <a:endPar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243" name="Rectangle 3"/>
          <p:cNvSpPr>
            <a:spLocks noGrp="1" noChangeArrowheads="1"/>
          </p:cNvSpPr>
          <p:nvPr>
            <p:ph type="body" sz="half" idx="1"/>
          </p:nvPr>
        </p:nvSpPr>
        <p:spPr>
          <a:xfrm>
            <a:off x="3903663" y="792163"/>
            <a:ext cx="4572000" cy="1524000"/>
          </a:xfrm>
        </p:spPr>
        <p:txBody>
          <a:bodyPr/>
          <a:lstStyle/>
          <a:p>
            <a:pPr>
              <a:buFontTx/>
              <a:buNone/>
            </a:pPr>
            <a:r>
              <a:rPr kumimoji="0" lang="zh-CN" altLang="en-US" sz="2400" dirty="0">
                <a:latin typeface="华文楷体" pitchFamily="2" charset="-122"/>
                <a:ea typeface="华文楷体" pitchFamily="2" charset="-122"/>
              </a:rPr>
              <a:t>这一校准包括利用如</a:t>
            </a:r>
            <a:r>
              <a:rPr kumimoji="0" lang="de-DE" altLang="zh-CN" sz="2400" dirty="0">
                <a:latin typeface="华文楷体" pitchFamily="2" charset="-122"/>
                <a:ea typeface="华文楷体" pitchFamily="2" charset="-122"/>
              </a:rPr>
              <a:t>Kurucz (1992)</a:t>
            </a:r>
            <a:r>
              <a:rPr kumimoji="0" lang="zh-CN" altLang="en-US" sz="2400" dirty="0">
                <a:latin typeface="华文楷体" pitchFamily="2" charset="-122"/>
                <a:ea typeface="华文楷体" pitchFamily="2" charset="-122"/>
              </a:rPr>
              <a:t>等理论模型计算得到</a:t>
            </a:r>
            <a:endParaRPr lang="en-US" altLang="zh-CN" sz="2000" dirty="0"/>
          </a:p>
        </p:txBody>
      </p:sp>
      <p:pic>
        <p:nvPicPr>
          <p:cNvPr id="10244" name="Picture 4"/>
          <p:cNvPicPr>
            <a:picLocks noGrp="1" noChangeAspect="1" noChangeArrowheads="1"/>
          </p:cNvPicPr>
          <p:nvPr>
            <p:ph type="clipArt" sz="half" idx="2"/>
          </p:nvPr>
        </p:nvPicPr>
        <p:blipFill>
          <a:blip r:embed="rId2" cstate="print">
            <a:lum contrast="24000"/>
          </a:blip>
          <a:srcRect/>
          <a:stretch>
            <a:fillRect/>
          </a:stretch>
        </p:blipFill>
        <p:spPr>
          <a:xfrm>
            <a:off x="228600" y="3581400"/>
            <a:ext cx="3124200" cy="3062288"/>
          </a:xfrm>
        </p:spPr>
      </p:pic>
      <p:pic>
        <p:nvPicPr>
          <p:cNvPr id="10245" name="Picture 5"/>
          <p:cNvPicPr>
            <a:picLocks noChangeAspect="1" noChangeArrowheads="1"/>
          </p:cNvPicPr>
          <p:nvPr/>
        </p:nvPicPr>
        <p:blipFill>
          <a:blip r:embed="rId3" cstate="print">
            <a:lum contrast="36000"/>
          </a:blip>
          <a:srcRect/>
          <a:stretch>
            <a:fillRect/>
          </a:stretch>
        </p:blipFill>
        <p:spPr bwMode="auto">
          <a:xfrm>
            <a:off x="152400" y="304800"/>
            <a:ext cx="3124200" cy="2971800"/>
          </a:xfrm>
          <a:prstGeom prst="rect">
            <a:avLst/>
          </a:prstGeom>
          <a:noFill/>
          <a:ln w="9525">
            <a:noFill/>
            <a:miter lim="800000"/>
            <a:headEnd/>
            <a:tailEnd/>
          </a:ln>
          <a:effectLst/>
        </p:spPr>
      </p:pic>
      <p:sp>
        <p:nvSpPr>
          <p:cNvPr id="10246" name="Text Box 6"/>
          <p:cNvSpPr txBox="1">
            <a:spLocks noChangeArrowheads="1"/>
          </p:cNvSpPr>
          <p:nvPr/>
        </p:nvSpPr>
        <p:spPr bwMode="auto">
          <a:xfrm>
            <a:off x="1523999" y="914400"/>
            <a:ext cx="992689" cy="396875"/>
          </a:xfrm>
          <a:prstGeom prst="rect">
            <a:avLst/>
          </a:prstGeom>
          <a:noFill/>
          <a:ln w="9525">
            <a:noFill/>
            <a:miter lim="800000"/>
            <a:headEnd/>
            <a:tailEnd/>
          </a:ln>
          <a:effectLst/>
        </p:spPr>
        <p:txBody>
          <a:bodyPr wrap="squar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b – y</a:t>
            </a:r>
            <a:r>
              <a:rPr lang="en-US" altLang="zh-CN" sz="2000" dirty="0">
                <a:latin typeface="Times New Roman" panose="02020603050405020304" pitchFamily="18" charset="0"/>
                <a:cs typeface="Times New Roman" panose="02020603050405020304" pitchFamily="18" charset="0"/>
              </a:rPr>
              <a:t> </a:t>
            </a:r>
          </a:p>
        </p:txBody>
      </p:sp>
      <p:sp>
        <p:nvSpPr>
          <p:cNvPr id="10247" name="Text Box 7"/>
          <p:cNvSpPr txBox="1">
            <a:spLocks noChangeArrowheads="1"/>
          </p:cNvSpPr>
          <p:nvPr/>
        </p:nvSpPr>
        <p:spPr bwMode="auto">
          <a:xfrm>
            <a:off x="1447800" y="3810000"/>
            <a:ext cx="855663" cy="396875"/>
          </a:xfrm>
          <a:prstGeom prst="rect">
            <a:avLst/>
          </a:prstGeom>
          <a:noFill/>
          <a:ln w="9525">
            <a:noFill/>
            <a:miter lim="800000"/>
            <a:headEnd/>
            <a:tailEnd/>
          </a:ln>
          <a:effectLst/>
        </p:spPr>
        <p:txBody>
          <a:bodyPr wrap="non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B – V</a:t>
            </a:r>
            <a:r>
              <a:rPr lang="en-US" altLang="zh-CN" sz="2000" dirty="0">
                <a:latin typeface="Times New Roman" panose="02020603050405020304" pitchFamily="18" charset="0"/>
                <a:cs typeface="Times New Roman" panose="02020603050405020304" pitchFamily="18" charset="0"/>
              </a:rPr>
              <a:t> </a:t>
            </a:r>
          </a:p>
        </p:txBody>
      </p:sp>
      <p:pic>
        <p:nvPicPr>
          <p:cNvPr id="10248" name="Picture 8"/>
          <p:cNvPicPr>
            <a:picLocks noChangeAspect="1" noChangeArrowheads="1"/>
          </p:cNvPicPr>
          <p:nvPr/>
        </p:nvPicPr>
        <p:blipFill>
          <a:blip r:embed="rId4" cstate="print">
            <a:lum bright="-18000" contrast="60000"/>
          </a:blip>
          <a:srcRect/>
          <a:stretch>
            <a:fillRect/>
          </a:stretch>
        </p:blipFill>
        <p:spPr bwMode="auto">
          <a:xfrm>
            <a:off x="5181600" y="3505200"/>
            <a:ext cx="3244850" cy="3200400"/>
          </a:xfrm>
          <a:prstGeom prst="rect">
            <a:avLst/>
          </a:prstGeom>
          <a:noFill/>
          <a:ln w="9525">
            <a:noFill/>
            <a:miter lim="800000"/>
            <a:headEnd/>
            <a:tailEnd/>
          </a:ln>
          <a:effectLst/>
        </p:spPr>
      </p:pic>
      <p:sp>
        <p:nvSpPr>
          <p:cNvPr id="10249" name="Text Box 9"/>
          <p:cNvSpPr txBox="1">
            <a:spLocks noChangeArrowheads="1"/>
          </p:cNvSpPr>
          <p:nvPr/>
        </p:nvSpPr>
        <p:spPr bwMode="auto">
          <a:xfrm>
            <a:off x="6765925" y="3775075"/>
            <a:ext cx="420688" cy="457200"/>
          </a:xfrm>
          <a:prstGeom prst="rect">
            <a:avLst/>
          </a:prstGeom>
          <a:noFill/>
          <a:ln w="9525">
            <a:noFill/>
            <a:miter lim="800000"/>
            <a:headEnd/>
            <a:tailEnd/>
          </a:ln>
          <a:effectLst/>
        </p:spPr>
        <p:txBody>
          <a:bodyPr wrap="none">
            <a:spAutoFit/>
          </a:bodyPr>
          <a:lstStyle/>
          <a:p>
            <a:r>
              <a:rPr lang="en-US" altLang="zh-CN">
                <a:solidFill>
                  <a:srgbClr val="FF0000"/>
                </a:solidFill>
              </a:rPr>
              <a:t>c</a:t>
            </a:r>
            <a:r>
              <a:rPr lang="en-US" baseline="-25000">
                <a:solidFill>
                  <a:srgbClr val="FF0000"/>
                </a:solidFill>
              </a:rPr>
              <a:t>1</a:t>
            </a:r>
            <a:endParaRPr lang="en-US" altLang="zh-CN" baseline="-25000">
              <a:solidFill>
                <a:srgbClr val="FF0000"/>
              </a:solidFill>
            </a:endParaRPr>
          </a:p>
        </p:txBody>
      </p:sp>
      <p:sp>
        <p:nvSpPr>
          <p:cNvPr id="10250" name="Line 10"/>
          <p:cNvSpPr>
            <a:spLocks noChangeShapeType="1"/>
          </p:cNvSpPr>
          <p:nvPr/>
        </p:nvSpPr>
        <p:spPr bwMode="auto">
          <a:xfrm>
            <a:off x="1143000" y="533400"/>
            <a:ext cx="0" cy="2514600"/>
          </a:xfrm>
          <a:prstGeom prst="line">
            <a:avLst/>
          </a:prstGeom>
          <a:noFill/>
          <a:ln w="19050">
            <a:solidFill>
              <a:srgbClr val="00B200"/>
            </a:solidFill>
            <a:round/>
            <a:headEnd/>
            <a:tailEnd/>
          </a:ln>
          <a:effectLst/>
        </p:spPr>
        <p:txBody>
          <a:bodyPr/>
          <a:lstStyle/>
          <a:p>
            <a:endParaRPr lang="zh-CN" altLang="en-US"/>
          </a:p>
        </p:txBody>
      </p:sp>
      <p:sp>
        <p:nvSpPr>
          <p:cNvPr id="10251" name="Line 11"/>
          <p:cNvSpPr>
            <a:spLocks noChangeShapeType="1"/>
          </p:cNvSpPr>
          <p:nvPr/>
        </p:nvSpPr>
        <p:spPr bwMode="auto">
          <a:xfrm>
            <a:off x="1537062" y="1371600"/>
            <a:ext cx="0" cy="1676400"/>
          </a:xfrm>
          <a:prstGeom prst="line">
            <a:avLst/>
          </a:prstGeom>
          <a:noFill/>
          <a:ln w="19050">
            <a:solidFill>
              <a:srgbClr val="00B200"/>
            </a:solidFill>
            <a:round/>
            <a:headEnd/>
            <a:tailEnd/>
          </a:ln>
          <a:effectLst/>
        </p:spPr>
        <p:txBody>
          <a:bodyPr/>
          <a:lstStyle/>
          <a:p>
            <a:endParaRPr lang="zh-CN" altLang="en-US"/>
          </a:p>
        </p:txBody>
      </p:sp>
      <p:sp>
        <p:nvSpPr>
          <p:cNvPr id="10252" name="Line 12"/>
          <p:cNvSpPr>
            <a:spLocks noChangeShapeType="1"/>
          </p:cNvSpPr>
          <p:nvPr/>
        </p:nvSpPr>
        <p:spPr bwMode="auto">
          <a:xfrm>
            <a:off x="1295400" y="3962400"/>
            <a:ext cx="0" cy="2438400"/>
          </a:xfrm>
          <a:prstGeom prst="line">
            <a:avLst/>
          </a:prstGeom>
          <a:noFill/>
          <a:ln w="19050">
            <a:solidFill>
              <a:srgbClr val="00B200"/>
            </a:solidFill>
            <a:round/>
            <a:headEnd/>
            <a:tailEnd/>
          </a:ln>
          <a:effectLst/>
        </p:spPr>
        <p:txBody>
          <a:bodyPr/>
          <a:lstStyle/>
          <a:p>
            <a:endParaRPr lang="zh-CN" altLang="en-US"/>
          </a:p>
        </p:txBody>
      </p:sp>
      <p:sp>
        <p:nvSpPr>
          <p:cNvPr id="10253" name="Line 13"/>
          <p:cNvSpPr>
            <a:spLocks noChangeShapeType="1"/>
          </p:cNvSpPr>
          <p:nvPr/>
        </p:nvSpPr>
        <p:spPr bwMode="auto">
          <a:xfrm>
            <a:off x="1836874" y="4648200"/>
            <a:ext cx="0" cy="1752600"/>
          </a:xfrm>
          <a:prstGeom prst="line">
            <a:avLst/>
          </a:prstGeom>
          <a:noFill/>
          <a:ln w="19050">
            <a:solidFill>
              <a:srgbClr val="00B200"/>
            </a:solidFill>
            <a:round/>
            <a:headEnd/>
            <a:tailEnd/>
          </a:ln>
          <a:effectLst/>
        </p:spPr>
        <p:txBody>
          <a:bodyPr/>
          <a:lstStyle/>
          <a:p>
            <a:endParaRPr lang="zh-CN" altLang="en-US"/>
          </a:p>
        </p:txBody>
      </p:sp>
      <p:sp>
        <p:nvSpPr>
          <p:cNvPr id="10254" name="Line 14"/>
          <p:cNvSpPr>
            <a:spLocks noChangeShapeType="1"/>
          </p:cNvSpPr>
          <p:nvPr/>
        </p:nvSpPr>
        <p:spPr bwMode="auto">
          <a:xfrm>
            <a:off x="6629400" y="3962400"/>
            <a:ext cx="0" cy="2514600"/>
          </a:xfrm>
          <a:prstGeom prst="line">
            <a:avLst/>
          </a:prstGeom>
          <a:noFill/>
          <a:ln w="19050">
            <a:solidFill>
              <a:srgbClr val="00B200"/>
            </a:solidFill>
            <a:round/>
            <a:headEnd/>
            <a:tailEnd/>
          </a:ln>
          <a:effectLst/>
        </p:spPr>
        <p:txBody>
          <a:bodyPr/>
          <a:lstStyle/>
          <a:p>
            <a:endParaRPr lang="zh-CN" altLang="en-US"/>
          </a:p>
        </p:txBody>
      </p:sp>
      <p:sp>
        <p:nvSpPr>
          <p:cNvPr id="10255" name="Text Box 15"/>
          <p:cNvSpPr txBox="1">
            <a:spLocks noChangeArrowheads="1"/>
          </p:cNvSpPr>
          <p:nvPr/>
        </p:nvSpPr>
        <p:spPr bwMode="auto">
          <a:xfrm>
            <a:off x="533400" y="2133600"/>
            <a:ext cx="692150" cy="701675"/>
          </a:xfrm>
          <a:prstGeom prst="rect">
            <a:avLst/>
          </a:prstGeom>
          <a:noFill/>
          <a:ln w="9525">
            <a:noFill/>
            <a:miter lim="800000"/>
            <a:headEnd/>
            <a:tailEnd/>
          </a:ln>
          <a:effectLst/>
        </p:spPr>
        <p:txBody>
          <a:bodyPr wrap="non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very</a:t>
            </a:r>
          </a:p>
          <a:p>
            <a:r>
              <a:rPr lang="en-US" altLang="zh-CN" sz="2000" dirty="0">
                <a:solidFill>
                  <a:srgbClr val="FF0000"/>
                </a:solidFill>
                <a:latin typeface="Times New Roman" panose="02020603050405020304" pitchFamily="18" charset="0"/>
                <a:cs typeface="Times New Roman" panose="02020603050405020304" pitchFamily="18" charset="0"/>
              </a:rPr>
              <a:t>good</a:t>
            </a:r>
          </a:p>
        </p:txBody>
      </p:sp>
      <p:sp>
        <p:nvSpPr>
          <p:cNvPr id="10256" name="Text Box 16"/>
          <p:cNvSpPr txBox="1">
            <a:spLocks noChangeArrowheads="1"/>
          </p:cNvSpPr>
          <p:nvPr/>
        </p:nvSpPr>
        <p:spPr bwMode="auto">
          <a:xfrm>
            <a:off x="1547225" y="1456986"/>
            <a:ext cx="550863" cy="396875"/>
          </a:xfrm>
          <a:prstGeom prst="rect">
            <a:avLst/>
          </a:prstGeom>
          <a:noFill/>
          <a:ln w="9525">
            <a:noFill/>
            <a:miter lim="800000"/>
            <a:headEnd/>
            <a:tailEnd/>
          </a:ln>
          <a:effectLst/>
        </p:spPr>
        <p:txBody>
          <a:bodyPr wrap="none">
            <a:spAutoFit/>
          </a:bodyPr>
          <a:lstStyle/>
          <a:p>
            <a:r>
              <a:rPr lang="en-US" altLang="zh-CN" sz="2000" dirty="0">
                <a:solidFill>
                  <a:srgbClr val="00B200"/>
                </a:solidFill>
                <a:latin typeface="Times New Roman" panose="02020603050405020304" pitchFamily="18" charset="0"/>
                <a:cs typeface="Times New Roman" panose="02020603050405020304" pitchFamily="18" charset="0"/>
              </a:rPr>
              <a:t>bad</a:t>
            </a:r>
          </a:p>
        </p:txBody>
      </p:sp>
      <p:sp>
        <p:nvSpPr>
          <p:cNvPr id="10257" name="Text Box 17"/>
          <p:cNvSpPr txBox="1">
            <a:spLocks noChangeArrowheads="1"/>
          </p:cNvSpPr>
          <p:nvPr/>
        </p:nvSpPr>
        <p:spPr bwMode="auto">
          <a:xfrm>
            <a:off x="609600" y="5410200"/>
            <a:ext cx="692150" cy="701675"/>
          </a:xfrm>
          <a:prstGeom prst="rect">
            <a:avLst/>
          </a:prstGeom>
          <a:noFill/>
          <a:ln w="9525">
            <a:noFill/>
            <a:miter lim="800000"/>
            <a:headEnd/>
            <a:tailEnd/>
          </a:ln>
          <a:effectLst/>
        </p:spPr>
        <p:txBody>
          <a:bodyPr wrap="none">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very</a:t>
            </a:r>
          </a:p>
          <a:p>
            <a:r>
              <a:rPr lang="en-US" altLang="zh-CN" sz="2000" dirty="0">
                <a:solidFill>
                  <a:srgbClr val="FF0000"/>
                </a:solidFill>
                <a:latin typeface="Times New Roman" panose="02020603050405020304" pitchFamily="18" charset="0"/>
                <a:cs typeface="Times New Roman" panose="02020603050405020304" pitchFamily="18" charset="0"/>
              </a:rPr>
              <a:t>good</a:t>
            </a:r>
          </a:p>
        </p:txBody>
      </p:sp>
      <p:sp>
        <p:nvSpPr>
          <p:cNvPr id="10258" name="Text Box 18"/>
          <p:cNvSpPr txBox="1">
            <a:spLocks noChangeArrowheads="1"/>
          </p:cNvSpPr>
          <p:nvPr/>
        </p:nvSpPr>
        <p:spPr bwMode="auto">
          <a:xfrm>
            <a:off x="6765925" y="5653088"/>
            <a:ext cx="692150" cy="701675"/>
          </a:xfrm>
          <a:prstGeom prst="rect">
            <a:avLst/>
          </a:prstGeom>
          <a:noFill/>
          <a:ln w="9525">
            <a:noFill/>
            <a:miter lim="800000"/>
            <a:headEnd/>
            <a:tailEnd/>
          </a:ln>
          <a:effectLst/>
        </p:spPr>
        <p:txBody>
          <a:bodyPr wrap="none">
            <a:spAutoFit/>
          </a:bodyPr>
          <a:lstStyle/>
          <a:p>
            <a:r>
              <a:rPr lang="en-US" altLang="zh-CN" sz="2000" dirty="0">
                <a:solidFill>
                  <a:srgbClr val="FF0000"/>
                </a:solidFill>
              </a:rPr>
              <a:t>very</a:t>
            </a:r>
          </a:p>
          <a:p>
            <a:r>
              <a:rPr lang="en-US" altLang="zh-CN" sz="2000" dirty="0">
                <a:solidFill>
                  <a:srgbClr val="FF0000"/>
                </a:solidFill>
              </a:rPr>
              <a:t>good</a:t>
            </a:r>
          </a:p>
        </p:txBody>
      </p:sp>
      <p:sp>
        <p:nvSpPr>
          <p:cNvPr id="10259" name="Text Box 19"/>
          <p:cNvSpPr txBox="1">
            <a:spLocks noChangeArrowheads="1"/>
          </p:cNvSpPr>
          <p:nvPr/>
        </p:nvSpPr>
        <p:spPr bwMode="auto">
          <a:xfrm>
            <a:off x="1302649" y="4860925"/>
            <a:ext cx="550863" cy="396875"/>
          </a:xfrm>
          <a:prstGeom prst="rect">
            <a:avLst/>
          </a:prstGeom>
          <a:noFill/>
          <a:ln w="9525">
            <a:noFill/>
            <a:miter lim="800000"/>
            <a:headEnd/>
            <a:tailEnd/>
          </a:ln>
          <a:effectLst/>
        </p:spPr>
        <p:txBody>
          <a:bodyPr wrap="none">
            <a:spAutoFit/>
          </a:bodyPr>
          <a:lstStyle/>
          <a:p>
            <a:r>
              <a:rPr lang="en-US" altLang="zh-CN" sz="2000" dirty="0">
                <a:solidFill>
                  <a:srgbClr val="00B200"/>
                </a:solidFill>
                <a:latin typeface="Times New Roman" panose="02020603050405020304" pitchFamily="18" charset="0"/>
                <a:cs typeface="Times New Roman" panose="02020603050405020304" pitchFamily="18" charset="0"/>
              </a:rPr>
              <a:t>bad</a:t>
            </a:r>
            <a:endParaRPr lang="en-US" altLang="zh-CN" dirty="0">
              <a:latin typeface="Times New Roman" panose="02020603050405020304" pitchFamily="18" charset="0"/>
              <a:cs typeface="Times New Roman" panose="02020603050405020304" pitchFamily="18" charset="0"/>
            </a:endParaRPr>
          </a:p>
        </p:txBody>
      </p:sp>
      <p:sp>
        <p:nvSpPr>
          <p:cNvPr id="10260" name="Text Box 20"/>
          <p:cNvSpPr txBox="1">
            <a:spLocks noChangeArrowheads="1"/>
          </p:cNvSpPr>
          <p:nvPr/>
        </p:nvSpPr>
        <p:spPr bwMode="auto">
          <a:xfrm>
            <a:off x="5791200" y="5867400"/>
            <a:ext cx="550863" cy="396875"/>
          </a:xfrm>
          <a:prstGeom prst="rect">
            <a:avLst/>
          </a:prstGeom>
          <a:noFill/>
          <a:ln w="9525">
            <a:noFill/>
            <a:miter lim="800000"/>
            <a:headEnd/>
            <a:tailEnd/>
          </a:ln>
          <a:effectLst/>
        </p:spPr>
        <p:txBody>
          <a:bodyPr wrap="none">
            <a:spAutoFit/>
          </a:bodyPr>
          <a:lstStyle/>
          <a:p>
            <a:r>
              <a:rPr lang="en-US" altLang="zh-CN" sz="2000">
                <a:solidFill>
                  <a:srgbClr val="00B200"/>
                </a:solidFill>
              </a:rPr>
              <a:t>bad</a:t>
            </a:r>
            <a:endParaRPr lang="en-US" altLang="zh-CN"/>
          </a:p>
        </p:txBody>
      </p:sp>
      <p:sp>
        <p:nvSpPr>
          <p:cNvPr id="10261" name="Text Box 21"/>
          <p:cNvSpPr txBox="1">
            <a:spLocks noChangeArrowheads="1"/>
          </p:cNvSpPr>
          <p:nvPr/>
        </p:nvSpPr>
        <p:spPr bwMode="auto">
          <a:xfrm>
            <a:off x="3260725" y="2833688"/>
            <a:ext cx="490538" cy="396875"/>
          </a:xfrm>
          <a:prstGeom prst="rect">
            <a:avLst/>
          </a:prstGeom>
          <a:noFill/>
          <a:ln w="9525">
            <a:noFill/>
            <a:miter lim="800000"/>
            <a:headEnd/>
            <a:tailEnd/>
          </a:ln>
          <a:effectLst/>
        </p:spPr>
        <p:txBody>
          <a:bodyPr wrap="none">
            <a:spAutoFit/>
          </a:bodyPr>
          <a:lstStyle/>
          <a:p>
            <a:r>
              <a:rPr lang="en-US" sz="2000" i="1"/>
              <a:t>T</a:t>
            </a:r>
            <a:r>
              <a:rPr lang="en-US" sz="2000" i="1" baseline="-25000"/>
              <a:t>eff</a:t>
            </a:r>
            <a:endParaRPr lang="en-US" altLang="zh-CN" sz="2000" i="1" baseline="-25000"/>
          </a:p>
        </p:txBody>
      </p:sp>
      <p:sp>
        <p:nvSpPr>
          <p:cNvPr id="10262" name="Text Box 22"/>
          <p:cNvSpPr txBox="1">
            <a:spLocks noChangeArrowheads="1"/>
          </p:cNvSpPr>
          <p:nvPr/>
        </p:nvSpPr>
        <p:spPr bwMode="auto">
          <a:xfrm>
            <a:off x="3413125" y="6110288"/>
            <a:ext cx="490538" cy="396875"/>
          </a:xfrm>
          <a:prstGeom prst="rect">
            <a:avLst/>
          </a:prstGeom>
          <a:noFill/>
          <a:ln w="9525">
            <a:noFill/>
            <a:miter lim="800000"/>
            <a:headEnd/>
            <a:tailEnd/>
          </a:ln>
          <a:effectLst/>
        </p:spPr>
        <p:txBody>
          <a:bodyPr wrap="none">
            <a:spAutoFit/>
          </a:bodyPr>
          <a:lstStyle/>
          <a:p>
            <a:r>
              <a:rPr lang="en-US" sz="2000" i="1"/>
              <a:t>T</a:t>
            </a:r>
            <a:r>
              <a:rPr lang="en-US" sz="2000" i="1" baseline="-25000"/>
              <a:t>eff</a:t>
            </a:r>
            <a:endParaRPr lang="en-US" altLang="zh-CN" sz="2000" i="1" baseline="-25000"/>
          </a:p>
        </p:txBody>
      </p:sp>
      <p:sp>
        <p:nvSpPr>
          <p:cNvPr id="10263" name="Text Box 23"/>
          <p:cNvSpPr txBox="1">
            <a:spLocks noChangeArrowheads="1"/>
          </p:cNvSpPr>
          <p:nvPr/>
        </p:nvSpPr>
        <p:spPr bwMode="auto">
          <a:xfrm>
            <a:off x="8442325" y="6262688"/>
            <a:ext cx="490538" cy="396875"/>
          </a:xfrm>
          <a:prstGeom prst="rect">
            <a:avLst/>
          </a:prstGeom>
          <a:noFill/>
          <a:ln w="9525">
            <a:noFill/>
            <a:miter lim="800000"/>
            <a:headEnd/>
            <a:tailEnd/>
          </a:ln>
          <a:effectLst/>
        </p:spPr>
        <p:txBody>
          <a:bodyPr wrap="none">
            <a:spAutoFit/>
          </a:bodyPr>
          <a:lstStyle/>
          <a:p>
            <a:r>
              <a:rPr lang="en-US" sz="2000" i="1" dirty="0" err="1"/>
              <a:t>T</a:t>
            </a:r>
            <a:r>
              <a:rPr lang="en-US" sz="2000" i="1" baseline="-25000" dirty="0" err="1"/>
              <a:t>eff</a:t>
            </a:r>
            <a:endParaRPr lang="en-US" altLang="zh-CN" sz="2000" i="1" baseline="-25000" dirty="0"/>
          </a:p>
        </p:txBody>
      </p:sp>
      <p:sp>
        <p:nvSpPr>
          <p:cNvPr id="24" name="矩形 23"/>
          <p:cNvSpPr/>
          <p:nvPr/>
        </p:nvSpPr>
        <p:spPr>
          <a:xfrm>
            <a:off x="3940481" y="1711854"/>
            <a:ext cx="4724399" cy="1978555"/>
          </a:xfrm>
          <a:prstGeom prst="rect">
            <a:avLst/>
          </a:prstGeom>
        </p:spPr>
        <p:txBody>
          <a:bodyPr wrap="square">
            <a:spAutoFit/>
          </a:bodyPr>
          <a:lstStyle/>
          <a:p>
            <a:pPr>
              <a:lnSpc>
                <a:spcPct val="130000"/>
              </a:lnSpc>
            </a:pPr>
            <a:r>
              <a:rPr lang="de-DE" altLang="zh-CN" sz="2400" dirty="0">
                <a:latin typeface="华文楷体" pitchFamily="2" charset="-122"/>
                <a:ea typeface="华文楷体" pitchFamily="2" charset="-122"/>
              </a:rPr>
              <a:t>B-V</a:t>
            </a:r>
            <a:r>
              <a:rPr lang="zh-CN" altLang="en-US" sz="2400" dirty="0">
                <a:latin typeface="华文楷体" pitchFamily="2" charset="-122"/>
                <a:ea typeface="华文楷体" pitchFamily="2" charset="-122"/>
              </a:rPr>
              <a:t>与</a:t>
            </a:r>
            <a:r>
              <a:rPr lang="de-DE" altLang="zh-CN" sz="2400" i="1"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相关性很差</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因为颜色与金属丰度有很强的相关性，还与表面重力和微观湍流速度有一定的相关性</a:t>
            </a:r>
            <a:r>
              <a:rPr lang="en-US" altLang="zh-CN" sz="2400" dirty="0">
                <a:latin typeface="华文楷体" pitchFamily="2" charset="-122"/>
                <a:ea typeface="华文楷体" pitchFamily="2" charset="-122"/>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日期占位符 3"/>
          <p:cNvSpPr>
            <a:spLocks noGrp="1"/>
          </p:cNvSpPr>
          <p:nvPr>
            <p:ph type="dt" sz="quarter" idx="10"/>
          </p:nvPr>
        </p:nvSpPr>
        <p:spPr>
          <a:noFill/>
        </p:spPr>
        <p:txBody>
          <a:bodyPr/>
          <a:lstStyle/>
          <a:p>
            <a:fld id="{232FF7B2-2A0F-4F21-932F-CE73BB01B4D2}" type="datetime1">
              <a:rPr lang="zh-CN" altLang="en-US" smtClean="0"/>
              <a:pPr/>
              <a:t>2024-7-5</a:t>
            </a:fld>
            <a:endParaRPr lang="en-US" altLang="zh-CN"/>
          </a:p>
        </p:txBody>
      </p:sp>
      <p:sp>
        <p:nvSpPr>
          <p:cNvPr id="12291" name="Rectangle 2"/>
          <p:cNvSpPr>
            <a:spLocks noGrp="1" noChangeArrowheads="1"/>
          </p:cNvSpPr>
          <p:nvPr>
            <p:ph type="title"/>
          </p:nvPr>
        </p:nvSpPr>
        <p:spPr>
          <a:xfrm>
            <a:off x="574675" y="304800"/>
            <a:ext cx="7525717" cy="1216025"/>
          </a:xfrm>
        </p:spPr>
        <p:txBody>
          <a:bodyPr anchor="ctr"/>
          <a:lstStyle/>
          <a:p>
            <a:pPr algn="ctr" eaLnBrk="1" hangingPunct="1"/>
            <a:r>
              <a:rPr lang="zh-CN" altLang="en-US" b="1" dirty="0">
                <a:latin typeface="Times New Roman" pitchFamily="18" charset="0"/>
                <a:ea typeface="华文楷体" pitchFamily="2" charset="-122"/>
              </a:rPr>
              <a:t>丰度和运动学信息区分不同星族</a:t>
            </a:r>
          </a:p>
        </p:txBody>
      </p:sp>
      <p:pic>
        <p:nvPicPr>
          <p:cNvPr id="12293" name="Picture 5"/>
          <p:cNvPicPr>
            <a:picLocks noGrp="1" noChangeAspect="1" noChangeArrowheads="1"/>
          </p:cNvPicPr>
          <p:nvPr>
            <p:ph idx="1"/>
          </p:nvPr>
        </p:nvPicPr>
        <p:blipFill>
          <a:blip r:embed="rId2" cstate="print"/>
          <a:srcRect/>
          <a:stretch>
            <a:fillRect/>
          </a:stretch>
        </p:blipFill>
        <p:spPr bwMode="auto">
          <a:xfrm>
            <a:off x="755576" y="1340768"/>
            <a:ext cx="7632848" cy="4855396"/>
          </a:xfrm>
          <a:prstGeom prst="rect">
            <a:avLst/>
          </a:prstGeom>
          <a:noFill/>
          <a:ln w="9525" cap="flat" cmpd="sng" algn="ctr">
            <a:noFill/>
            <a:prstDash val="solid"/>
            <a:miter lim="800000"/>
            <a:headEnd/>
            <a:tailEnd/>
          </a:ln>
        </p:spPr>
      </p:pic>
      <p:sp>
        <p:nvSpPr>
          <p:cNvPr id="7" name="TextBox 6"/>
          <p:cNvSpPr txBox="1"/>
          <p:nvPr/>
        </p:nvSpPr>
        <p:spPr>
          <a:xfrm>
            <a:off x="5580112" y="6237312"/>
            <a:ext cx="3024336" cy="369332"/>
          </a:xfrm>
          <a:prstGeom prst="rect">
            <a:avLst/>
          </a:prstGeom>
          <a:noFill/>
        </p:spPr>
        <p:txBody>
          <a:bodyPr wrap="square" rtlCol="0">
            <a:spAutoFit/>
          </a:bodyPr>
          <a:lstStyle/>
          <a:p>
            <a:r>
              <a:rPr lang="en-US" altLang="zh-CN" dirty="0" err="1"/>
              <a:t>Fuhrmann</a:t>
            </a:r>
            <a:r>
              <a:rPr lang="en-US" altLang="zh-CN" dirty="0"/>
              <a:t> 2011</a:t>
            </a:r>
            <a:endParaRPr lang="zh-CN" altLang="en-US" dirty="0"/>
          </a:p>
        </p:txBody>
      </p:sp>
      <p:pic>
        <p:nvPicPr>
          <p:cNvPr id="6" name="Picture 11" descr="naoc_bg_blue"/>
          <p:cNvPicPr>
            <a:picLocks noChangeAspect="1" noChangeArrowheads="1"/>
          </p:cNvPicPr>
          <p:nvPr/>
        </p:nvPicPr>
        <p:blipFill>
          <a:blip r:embed="rId3"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164147345"/>
      </p:ext>
    </p:extLst>
  </p:cSld>
  <p:clrMapOvr>
    <a:masterClrMapping/>
  </p:clrMapOvr>
  <p:transition>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kumimoji="1" sz="14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kern="1200">
                <a:solidFill>
                  <a:schemeClr val="tx1"/>
                </a:solidFill>
                <a:latin typeface="Times New Roman" pitchFamily="18" charset="0"/>
                <a:ea typeface="宋体" pitchFamily="2" charset="-122"/>
                <a:cs typeface="+mn-cs"/>
              </a:defRPr>
            </a:lvl9pPr>
          </a:lstStyle>
          <a:p>
            <a:fld id="{1A9F1F10-0019-4D8D-A62E-820875C7929D}" type="slidenum">
              <a:rPr lang="en-US" altLang="zh-CN" smtClean="0"/>
              <a:pPr/>
              <a:t>30</a:t>
            </a:fld>
            <a:endParaRPr lang="en-US" altLang="zh-CN"/>
          </a:p>
        </p:txBody>
      </p:sp>
      <p:sp>
        <p:nvSpPr>
          <p:cNvPr id="168962" name="Rectangle 1026"/>
          <p:cNvSpPr>
            <a:spLocks noGrp="1" noChangeArrowheads="1"/>
          </p:cNvSpPr>
          <p:nvPr>
            <p:ph type="body" idx="1"/>
          </p:nvPr>
        </p:nvSpPr>
        <p:spPr>
          <a:xfrm>
            <a:off x="603438" y="1189739"/>
            <a:ext cx="7848600" cy="5544616"/>
          </a:xfrm>
        </p:spPr>
        <p:txBody>
          <a:bodyPr>
            <a:normAutofit/>
          </a:bodyPr>
          <a:lstStyle/>
          <a:p>
            <a:pPr>
              <a:lnSpc>
                <a:spcPct val="90000"/>
              </a:lnSpc>
              <a:buClr>
                <a:srgbClr val="FF0000"/>
              </a:buClr>
              <a:buFont typeface="Wingdings" pitchFamily="2" charset="2"/>
              <a:buChar char="v"/>
            </a:pPr>
            <a:r>
              <a:rPr lang="en-US" altLang="zh-CN" dirty="0">
                <a:ea typeface="华文行楷" pitchFamily="2" charset="-122"/>
              </a:rPr>
              <a:t> </a:t>
            </a:r>
            <a:r>
              <a:rPr lang="zh-CN" altLang="en-US" sz="2400" dirty="0">
                <a:solidFill>
                  <a:srgbClr val="0070C0"/>
                </a:solidFill>
                <a:ea typeface="华文行楷" pitchFamily="2" charset="-122"/>
              </a:rPr>
              <a:t>其他一些颜色温度关系</a:t>
            </a:r>
            <a:endParaRPr lang="en-US" altLang="zh-CN" sz="2400" dirty="0">
              <a:solidFill>
                <a:srgbClr val="0070C0"/>
              </a:solidFill>
              <a:ea typeface="华文行楷" pitchFamily="2" charset="-122"/>
            </a:endParaRPr>
          </a:p>
          <a:p>
            <a:pPr lvl="1">
              <a:lnSpc>
                <a:spcPct val="90000"/>
              </a:lnSpc>
              <a:buFont typeface="Wingdings" pitchFamily="2" charset="2"/>
              <a:buChar char="Ø"/>
            </a:pPr>
            <a:r>
              <a:rPr lang="en-US" altLang="zh-CN" sz="2400" b="1" dirty="0">
                <a:latin typeface="华文楷体" pitchFamily="2" charset="-122"/>
                <a:ea typeface="华文楷体" pitchFamily="2" charset="-122"/>
              </a:rPr>
              <a:t> </a:t>
            </a:r>
            <a:r>
              <a:rPr lang="zh-CN" altLang="en-US" sz="2400" b="1" dirty="0">
                <a:solidFill>
                  <a:schemeClr val="accent2"/>
                </a:solidFill>
                <a:latin typeface="华文楷体" pitchFamily="2" charset="-122"/>
                <a:ea typeface="华文楷体" pitchFamily="2" charset="-122"/>
              </a:rPr>
              <a:t>矮星</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Peterson et al.: </a:t>
            </a:r>
            <a:r>
              <a:rPr lang="en-US" altLang="zh-CN" sz="1800" dirty="0" err="1">
                <a:latin typeface="Times New Roman" panose="02020603050405020304" pitchFamily="18" charset="0"/>
                <a:cs typeface="Times New Roman" panose="02020603050405020304" pitchFamily="18" charset="0"/>
              </a:rPr>
              <a:t>ApJ</a:t>
            </a:r>
            <a:r>
              <a:rPr lang="en-US" altLang="zh-CN" sz="1800" dirty="0">
                <a:latin typeface="Times New Roman" panose="02020603050405020304" pitchFamily="18" charset="0"/>
                <a:cs typeface="Times New Roman" panose="02020603050405020304" pitchFamily="18" charset="0"/>
              </a:rPr>
              <a:t> </a:t>
            </a:r>
            <a:r>
              <a:rPr lang="en-US" altLang="zh-CN" sz="1800" u="sng" dirty="0">
                <a:latin typeface="Times New Roman" panose="02020603050405020304" pitchFamily="18" charset="0"/>
                <a:cs typeface="Times New Roman" panose="02020603050405020304" pitchFamily="18" charset="0"/>
              </a:rPr>
              <a:t>231</a:t>
            </a:r>
            <a:r>
              <a:rPr lang="en-US" altLang="zh-CN" sz="1800" dirty="0">
                <a:latin typeface="Times New Roman" panose="02020603050405020304" pitchFamily="18" charset="0"/>
                <a:cs typeface="Times New Roman" panose="02020603050405020304" pitchFamily="18" charset="0"/>
              </a:rPr>
              <a:t>, 762 (1979)</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Carney: AJ </a:t>
            </a:r>
            <a:r>
              <a:rPr lang="en-US" altLang="zh-CN" sz="1800" u="sng" dirty="0">
                <a:latin typeface="Times New Roman" panose="02020603050405020304" pitchFamily="18" charset="0"/>
                <a:cs typeface="Times New Roman" panose="02020603050405020304" pitchFamily="18" charset="0"/>
              </a:rPr>
              <a:t>88</a:t>
            </a:r>
            <a:r>
              <a:rPr lang="en-US" altLang="zh-CN" sz="1800" dirty="0">
                <a:latin typeface="Times New Roman" panose="02020603050405020304" pitchFamily="18" charset="0"/>
                <a:cs typeface="Times New Roman" panose="02020603050405020304" pitchFamily="18" charset="0"/>
              </a:rPr>
              <a:t>, 623 (1983)</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Fernley: MNRAS </a:t>
            </a:r>
            <a:r>
              <a:rPr lang="en-US" altLang="zh-CN" sz="1800" u="sng" dirty="0">
                <a:latin typeface="Times New Roman" panose="02020603050405020304" pitchFamily="18" charset="0"/>
                <a:cs typeface="Times New Roman" panose="02020603050405020304" pitchFamily="18" charset="0"/>
              </a:rPr>
              <a:t>239</a:t>
            </a:r>
            <a:r>
              <a:rPr lang="en-US" altLang="zh-CN" sz="1800" dirty="0">
                <a:latin typeface="Times New Roman" panose="02020603050405020304" pitchFamily="18" charset="0"/>
                <a:cs typeface="Times New Roman" panose="02020603050405020304" pitchFamily="18" charset="0"/>
              </a:rPr>
              <a:t>, 905 (1989)</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Bell &amp; Gustafsson: MNRAS </a:t>
            </a:r>
            <a:r>
              <a:rPr lang="en-US" altLang="zh-CN" sz="1800" u="sng" dirty="0">
                <a:latin typeface="Times New Roman" panose="02020603050405020304" pitchFamily="18" charset="0"/>
                <a:cs typeface="Times New Roman" panose="02020603050405020304" pitchFamily="18" charset="0"/>
              </a:rPr>
              <a:t>236</a:t>
            </a:r>
            <a:r>
              <a:rPr lang="en-US" altLang="zh-CN" sz="1800" dirty="0">
                <a:latin typeface="Times New Roman" panose="02020603050405020304" pitchFamily="18" charset="0"/>
                <a:cs typeface="Times New Roman" panose="02020603050405020304" pitchFamily="18" charset="0"/>
              </a:rPr>
              <a:t>, 653 (1989)</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Sekiguchi et al.: AJ </a:t>
            </a:r>
            <a:r>
              <a:rPr lang="en-US" altLang="zh-CN" sz="1800" u="sng" dirty="0">
                <a:latin typeface="Times New Roman" panose="02020603050405020304" pitchFamily="18" charset="0"/>
                <a:cs typeface="Times New Roman" panose="02020603050405020304" pitchFamily="18" charset="0"/>
              </a:rPr>
              <a:t>120</a:t>
            </a:r>
            <a:r>
              <a:rPr lang="en-US" altLang="zh-CN" sz="1800" dirty="0">
                <a:latin typeface="Times New Roman" panose="02020603050405020304" pitchFamily="18" charset="0"/>
                <a:cs typeface="Times New Roman" panose="02020603050405020304" pitchFamily="18" charset="0"/>
              </a:rPr>
              <a:t>, 1072 (2000)</a:t>
            </a:r>
          </a:p>
          <a:p>
            <a:pPr lvl="1">
              <a:lnSpc>
                <a:spcPct val="90000"/>
              </a:lnSpc>
              <a:buFont typeface="Wingdings" pitchFamily="2" charset="2"/>
              <a:buChar char="Ø"/>
            </a:pPr>
            <a:r>
              <a:rPr lang="en-US" altLang="zh-CN" sz="2400" b="1" dirty="0">
                <a:latin typeface="华文楷体" pitchFamily="2" charset="-122"/>
                <a:ea typeface="华文楷体" pitchFamily="2" charset="-122"/>
              </a:rPr>
              <a:t> </a:t>
            </a:r>
            <a:r>
              <a:rPr lang="zh-CN" altLang="en-US" sz="2400" b="1" dirty="0">
                <a:solidFill>
                  <a:schemeClr val="accent2"/>
                </a:solidFill>
                <a:latin typeface="华文楷体" pitchFamily="2" charset="-122"/>
                <a:ea typeface="华文楷体" pitchFamily="2" charset="-122"/>
              </a:rPr>
              <a:t>巨星</a:t>
            </a:r>
            <a:endParaRPr lang="en-US" altLang="zh-CN" sz="2400" b="1" dirty="0">
              <a:solidFill>
                <a:schemeClr val="accent2"/>
              </a:solidFill>
              <a:latin typeface="华文楷体" pitchFamily="2" charset="-122"/>
              <a:ea typeface="华文楷体" pitchFamily="2" charset="-122"/>
            </a:endParaRP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Stone: PASP </a:t>
            </a:r>
            <a:r>
              <a:rPr lang="en-US" altLang="zh-CN" sz="1800" u="sng" dirty="0">
                <a:latin typeface="Times New Roman" panose="02020603050405020304" pitchFamily="18" charset="0"/>
                <a:cs typeface="Times New Roman" panose="02020603050405020304" pitchFamily="18" charset="0"/>
              </a:rPr>
              <a:t>95</a:t>
            </a:r>
            <a:r>
              <a:rPr lang="en-US" altLang="zh-CN" sz="1800" dirty="0">
                <a:latin typeface="Times New Roman" panose="02020603050405020304" pitchFamily="18" charset="0"/>
                <a:cs typeface="Times New Roman" panose="02020603050405020304" pitchFamily="18" charset="0"/>
              </a:rPr>
              <a:t>, 27 (1983)</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Di Benedetto: A&amp;A </a:t>
            </a:r>
            <a:r>
              <a:rPr lang="en-US" altLang="zh-CN" sz="1800" u="sng" dirty="0">
                <a:latin typeface="Times New Roman" panose="02020603050405020304" pitchFamily="18" charset="0"/>
                <a:cs typeface="Times New Roman" panose="02020603050405020304" pitchFamily="18" charset="0"/>
              </a:rPr>
              <a:t>339</a:t>
            </a:r>
            <a:r>
              <a:rPr lang="en-US" altLang="zh-CN" sz="1800" dirty="0">
                <a:latin typeface="Times New Roman" panose="02020603050405020304" pitchFamily="18" charset="0"/>
                <a:cs typeface="Times New Roman" panose="02020603050405020304" pitchFamily="18" charset="0"/>
              </a:rPr>
              <a:t>, 858 (1998)</a:t>
            </a:r>
          </a:p>
          <a:p>
            <a:pPr lvl="2">
              <a:lnSpc>
                <a:spcPct val="90000"/>
              </a:lnSpc>
              <a:buSzPct val="60000"/>
              <a:buFont typeface="Wingdings" panose="05000000000000000000" pitchFamily="2" charset="2"/>
              <a:buChar char="l"/>
            </a:pPr>
            <a:r>
              <a:rPr lang="en-US" altLang="zh-CN" sz="1800" dirty="0" err="1">
                <a:latin typeface="Times New Roman" panose="02020603050405020304" pitchFamily="18" charset="0"/>
                <a:cs typeface="Times New Roman" panose="02020603050405020304" pitchFamily="18" charset="0"/>
              </a:rPr>
              <a:t>Bessell</a:t>
            </a:r>
            <a:r>
              <a:rPr lang="en-US" altLang="zh-CN" sz="1800" dirty="0">
                <a:latin typeface="Times New Roman" panose="02020603050405020304" pitchFamily="18" charset="0"/>
                <a:cs typeface="Times New Roman" panose="02020603050405020304" pitchFamily="18" charset="0"/>
              </a:rPr>
              <a:t> et al.: PASP </a:t>
            </a:r>
            <a:r>
              <a:rPr lang="en-US" altLang="zh-CN" sz="1800" u="sng" dirty="0">
                <a:latin typeface="Times New Roman" panose="02020603050405020304" pitchFamily="18" charset="0"/>
                <a:cs typeface="Times New Roman" panose="02020603050405020304" pitchFamily="18" charset="0"/>
              </a:rPr>
              <a:t>111</a:t>
            </a:r>
            <a:r>
              <a:rPr lang="en-US" altLang="zh-CN" sz="1800" dirty="0">
                <a:latin typeface="Times New Roman" panose="02020603050405020304" pitchFamily="18" charset="0"/>
                <a:cs typeface="Times New Roman" panose="02020603050405020304" pitchFamily="18" charset="0"/>
              </a:rPr>
              <a:t>, 1421 (1999)</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Sekiguchi et al.: AJ </a:t>
            </a:r>
            <a:r>
              <a:rPr lang="en-US" altLang="zh-CN" sz="1800" u="sng" dirty="0">
                <a:latin typeface="Times New Roman" panose="02020603050405020304" pitchFamily="18" charset="0"/>
                <a:cs typeface="Times New Roman" panose="02020603050405020304" pitchFamily="18" charset="0"/>
              </a:rPr>
              <a:t>120</a:t>
            </a:r>
            <a:r>
              <a:rPr lang="en-US" altLang="zh-CN" sz="1800" dirty="0">
                <a:latin typeface="Times New Roman" panose="02020603050405020304" pitchFamily="18" charset="0"/>
                <a:cs typeface="Times New Roman" panose="02020603050405020304" pitchFamily="18" charset="0"/>
              </a:rPr>
              <a:t>, 1072 (2000)</a:t>
            </a:r>
          </a:p>
          <a:p>
            <a:pPr lvl="1">
              <a:lnSpc>
                <a:spcPct val="90000"/>
              </a:lnSpc>
              <a:buFont typeface="Wingdings" pitchFamily="2" charset="2"/>
              <a:buChar char="Ø"/>
            </a:pPr>
            <a:r>
              <a:rPr lang="en-US" altLang="zh-CN" sz="2400" b="1" dirty="0">
                <a:solidFill>
                  <a:schemeClr val="accent2"/>
                </a:solidFill>
                <a:latin typeface="华文楷体" pitchFamily="2" charset="-122"/>
                <a:ea typeface="华文楷体" pitchFamily="2" charset="-122"/>
              </a:rPr>
              <a:t> </a:t>
            </a:r>
            <a:r>
              <a:rPr lang="zh-CN" altLang="en-US" sz="2400" b="1" dirty="0">
                <a:solidFill>
                  <a:schemeClr val="accent2"/>
                </a:solidFill>
                <a:latin typeface="华文楷体" pitchFamily="2" charset="-122"/>
                <a:ea typeface="华文楷体" pitchFamily="2" charset="-122"/>
              </a:rPr>
              <a:t>矮星和巨星</a:t>
            </a:r>
            <a:endParaRPr lang="en-US" altLang="zh-CN" sz="2400" b="1" dirty="0">
              <a:solidFill>
                <a:schemeClr val="accent2"/>
              </a:solidFill>
              <a:latin typeface="华文楷体" pitchFamily="2" charset="-122"/>
              <a:ea typeface="华文楷体" pitchFamily="2" charset="-122"/>
            </a:endParaRPr>
          </a:p>
          <a:p>
            <a:pPr lvl="2">
              <a:lnSpc>
                <a:spcPct val="90000"/>
              </a:lnSpc>
              <a:buSzPct val="60000"/>
              <a:buFont typeface="Wingdings" panose="05000000000000000000" pitchFamily="2" charset="2"/>
              <a:buChar char="l"/>
            </a:pPr>
            <a:r>
              <a:rPr lang="es-ES" altLang="zh-CN" sz="1800" dirty="0">
                <a:latin typeface="Times New Roman" panose="02020603050405020304" pitchFamily="18" charset="0"/>
                <a:cs typeface="Times New Roman" panose="02020603050405020304" pitchFamily="18" charset="0"/>
              </a:rPr>
              <a:t>González Hernández, J. I.</a:t>
            </a:r>
            <a:r>
              <a:rPr lang="en-US" altLang="zh-CN" sz="1800" dirty="0">
                <a:latin typeface="Times New Roman" panose="02020603050405020304" pitchFamily="18" charset="0"/>
                <a:cs typeface="Times New Roman" panose="02020603050405020304" pitchFamily="18" charset="0"/>
              </a:rPr>
              <a:t>,</a:t>
            </a:r>
            <a:r>
              <a:rPr lang="es-ES" altLang="zh-CN" sz="1800" dirty="0">
                <a:latin typeface="Times New Roman" panose="02020603050405020304" pitchFamily="18" charset="0"/>
                <a:cs typeface="Times New Roman" panose="02020603050405020304" pitchFamily="18" charset="0"/>
              </a:rPr>
              <a:t> Bonifacio, P.: A&amp;A </a:t>
            </a:r>
            <a:r>
              <a:rPr lang="es-ES" altLang="zh-CN" sz="1800" u="sng" dirty="0">
                <a:latin typeface="Times New Roman" panose="02020603050405020304" pitchFamily="18" charset="0"/>
                <a:cs typeface="Times New Roman" panose="02020603050405020304" pitchFamily="18" charset="0"/>
              </a:rPr>
              <a:t>497</a:t>
            </a:r>
            <a:r>
              <a:rPr lang="en-US" altLang="zh-CN" sz="1800" u="sng" dirty="0">
                <a:latin typeface="Times New Roman" panose="02020603050405020304" pitchFamily="18" charset="0"/>
                <a:cs typeface="Times New Roman" panose="02020603050405020304" pitchFamily="18" charset="0"/>
              </a:rPr>
              <a:t>,</a:t>
            </a:r>
            <a:r>
              <a:rPr lang="es-ES" altLang="zh-CN" sz="1800" dirty="0">
                <a:latin typeface="Times New Roman" panose="02020603050405020304" pitchFamily="18" charset="0"/>
                <a:cs typeface="Times New Roman" panose="02020603050405020304" pitchFamily="18" charset="0"/>
              </a:rPr>
              <a:t> 497(2009)</a:t>
            </a:r>
            <a:endParaRPr lang="en-US" altLang="zh-CN" sz="1800" dirty="0">
              <a:latin typeface="Times New Roman" panose="02020603050405020304" pitchFamily="18" charset="0"/>
              <a:cs typeface="Times New Roman" panose="02020603050405020304" pitchFamily="18" charset="0"/>
            </a:endParaRPr>
          </a:p>
          <a:p>
            <a:pPr lvl="2">
              <a:lnSpc>
                <a:spcPct val="90000"/>
              </a:lnSpc>
              <a:buSzPct val="60000"/>
              <a:buFont typeface="Wingdings" panose="05000000000000000000" pitchFamily="2" charset="2"/>
              <a:buChar char="l"/>
            </a:pPr>
            <a:r>
              <a:rPr lang="en-US" altLang="zh-CN" sz="1800" dirty="0" err="1">
                <a:latin typeface="Times New Roman" panose="02020603050405020304" pitchFamily="18" charset="0"/>
                <a:cs typeface="Times New Roman" panose="02020603050405020304" pitchFamily="18" charset="0"/>
              </a:rPr>
              <a:t>Casagrande</a:t>
            </a:r>
            <a:r>
              <a:rPr lang="en-US" altLang="zh-CN" sz="1800" dirty="0">
                <a:latin typeface="Times New Roman" panose="02020603050405020304" pitchFamily="18" charset="0"/>
                <a:cs typeface="Times New Roman" panose="02020603050405020304" pitchFamily="18" charset="0"/>
              </a:rPr>
              <a:t>, L. et al.: A&amp;A </a:t>
            </a:r>
            <a:r>
              <a:rPr lang="en-US" altLang="zh-CN" sz="1800" u="sng" dirty="0">
                <a:latin typeface="Times New Roman" panose="02020603050405020304" pitchFamily="18" charset="0"/>
                <a:cs typeface="Times New Roman" panose="02020603050405020304" pitchFamily="18" charset="0"/>
              </a:rPr>
              <a:t>512</a:t>
            </a:r>
            <a:r>
              <a:rPr lang="en-US" altLang="zh-CN" sz="1800" dirty="0">
                <a:latin typeface="Times New Roman" panose="02020603050405020304" pitchFamily="18" charset="0"/>
                <a:cs typeface="Times New Roman" panose="02020603050405020304" pitchFamily="18" charset="0"/>
              </a:rPr>
              <a:t>, A54(2010) </a:t>
            </a:r>
          </a:p>
          <a:p>
            <a:pPr lvl="2">
              <a:lnSpc>
                <a:spcPct val="90000"/>
              </a:lnSpc>
              <a:buSzPct val="60000"/>
              <a:buFont typeface="Wingdings" panose="05000000000000000000" pitchFamily="2" charset="2"/>
              <a:buChar char="l"/>
            </a:pPr>
            <a:r>
              <a:rPr lang="en-US" altLang="zh-CN" sz="1800" dirty="0">
                <a:latin typeface="Times New Roman" panose="02020603050405020304" pitchFamily="18" charset="0"/>
                <a:cs typeface="Times New Roman" panose="02020603050405020304" pitchFamily="18" charset="0"/>
              </a:rPr>
              <a:t>Huang, Y. et al. : MNRAS </a:t>
            </a:r>
            <a:r>
              <a:rPr lang="en-US" altLang="zh-CN" sz="1800" u="sng" dirty="0">
                <a:latin typeface="Times New Roman" panose="02020603050405020304" pitchFamily="18" charset="0"/>
                <a:cs typeface="Times New Roman" panose="02020603050405020304" pitchFamily="18" charset="0"/>
              </a:rPr>
              <a:t>454</a:t>
            </a:r>
            <a:r>
              <a:rPr lang="en-US" altLang="zh-CN" sz="1800" dirty="0">
                <a:latin typeface="Times New Roman" panose="02020603050405020304" pitchFamily="18" charset="0"/>
                <a:cs typeface="Times New Roman" panose="02020603050405020304" pitchFamily="18" charset="0"/>
              </a:rPr>
              <a:t>, 2863(2015</a:t>
            </a:r>
            <a:r>
              <a:rPr lang="en-US" altLang="zh-CN" sz="1800" dirty="0"/>
              <a:t>) </a:t>
            </a:r>
          </a:p>
        </p:txBody>
      </p:sp>
      <p:sp>
        <p:nvSpPr>
          <p:cNvPr id="168965" name="Rectangle 1029"/>
          <p:cNvSpPr>
            <a:spLocks noGrp="1" noChangeArrowheads="1"/>
          </p:cNvSpPr>
          <p:nvPr>
            <p:ph type="title"/>
          </p:nvPr>
        </p:nvSpPr>
        <p:spPr>
          <a:xfrm>
            <a:off x="755576" y="116632"/>
            <a:ext cx="7772400" cy="936104"/>
          </a:xfrm>
          <a:noFill/>
          <a:ln/>
        </p:spPr>
        <p:txBody>
          <a:bodyPr/>
          <a:lstStyle/>
          <a:p>
            <a:pPr algn="ctr"/>
            <a:r>
              <a:rPr lang="zh-CN" altLang="en-US" sz="3600" b="1" dirty="0">
                <a:solidFill>
                  <a:schemeClr val="tx1"/>
                </a:solidFill>
                <a:latin typeface="Times New Roman" panose="02020603050405020304" pitchFamily="18" charset="0"/>
                <a:cs typeface="Times New Roman" panose="02020603050405020304" pitchFamily="18" charset="0"/>
              </a:rPr>
              <a:t>色指数</a:t>
            </a:r>
            <a:r>
              <a:rPr lang="en-US" altLang="zh-CN" sz="3600" b="1" dirty="0">
                <a:solidFill>
                  <a:schemeClr val="tx1"/>
                </a:solidFill>
                <a:latin typeface="Times New Roman" panose="02020603050405020304" pitchFamily="18" charset="0"/>
                <a:cs typeface="Times New Roman" panose="02020603050405020304" pitchFamily="18" charset="0"/>
              </a:rPr>
              <a:t> - </a:t>
            </a:r>
            <a:r>
              <a:rPr lang="en-US" altLang="zh-CN" sz="3600" b="1" i="1" dirty="0" err="1">
                <a:solidFill>
                  <a:schemeClr val="tx1"/>
                </a:solidFill>
                <a:latin typeface="Times New Roman" panose="02020603050405020304" pitchFamily="18" charset="0"/>
                <a:cs typeface="Times New Roman" panose="02020603050405020304" pitchFamily="18" charset="0"/>
              </a:rPr>
              <a:t>T</a:t>
            </a:r>
            <a:r>
              <a:rPr lang="en-US" altLang="zh-CN" sz="3600" b="1" baseline="-25000" dirty="0" err="1">
                <a:solidFill>
                  <a:schemeClr val="tx1"/>
                </a:solidFill>
                <a:latin typeface="Times New Roman" panose="02020603050405020304" pitchFamily="18" charset="0"/>
                <a:cs typeface="Times New Roman" panose="02020603050405020304" pitchFamily="18" charset="0"/>
              </a:rPr>
              <a:t>eff</a:t>
            </a:r>
            <a:r>
              <a:rPr lang="en-US" altLang="zh-CN" sz="3600" b="1" dirty="0">
                <a:solidFill>
                  <a:schemeClr val="tx1"/>
                </a:solidFill>
                <a:latin typeface="Times New Roman" panose="02020603050405020304" pitchFamily="18" charset="0"/>
                <a:cs typeface="Times New Roman" panose="02020603050405020304" pitchFamily="18" charset="0"/>
              </a:rPr>
              <a:t>  </a:t>
            </a:r>
            <a:r>
              <a:rPr lang="zh-CN" altLang="en-US" sz="3600" b="1" dirty="0">
                <a:solidFill>
                  <a:schemeClr val="tx1"/>
                </a:solidFill>
                <a:latin typeface="Times New Roman" panose="02020603050405020304" pitchFamily="18" charset="0"/>
                <a:cs typeface="Times New Roman" panose="02020603050405020304" pitchFamily="18" charset="0"/>
              </a:rPr>
              <a:t>关系</a:t>
            </a:r>
            <a:endParaRPr lang="zh-CN" alt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E01E4010-8D3D-4B50-BAEA-DF20A1B82715}" type="slidenum">
              <a:rPr lang="en-US" altLang="zh-CN"/>
              <a:pPr/>
              <a:t>31</a:t>
            </a:fld>
            <a:endParaRPr lang="en-US" altLang="zh-CN"/>
          </a:p>
        </p:txBody>
      </p:sp>
      <p:sp>
        <p:nvSpPr>
          <p:cNvPr id="189442" name="Rectangle 2"/>
          <p:cNvSpPr>
            <a:spLocks noChangeArrowheads="1"/>
          </p:cNvSpPr>
          <p:nvPr/>
        </p:nvSpPr>
        <p:spPr bwMode="auto">
          <a:xfrm>
            <a:off x="609600" y="1676400"/>
            <a:ext cx="8001000" cy="4114800"/>
          </a:xfrm>
          <a:prstGeom prst="rect">
            <a:avLst/>
          </a:prstGeom>
          <a:noFill/>
          <a:ln w="9525">
            <a:noFill/>
            <a:miter lim="800000"/>
            <a:headEnd/>
            <a:tailEnd/>
          </a:ln>
          <a:effectLst/>
        </p:spPr>
        <p:txBody>
          <a:bodyPr/>
          <a:lstStyle/>
          <a:p>
            <a:pPr marL="342900" indent="-342900">
              <a:spcBef>
                <a:spcPct val="20000"/>
              </a:spcBef>
              <a:buFont typeface="Wingdings 2" pitchFamily="18" charset="2"/>
              <a:buChar char="ö"/>
            </a:pPr>
            <a:r>
              <a:rPr lang="en-US" altLang="zh-CN" sz="3200" dirty="0">
                <a:solidFill>
                  <a:schemeClr val="accent2"/>
                </a:solidFill>
                <a:latin typeface="Comic Sans MS" pitchFamily="66" charset="0"/>
              </a:rPr>
              <a:t>  </a:t>
            </a:r>
            <a:r>
              <a:rPr lang="en-US" altLang="zh-CN" sz="3200" b="1" dirty="0">
                <a:solidFill>
                  <a:srgbClr val="C00000"/>
                </a:solidFill>
                <a:latin typeface="华文楷体" pitchFamily="2" charset="-122"/>
                <a:ea typeface="华文楷体" pitchFamily="2" charset="-122"/>
              </a:rPr>
              <a:t>F-</a:t>
            </a:r>
            <a:r>
              <a:rPr lang="zh-CN" altLang="en-US" sz="3200" b="1" dirty="0">
                <a:solidFill>
                  <a:srgbClr val="C00000"/>
                </a:solidFill>
                <a:latin typeface="华文楷体" pitchFamily="2" charset="-122"/>
                <a:ea typeface="华文楷体" pitchFamily="2" charset="-122"/>
              </a:rPr>
              <a:t>型恒星</a:t>
            </a:r>
            <a:endParaRPr lang="en-US" altLang="zh-CN" sz="3200" b="1" dirty="0">
              <a:solidFill>
                <a:srgbClr val="C00000"/>
              </a:solidFill>
              <a:latin typeface="华文楷体" pitchFamily="2" charset="-122"/>
              <a:ea typeface="华文楷体" pitchFamily="2" charset="-122"/>
            </a:endParaRPr>
          </a:p>
          <a:p>
            <a:pPr marL="742950" lvl="1" indent="-285750">
              <a:spcBef>
                <a:spcPct val="20000"/>
              </a:spcBef>
            </a:pPr>
            <a:r>
              <a:rPr lang="en-US" altLang="zh-CN" sz="2800" dirty="0">
                <a:latin typeface="华文楷体" panose="02010600040101010101" pitchFamily="2" charset="-122"/>
                <a:ea typeface="华文楷体" panose="02010600040101010101" pitchFamily="2" charset="-122"/>
              </a:rPr>
              <a:t>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[Fe/H] = 1.052-73.21m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+280.9m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(b-y) +333.95m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baseline="30000" dirty="0">
                <a:latin typeface="华文楷体" panose="02010600040101010101" pitchFamily="2" charset="-122"/>
                <a:ea typeface="华文楷体" panose="02010600040101010101" pitchFamily="2" charset="-122"/>
                <a:cs typeface="Times New Roman" panose="02020603050405020304" pitchFamily="18" charset="0"/>
              </a:rPr>
              <a:t>2</a:t>
            </a:r>
          </a:p>
          <a:p>
            <a:pPr marL="742950" lvl="1" indent="-285750">
              <a:spcBef>
                <a:spcPct val="20000"/>
              </a:spcBef>
            </a:pPr>
            <a:r>
              <a:rPr lang="en-US" altLang="zh-CN" sz="2400" baseline="30000" dirty="0">
                <a:latin typeface="华文楷体" panose="02010600040101010101" pitchFamily="2" charset="-122"/>
                <a:ea typeface="华文楷体" panose="02010600040101010101" pitchFamily="2" charset="-122"/>
                <a:cs typeface="Times New Roman" panose="02020603050405020304" pitchFamily="18" charset="0"/>
              </a:rPr>
              <a:t>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(b-y) - 595.5m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(b-y)</a:t>
            </a:r>
            <a:r>
              <a:rPr lang="en-US" altLang="zh-CN" sz="2400" baseline="30000" dirty="0">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+[5.486-41.26m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a:t>
            </a:r>
          </a:p>
          <a:p>
            <a:pPr marL="742950" lvl="1" indent="-285750">
              <a:spcBef>
                <a:spcPct val="20000"/>
              </a:spcBef>
            </a:pP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                7.963(b-y)] ·log[m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rPr>
              <a:t>1</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-0.6322 + 3.58(b-y)</a:t>
            </a:r>
          </a:p>
          <a:p>
            <a:pPr marL="742950" lvl="1" indent="-285750">
              <a:spcBef>
                <a:spcPct val="20000"/>
              </a:spcBef>
            </a:pP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                -5.20(b-y)</a:t>
            </a:r>
            <a:r>
              <a:rPr lang="en-US" altLang="zh-CN" sz="2400" baseline="30000" dirty="0">
                <a:latin typeface="华文楷体" panose="02010600040101010101" pitchFamily="2" charset="-122"/>
                <a:ea typeface="华文楷体" panose="02010600040101010101" pitchFamily="2" charset="-122"/>
                <a:cs typeface="Times New Roman" panose="02020603050405020304" pitchFamily="18" charset="0"/>
              </a:rPr>
              <a:t>2</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a:t>
            </a:r>
          </a:p>
          <a:p>
            <a:pPr marL="742950" lvl="1" indent="-285750">
              <a:spcBef>
                <a:spcPct val="20000"/>
              </a:spcBef>
            </a:pP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a:p>
            <a:pPr marL="742950" lvl="1" indent="-285750">
              <a:spcBef>
                <a:spcPct val="20000"/>
              </a:spcBef>
            </a:pP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  </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适用范围：</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0.22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(b-y)  0.38</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0.03  m</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1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0.21</a:t>
            </a:r>
          </a:p>
          <a:p>
            <a:pPr marL="742950" lvl="1" indent="-285750">
              <a:spcBef>
                <a:spcPct val="20000"/>
              </a:spcBef>
            </a:pP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        0.17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c</a:t>
            </a:r>
            <a:r>
              <a:rPr lang="en-US" altLang="zh-CN" sz="2400" baseline="-250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1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0.58</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 </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sym typeface="Symbol" pitchFamily="18" charset="2"/>
              </a:rPr>
              <a:t>-3.5  [Fe/H]  0.2</a:t>
            </a: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89443" name="Rectangle 3"/>
          <p:cNvSpPr>
            <a:spLocks noChangeArrowheads="1"/>
          </p:cNvSpPr>
          <p:nvPr/>
        </p:nvSpPr>
        <p:spPr bwMode="auto">
          <a:xfrm>
            <a:off x="2959174" y="620688"/>
            <a:ext cx="3262433" cy="707886"/>
          </a:xfrm>
          <a:prstGeom prst="rect">
            <a:avLst/>
          </a:prstGeom>
          <a:noFill/>
          <a:ln w="9525">
            <a:noFill/>
            <a:miter lim="800000"/>
            <a:headEnd/>
            <a:tailEnd/>
          </a:ln>
          <a:effectLst/>
        </p:spPr>
        <p:txBody>
          <a:bodyPr wrap="none">
            <a:spAutoFit/>
          </a:bodyPr>
          <a:lstStyle/>
          <a:p>
            <a:pPr algn="ctr"/>
            <a:r>
              <a:rPr lang="zh-CN" altLang="en-US" sz="4000" b="1" dirty="0">
                <a:latin typeface="华文楷体" panose="02010600040101010101" pitchFamily="2" charset="-122"/>
                <a:ea typeface="华文楷体" panose="02010600040101010101" pitchFamily="2" charset="-122"/>
              </a:rPr>
              <a:t>金属丰度确定</a:t>
            </a:r>
            <a:endParaRPr lang="en-US" altLang="zh-CN" sz="40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4BB77DE4-EE19-4836-8F6C-4E4DDCA52D1E}" type="slidenum">
              <a:rPr lang="en-US" altLang="zh-CN"/>
              <a:pPr/>
              <a:t>32</a:t>
            </a:fld>
            <a:endParaRPr lang="en-US" altLang="zh-CN"/>
          </a:p>
        </p:txBody>
      </p:sp>
      <p:sp>
        <p:nvSpPr>
          <p:cNvPr id="190466" name="Rectangle 2"/>
          <p:cNvSpPr>
            <a:spLocks noChangeArrowheads="1"/>
          </p:cNvSpPr>
          <p:nvPr/>
        </p:nvSpPr>
        <p:spPr bwMode="auto">
          <a:xfrm>
            <a:off x="0" y="1752600"/>
            <a:ext cx="9144000" cy="4114800"/>
          </a:xfrm>
          <a:prstGeom prst="rect">
            <a:avLst/>
          </a:prstGeom>
          <a:noFill/>
          <a:ln w="9525">
            <a:noFill/>
            <a:miter lim="800000"/>
            <a:headEnd/>
            <a:tailEnd/>
          </a:ln>
          <a:effectLst/>
        </p:spPr>
        <p:txBody>
          <a:bodyPr/>
          <a:lstStyle/>
          <a:p>
            <a:pPr marL="342900" indent="-342900">
              <a:spcBef>
                <a:spcPct val="20000"/>
              </a:spcBef>
              <a:buFont typeface="Wingdings 2" pitchFamily="18" charset="2"/>
              <a:buChar char="ö"/>
            </a:pPr>
            <a:r>
              <a:rPr lang="en-US" altLang="zh-CN" sz="3200" dirty="0">
                <a:solidFill>
                  <a:schemeClr val="accent2"/>
                </a:solidFill>
              </a:rPr>
              <a:t>  </a:t>
            </a:r>
            <a:r>
              <a:rPr lang="en-US" altLang="zh-CN" sz="3200" b="1" dirty="0">
                <a:solidFill>
                  <a:srgbClr val="C00000"/>
                </a:solidFill>
                <a:latin typeface="华文楷体" pitchFamily="2" charset="-122"/>
                <a:ea typeface="华文楷体" pitchFamily="2" charset="-122"/>
              </a:rPr>
              <a:t>G-</a:t>
            </a:r>
            <a:r>
              <a:rPr lang="zh-CN" altLang="en-US" sz="3200" b="1" dirty="0">
                <a:solidFill>
                  <a:srgbClr val="C00000"/>
                </a:solidFill>
                <a:latin typeface="华文楷体" pitchFamily="2" charset="-122"/>
                <a:ea typeface="华文楷体" pitchFamily="2" charset="-122"/>
              </a:rPr>
              <a:t>型恒星</a:t>
            </a:r>
            <a:endParaRPr lang="en-US" altLang="zh-CN" sz="3200" b="1" dirty="0">
              <a:solidFill>
                <a:srgbClr val="C00000"/>
              </a:solidFill>
              <a:latin typeface="华文楷体" pitchFamily="2" charset="-122"/>
              <a:ea typeface="华文楷体" pitchFamily="2" charset="-122"/>
            </a:endParaRPr>
          </a:p>
          <a:p>
            <a:pPr marL="742950" lvl="1" indent="-285750">
              <a:spcBef>
                <a:spcPct val="20000"/>
              </a:spcBef>
            </a:pPr>
            <a:r>
              <a:rPr lang="en-US" altLang="zh-CN" sz="900" dirty="0">
                <a:latin typeface="Comic Sans MS" pitchFamily="66" charset="0"/>
              </a:rPr>
              <a:t>  </a:t>
            </a:r>
          </a:p>
          <a:p>
            <a:pPr marL="742950" lvl="1" indent="-285750">
              <a:spcBef>
                <a:spcPct val="20000"/>
              </a:spcBef>
            </a:pPr>
            <a:r>
              <a:rPr lang="en-US" altLang="zh-CN" sz="24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[Fe/H] = -2.0965-22.45m</a:t>
            </a:r>
            <a:r>
              <a:rPr lang="en-US" altLang="zh-CN" sz="2200" baseline="-25000" dirty="0">
                <a:latin typeface="Times New Roman" panose="02020603050405020304" pitchFamily="18" charset="0"/>
                <a:cs typeface="Times New Roman" panose="02020603050405020304" pitchFamily="18" charset="0"/>
              </a:rPr>
              <a:t>1</a:t>
            </a:r>
            <a:r>
              <a:rPr lang="en-US" altLang="zh-CN" sz="2200" dirty="0">
                <a:latin typeface="Times New Roman" panose="02020603050405020304" pitchFamily="18" charset="0"/>
                <a:cs typeface="Times New Roman" panose="02020603050405020304" pitchFamily="18" charset="0"/>
              </a:rPr>
              <a:t>-53.8m</a:t>
            </a:r>
            <a:r>
              <a:rPr lang="en-US" altLang="zh-CN" sz="2200" baseline="-25000" dirty="0">
                <a:latin typeface="Times New Roman" panose="02020603050405020304" pitchFamily="18" charset="0"/>
                <a:cs typeface="Times New Roman" panose="02020603050405020304" pitchFamily="18" charset="0"/>
              </a:rPr>
              <a:t>1</a:t>
            </a:r>
            <a:r>
              <a:rPr lang="en-US" altLang="zh-CN" sz="2200" baseline="30000" dirty="0">
                <a:latin typeface="Times New Roman" panose="02020603050405020304" pitchFamily="18" charset="0"/>
                <a:cs typeface="Times New Roman" panose="02020603050405020304" pitchFamily="18" charset="0"/>
              </a:rPr>
              <a:t>2</a:t>
            </a:r>
            <a:r>
              <a:rPr lang="en-US" altLang="zh-CN" sz="2200" dirty="0">
                <a:latin typeface="Times New Roman" panose="02020603050405020304" pitchFamily="18" charset="0"/>
                <a:cs typeface="Times New Roman" panose="02020603050405020304" pitchFamily="18" charset="0"/>
              </a:rPr>
              <a:t>-62.40m</a:t>
            </a:r>
            <a:r>
              <a:rPr lang="en-US" altLang="zh-CN" sz="2200" baseline="-25000" dirty="0">
                <a:latin typeface="Times New Roman" panose="02020603050405020304" pitchFamily="18" charset="0"/>
                <a:cs typeface="Times New Roman" panose="02020603050405020304" pitchFamily="18" charset="0"/>
              </a:rPr>
              <a:t>1</a:t>
            </a:r>
            <a:r>
              <a:rPr lang="en-US" altLang="zh-CN" sz="2200" dirty="0">
                <a:latin typeface="Times New Roman" panose="02020603050405020304" pitchFamily="18" charset="0"/>
                <a:cs typeface="Times New Roman" panose="02020603050405020304" pitchFamily="18" charset="0"/>
              </a:rPr>
              <a:t>(b-y)</a:t>
            </a:r>
          </a:p>
          <a:p>
            <a:pPr marL="742950" lvl="1" indent="-285750">
              <a:spcBef>
                <a:spcPct val="20000"/>
              </a:spcBef>
            </a:pPr>
            <a:r>
              <a:rPr lang="en-US" altLang="zh-CN" sz="2200" dirty="0">
                <a:latin typeface="Times New Roman" panose="02020603050405020304" pitchFamily="18" charset="0"/>
                <a:cs typeface="Times New Roman" panose="02020603050405020304" pitchFamily="18" charset="0"/>
              </a:rPr>
              <a:t>                 +145.5m</a:t>
            </a:r>
            <a:r>
              <a:rPr lang="en-US" altLang="zh-CN" sz="2200" baseline="-25000" dirty="0">
                <a:latin typeface="Times New Roman" panose="02020603050405020304" pitchFamily="18" charset="0"/>
                <a:cs typeface="Times New Roman" panose="02020603050405020304" pitchFamily="18" charset="0"/>
              </a:rPr>
              <a:t>1</a:t>
            </a:r>
            <a:r>
              <a:rPr lang="en-US" altLang="zh-CN" sz="2200" baseline="30000" dirty="0">
                <a:latin typeface="Times New Roman" panose="02020603050405020304" pitchFamily="18" charset="0"/>
                <a:cs typeface="Times New Roman" panose="02020603050405020304" pitchFamily="18" charset="0"/>
              </a:rPr>
              <a:t>2</a:t>
            </a:r>
            <a:r>
              <a:rPr lang="en-US" altLang="zh-CN" sz="2200" dirty="0">
                <a:latin typeface="Times New Roman" panose="02020603050405020304" pitchFamily="18" charset="0"/>
                <a:cs typeface="Times New Roman" panose="02020603050405020304" pitchFamily="18" charset="0"/>
              </a:rPr>
              <a:t>(b-y)+[85.1m</a:t>
            </a:r>
            <a:r>
              <a:rPr lang="en-US" altLang="zh-CN" sz="2200" baseline="-25000" dirty="0">
                <a:latin typeface="Times New Roman" panose="02020603050405020304" pitchFamily="18" charset="0"/>
                <a:cs typeface="Times New Roman" panose="02020603050405020304" pitchFamily="18" charset="0"/>
              </a:rPr>
              <a:t>1</a:t>
            </a:r>
            <a:r>
              <a:rPr lang="en-US" altLang="zh-CN" sz="2200" dirty="0">
                <a:latin typeface="Times New Roman" panose="02020603050405020304" pitchFamily="18" charset="0"/>
                <a:cs typeface="Times New Roman" panose="02020603050405020304" pitchFamily="18" charset="0"/>
              </a:rPr>
              <a:t>-13.8c</a:t>
            </a:r>
            <a:r>
              <a:rPr lang="en-US" altLang="zh-CN" sz="2200" baseline="-25000" dirty="0">
                <a:latin typeface="Times New Roman" panose="02020603050405020304" pitchFamily="18" charset="0"/>
                <a:cs typeface="Times New Roman" panose="02020603050405020304" pitchFamily="18" charset="0"/>
              </a:rPr>
              <a:t>1</a:t>
            </a:r>
            <a:r>
              <a:rPr lang="en-US" altLang="zh-CN" sz="2200" dirty="0">
                <a:latin typeface="Times New Roman" panose="02020603050405020304" pitchFamily="18" charset="0"/>
                <a:cs typeface="Times New Roman" panose="02020603050405020304" pitchFamily="18" charset="0"/>
              </a:rPr>
              <a:t>-137.2m</a:t>
            </a:r>
            <a:r>
              <a:rPr lang="en-US" altLang="zh-CN" sz="2200" baseline="-25000" dirty="0">
                <a:latin typeface="Times New Roman" panose="02020603050405020304" pitchFamily="18" charset="0"/>
                <a:cs typeface="Times New Roman" panose="02020603050405020304" pitchFamily="18" charset="0"/>
              </a:rPr>
              <a:t>1</a:t>
            </a:r>
            <a:r>
              <a:rPr lang="en-US" altLang="zh-CN" sz="2200" baseline="30000" dirty="0">
                <a:latin typeface="Times New Roman" panose="02020603050405020304" pitchFamily="18" charset="0"/>
                <a:cs typeface="Times New Roman" panose="02020603050405020304" pitchFamily="18" charset="0"/>
              </a:rPr>
              <a:t>2</a:t>
            </a:r>
            <a:r>
              <a:rPr lang="en-US" altLang="zh-CN" sz="2200" dirty="0">
                <a:latin typeface="Times New Roman" panose="02020603050405020304" pitchFamily="18" charset="0"/>
                <a:cs typeface="Times New Roman" panose="02020603050405020304" pitchFamily="18" charset="0"/>
              </a:rPr>
              <a:t>]· c</a:t>
            </a:r>
            <a:r>
              <a:rPr lang="en-US" altLang="zh-CN" sz="2200" baseline="-25000" dirty="0">
                <a:latin typeface="Times New Roman" panose="02020603050405020304" pitchFamily="18" charset="0"/>
                <a:cs typeface="Times New Roman" panose="02020603050405020304" pitchFamily="18" charset="0"/>
              </a:rPr>
              <a:t>1</a:t>
            </a:r>
            <a:endParaRPr lang="en-US" altLang="zh-CN" sz="2200" dirty="0">
              <a:latin typeface="Times New Roman" panose="02020603050405020304" pitchFamily="18" charset="0"/>
              <a:cs typeface="Times New Roman" panose="02020603050405020304" pitchFamily="18" charset="0"/>
            </a:endParaRPr>
          </a:p>
          <a:p>
            <a:pPr marL="742950" lvl="1" indent="-285750">
              <a:spcBef>
                <a:spcPct val="20000"/>
              </a:spcBef>
            </a:pP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适用范围：</a:t>
            </a:r>
            <a:r>
              <a:rPr lang="en-US" altLang="zh-CN" sz="2400" dirty="0">
                <a:latin typeface="Times New Roman" panose="02020603050405020304" pitchFamily="18" charset="0"/>
                <a:cs typeface="Times New Roman" panose="02020603050405020304" pitchFamily="18" charset="0"/>
              </a:rPr>
              <a:t> 0.37</a:t>
            </a:r>
            <a:r>
              <a:rPr lang="en-US" altLang="zh-CN" sz="2400" dirty="0">
                <a:latin typeface="Times New Roman" panose="02020603050405020304" pitchFamily="18" charset="0"/>
                <a:cs typeface="Times New Roman" panose="02020603050405020304" pitchFamily="18" charset="0"/>
                <a:sym typeface="Symbol" pitchFamily="18" charset="2"/>
              </a:rPr>
              <a:t>(b-y) 0.59;   0.03  m</a:t>
            </a:r>
            <a:r>
              <a:rPr lang="en-US" altLang="zh-CN" sz="2400" baseline="-25000" dirty="0">
                <a:latin typeface="Times New Roman" panose="02020603050405020304" pitchFamily="18" charset="0"/>
                <a:cs typeface="Times New Roman" panose="02020603050405020304" pitchFamily="18" charset="0"/>
                <a:sym typeface="Symbol" pitchFamily="18" charset="2"/>
              </a:rPr>
              <a:t>1</a:t>
            </a:r>
            <a:r>
              <a:rPr lang="en-US" altLang="zh-CN" sz="2400" dirty="0">
                <a:latin typeface="Times New Roman" panose="02020603050405020304" pitchFamily="18" charset="0"/>
                <a:cs typeface="Times New Roman" panose="02020603050405020304" pitchFamily="18" charset="0"/>
                <a:sym typeface="Symbol" pitchFamily="18" charset="2"/>
              </a:rPr>
              <a:t>0.57</a:t>
            </a:r>
          </a:p>
          <a:p>
            <a:pPr marL="742950" lvl="1" indent="-285750">
              <a:spcBef>
                <a:spcPct val="20000"/>
              </a:spcBef>
            </a:pPr>
            <a:r>
              <a:rPr lang="en-US" altLang="zh-CN" sz="2400" dirty="0">
                <a:latin typeface="Times New Roman" panose="02020603050405020304" pitchFamily="18" charset="0"/>
                <a:cs typeface="Times New Roman" panose="02020603050405020304" pitchFamily="18" charset="0"/>
              </a:rPr>
              <a:t>        0.10</a:t>
            </a:r>
            <a:r>
              <a:rPr lang="en-US" altLang="zh-CN" sz="2400" dirty="0">
                <a:latin typeface="Times New Roman" panose="02020603050405020304" pitchFamily="18" charset="0"/>
                <a:cs typeface="Times New Roman" panose="02020603050405020304" pitchFamily="18" charset="0"/>
                <a:sym typeface="Symbol" pitchFamily="18" charset="2"/>
              </a:rPr>
              <a:t>c</a:t>
            </a:r>
            <a:r>
              <a:rPr lang="en-US" altLang="zh-CN" sz="2400" baseline="-25000" dirty="0">
                <a:latin typeface="Times New Roman" panose="02020603050405020304" pitchFamily="18" charset="0"/>
                <a:cs typeface="Times New Roman" panose="02020603050405020304" pitchFamily="18" charset="0"/>
                <a:sym typeface="Symbol" pitchFamily="18" charset="2"/>
              </a:rPr>
              <a:t>1</a:t>
            </a:r>
            <a:r>
              <a:rPr lang="en-US" altLang="zh-CN" sz="2400" dirty="0">
                <a:latin typeface="Times New Roman" panose="02020603050405020304" pitchFamily="18" charset="0"/>
                <a:cs typeface="Times New Roman" panose="02020603050405020304" pitchFamily="18" charset="0"/>
                <a:sym typeface="Symbol" pitchFamily="18" charset="2"/>
              </a:rPr>
              <a:t>0.47;   -2.6 [Fe/H]0.4</a:t>
            </a:r>
            <a:endParaRPr lang="en-US" altLang="zh-CN" sz="2400" dirty="0">
              <a:latin typeface="Times New Roman" panose="02020603050405020304" pitchFamily="18" charset="0"/>
              <a:cs typeface="Times New Roman" panose="02020603050405020304" pitchFamily="18" charset="0"/>
            </a:endParaRPr>
          </a:p>
          <a:p>
            <a:pPr marL="742950" lvl="1" indent="-285750">
              <a:spcBef>
                <a:spcPct val="20000"/>
              </a:spcBef>
            </a:pPr>
            <a:r>
              <a:rPr lang="en-US" altLang="zh-CN" sz="2400" dirty="0">
                <a:latin typeface="Times New Roman" panose="02020603050405020304" pitchFamily="18" charset="0"/>
                <a:cs typeface="Times New Roman" panose="02020603050405020304" pitchFamily="18" charset="0"/>
                <a:sym typeface="Symbol" pitchFamily="18" charset="2"/>
              </a:rPr>
              <a:t>  </a:t>
            </a:r>
          </a:p>
          <a:p>
            <a:pPr marL="742950" lvl="1" indent="-285750">
              <a:spcBef>
                <a:spcPct val="20000"/>
              </a:spcBef>
            </a:pPr>
            <a:r>
              <a:rPr lang="en-US" altLang="zh-CN" sz="2400" dirty="0">
                <a:latin typeface="Times New Roman" panose="02020603050405020304" pitchFamily="18" charset="0"/>
                <a:cs typeface="Times New Roman" panose="02020603050405020304" pitchFamily="18" charset="0"/>
                <a:sym typeface="Symbol" pitchFamily="18" charset="2"/>
              </a:rPr>
              <a:t>        [Fe/H]=0.16</a:t>
            </a:r>
          </a:p>
        </p:txBody>
      </p:sp>
      <p:sp>
        <p:nvSpPr>
          <p:cNvPr id="190467" name="Rectangle 3"/>
          <p:cNvSpPr>
            <a:spLocks noChangeArrowheads="1"/>
          </p:cNvSpPr>
          <p:nvPr/>
        </p:nvSpPr>
        <p:spPr bwMode="auto">
          <a:xfrm>
            <a:off x="2906911" y="692696"/>
            <a:ext cx="3262433" cy="707886"/>
          </a:xfrm>
          <a:prstGeom prst="rect">
            <a:avLst/>
          </a:prstGeom>
          <a:noFill/>
          <a:ln w="9525">
            <a:noFill/>
            <a:miter lim="800000"/>
            <a:headEnd/>
            <a:tailEnd/>
          </a:ln>
          <a:effectLst/>
        </p:spPr>
        <p:txBody>
          <a:bodyPr wrap="none">
            <a:spAutoFit/>
          </a:bodyPr>
          <a:lstStyle/>
          <a:p>
            <a:pPr lvl="0" algn="ctr"/>
            <a:r>
              <a:rPr lang="zh-CN" altLang="en-US" sz="4000" b="1" dirty="0">
                <a:latin typeface="华文楷体" panose="02010600040101010101" pitchFamily="2" charset="-122"/>
                <a:ea typeface="华文楷体" panose="02010600040101010101" pitchFamily="2" charset="-122"/>
              </a:rPr>
              <a:t>金属丰度确定</a:t>
            </a:r>
            <a:endParaRPr lang="en-US" altLang="zh-CN" sz="40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a:spLocks noGrp="1"/>
          </p:cNvSpPr>
          <p:nvPr>
            <p:ph type="sldNum" sz="quarter" idx="12"/>
          </p:nvPr>
        </p:nvSpPr>
        <p:spPr/>
        <p:txBody>
          <a:bodyPr/>
          <a:lstStyle/>
          <a:p>
            <a:fld id="{9F3FCBAD-FF16-43C2-91C0-DA12E75EC33D}" type="slidenum">
              <a:rPr lang="en-US" altLang="zh-CN"/>
              <a:pPr/>
              <a:t>33</a:t>
            </a:fld>
            <a:endParaRPr lang="en-US" altLang="zh-CN"/>
          </a:p>
        </p:txBody>
      </p:sp>
      <p:pic>
        <p:nvPicPr>
          <p:cNvPr id="254980" name="Picture 4"/>
          <p:cNvPicPr>
            <a:picLocks noChangeAspect="1" noChangeArrowheads="1"/>
          </p:cNvPicPr>
          <p:nvPr/>
        </p:nvPicPr>
        <p:blipFill>
          <a:blip r:embed="rId2" cstate="print"/>
          <a:srcRect/>
          <a:stretch>
            <a:fillRect/>
          </a:stretch>
        </p:blipFill>
        <p:spPr bwMode="auto">
          <a:xfrm>
            <a:off x="683568" y="989901"/>
            <a:ext cx="7955610" cy="5000572"/>
          </a:xfrm>
          <a:prstGeom prst="rect">
            <a:avLst/>
          </a:prstGeom>
          <a:noFill/>
          <a:ln w="9525">
            <a:noFill/>
            <a:miter lim="800000"/>
            <a:headEnd/>
            <a:tailEnd/>
          </a:ln>
          <a:effectLst/>
        </p:spPr>
      </p:pic>
      <p:sp>
        <p:nvSpPr>
          <p:cNvPr id="4" name="矩形 3"/>
          <p:cNvSpPr/>
          <p:nvPr/>
        </p:nvSpPr>
        <p:spPr>
          <a:xfrm>
            <a:off x="2768368" y="188640"/>
            <a:ext cx="3819856" cy="646331"/>
          </a:xfrm>
          <a:prstGeom prst="rect">
            <a:avLst/>
          </a:prstGeom>
        </p:spPr>
        <p:txBody>
          <a:bodyPr wrap="square">
            <a:spAutoFit/>
          </a:bodyPr>
          <a:lstStyle/>
          <a:p>
            <a:pPr lvl="0" algn="ctr"/>
            <a:r>
              <a:rPr lang="zh-CN" altLang="en-US" sz="3600" b="1" dirty="0">
                <a:latin typeface="华文楷体" panose="02010600040101010101" pitchFamily="2" charset="-122"/>
                <a:ea typeface="华文楷体" panose="02010600040101010101" pitchFamily="2" charset="-122"/>
              </a:rPr>
              <a:t>金属丰度确定</a:t>
            </a:r>
            <a:endParaRPr lang="en-US" altLang="zh-CN" sz="36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609600"/>
            <a:ext cx="7772400" cy="457200"/>
          </a:xfrm>
        </p:spPr>
        <p:txBody>
          <a:bodyPr>
            <a:normAutofit fontScale="90000"/>
          </a:bodyPr>
          <a:lstStyle/>
          <a:p>
            <a:r>
              <a:rPr kumimoji="0" lang="zh-CN" altLang="en-US" sz="4000" b="1" dirty="0">
                <a:solidFill>
                  <a:schemeClr val="tx1"/>
                </a:solidFill>
                <a:latin typeface="华文楷体" panose="02010600040101010101" pitchFamily="2" charset="-122"/>
                <a:ea typeface="华文楷体" panose="02010600040101010101" pitchFamily="2" charset="-122"/>
              </a:rPr>
              <a:t>测光方法</a:t>
            </a:r>
            <a:r>
              <a:rPr lang="en-US" altLang="zh-CN" sz="4000" dirty="0">
                <a:solidFill>
                  <a:srgbClr val="FF0000"/>
                </a:solidFill>
                <a:latin typeface="华文楷体" panose="02010600040101010101" pitchFamily="2" charset="-122"/>
                <a:ea typeface="华文楷体" panose="02010600040101010101" pitchFamily="2" charset="-122"/>
              </a:rPr>
              <a:t>:</a:t>
            </a:r>
            <a:r>
              <a:rPr lang="en-US" altLang="zh-CN" sz="2400" dirty="0">
                <a:solidFill>
                  <a:srgbClr val="FF0000"/>
                </a:solidFill>
                <a:latin typeface="+mj-ea"/>
              </a:rPr>
              <a:t> </a:t>
            </a:r>
            <a:r>
              <a:rPr lang="en-US" altLang="zh-CN" sz="2400" dirty="0">
                <a:solidFill>
                  <a:srgbClr val="FF0000"/>
                </a:solidFill>
                <a:latin typeface="Times New Roman" panose="02020603050405020304" pitchFamily="18" charset="0"/>
                <a:cs typeface="Times New Roman" panose="02020603050405020304" pitchFamily="18" charset="0"/>
              </a:rPr>
              <a:t>+++  </a:t>
            </a:r>
            <a:r>
              <a:rPr lang="en-US" altLang="zh-CN" sz="2400" dirty="0">
                <a:solidFill>
                  <a:srgbClr val="00B200"/>
                </a:solidFill>
                <a:latin typeface="Times New Roman" panose="02020603050405020304" pitchFamily="18" charset="0"/>
                <a:cs typeface="Times New Roman" panose="02020603050405020304" pitchFamily="18" charset="0"/>
              </a:rPr>
              <a:t>- - -</a:t>
            </a:r>
          </a:p>
        </p:txBody>
      </p:sp>
      <p:sp>
        <p:nvSpPr>
          <p:cNvPr id="95235" name="Rectangle 3"/>
          <p:cNvSpPr>
            <a:spLocks noGrp="1" noChangeArrowheads="1"/>
          </p:cNvSpPr>
          <p:nvPr>
            <p:ph type="body" idx="1"/>
          </p:nvPr>
        </p:nvSpPr>
        <p:spPr>
          <a:xfrm>
            <a:off x="611560" y="1196752"/>
            <a:ext cx="7772400" cy="5181600"/>
          </a:xfrm>
        </p:spPr>
        <p:txBody>
          <a:bodyPr>
            <a:normAutofit fontScale="70000" lnSpcReduction="20000"/>
          </a:bodyPr>
          <a:lstStyle/>
          <a:p>
            <a:pPr>
              <a:lnSpc>
                <a:spcPct val="90000"/>
              </a:lnSpc>
              <a:buFontTx/>
              <a:buNone/>
            </a:pPr>
            <a:r>
              <a:rPr lang="en-US" altLang="zh-CN" sz="2000" dirty="0">
                <a:latin typeface="Arial" charset="0"/>
              </a:rPr>
              <a:t>+  </a:t>
            </a:r>
            <a:r>
              <a:rPr lang="zh-CN" altLang="en-US" sz="3600" dirty="0">
                <a:latin typeface="华文楷体" pitchFamily="2" charset="-122"/>
                <a:ea typeface="华文楷体" pitchFamily="2" charset="-122"/>
              </a:rPr>
              <a:t>对非常近的恒星有效</a:t>
            </a:r>
            <a:endParaRPr lang="en-US" altLang="zh-CN" sz="3600" dirty="0">
              <a:latin typeface="Arial" charset="0"/>
            </a:endParaRPr>
          </a:p>
          <a:p>
            <a:pPr>
              <a:lnSpc>
                <a:spcPct val="120000"/>
              </a:lnSpc>
              <a:buFontTx/>
              <a:buChar char="-"/>
            </a:pPr>
            <a:r>
              <a:rPr lang="de-DE" altLang="zh-CN" sz="3600" dirty="0">
                <a:latin typeface="华文楷体" pitchFamily="2" charset="-122"/>
                <a:ea typeface="华文楷体" pitchFamily="2" charset="-122"/>
              </a:rPr>
              <a:t> (</a:t>
            </a:r>
            <a:r>
              <a:rPr lang="de-DE" altLang="zh-CN" sz="3600" i="1" dirty="0">
                <a:latin typeface="华文楷体" pitchFamily="2" charset="-122"/>
                <a:ea typeface="华文楷体" pitchFamily="2" charset="-122"/>
              </a:rPr>
              <a:t>B - V</a:t>
            </a:r>
            <a:r>
              <a:rPr lang="de-DE" altLang="zh-CN" sz="3600" dirty="0">
                <a:latin typeface="华文楷体" pitchFamily="2" charset="-122"/>
                <a:ea typeface="华文楷体" pitchFamily="2" charset="-122"/>
              </a:rPr>
              <a:t>)</a:t>
            </a:r>
            <a:r>
              <a:rPr lang="zh-CN" altLang="en-US" sz="3600" dirty="0">
                <a:latin typeface="华文楷体" pitchFamily="2" charset="-122"/>
                <a:ea typeface="华文楷体" pitchFamily="2" charset="-122"/>
              </a:rPr>
              <a:t>与</a:t>
            </a:r>
            <a:r>
              <a:rPr lang="de-DE" altLang="zh-CN" sz="3600" i="1" dirty="0">
                <a:latin typeface="华文楷体" pitchFamily="2" charset="-122"/>
                <a:ea typeface="华文楷体" pitchFamily="2" charset="-122"/>
              </a:rPr>
              <a:t>T</a:t>
            </a:r>
            <a:r>
              <a:rPr lang="de-DE" altLang="zh-CN" sz="3600" baseline="-25000" dirty="0">
                <a:latin typeface="华文楷体" pitchFamily="2" charset="-122"/>
                <a:ea typeface="华文楷体" pitchFamily="2" charset="-122"/>
              </a:rPr>
              <a:t>eff</a:t>
            </a:r>
            <a:r>
              <a:rPr lang="de-DE" altLang="zh-CN" sz="3600" dirty="0">
                <a:latin typeface="华文楷体" pitchFamily="2" charset="-122"/>
                <a:ea typeface="华文楷体" pitchFamily="2" charset="-122"/>
              </a:rPr>
              <a:t> </a:t>
            </a:r>
            <a:r>
              <a:rPr lang="zh-CN" altLang="en-US" sz="3600" dirty="0">
                <a:latin typeface="华文楷体" pitchFamily="2" charset="-122"/>
                <a:ea typeface="华文楷体" pitchFamily="2" charset="-122"/>
              </a:rPr>
              <a:t>相关性很差</a:t>
            </a:r>
            <a:r>
              <a:rPr lang="de-DE" altLang="zh-CN" sz="3600" dirty="0">
                <a:latin typeface="华文楷体" pitchFamily="2" charset="-122"/>
                <a:ea typeface="华文楷体" pitchFamily="2" charset="-122"/>
              </a:rPr>
              <a:t>, </a:t>
            </a:r>
            <a:r>
              <a:rPr lang="zh-CN" altLang="en-US" sz="3600" dirty="0">
                <a:latin typeface="华文楷体" pitchFamily="2" charset="-122"/>
                <a:ea typeface="华文楷体" pitchFamily="2" charset="-122"/>
              </a:rPr>
              <a:t>因为这一关系与</a:t>
            </a:r>
            <a:r>
              <a:rPr lang="zh-CN" altLang="en-US" sz="3600" dirty="0">
                <a:solidFill>
                  <a:srgbClr val="C00000"/>
                </a:solidFill>
                <a:latin typeface="华文楷体" pitchFamily="2" charset="-122"/>
                <a:ea typeface="华文楷体" pitchFamily="2" charset="-122"/>
              </a:rPr>
              <a:t>金属丰度相关</a:t>
            </a:r>
            <a:endParaRPr lang="en-US" altLang="zh-CN" sz="3600" dirty="0">
              <a:latin typeface="华文楷体" pitchFamily="2" charset="-122"/>
              <a:ea typeface="华文楷体" pitchFamily="2" charset="-122"/>
            </a:endParaRPr>
          </a:p>
          <a:p>
            <a:pPr>
              <a:lnSpc>
                <a:spcPct val="120000"/>
              </a:lnSpc>
              <a:buFontTx/>
              <a:buChar char="-"/>
            </a:pPr>
            <a:r>
              <a:rPr lang="zh-CN" altLang="en-US" sz="3600" dirty="0">
                <a:solidFill>
                  <a:srgbClr val="C00000"/>
                </a:solidFill>
                <a:latin typeface="华文楷体" pitchFamily="2" charset="-122"/>
                <a:ea typeface="华文楷体" pitchFamily="2" charset="-122"/>
              </a:rPr>
              <a:t>颜色星等关系</a:t>
            </a:r>
            <a:r>
              <a:rPr lang="de-DE" altLang="zh-CN" sz="3600" dirty="0">
                <a:solidFill>
                  <a:srgbClr val="C00000"/>
                </a:solidFill>
                <a:latin typeface="华文楷体" pitchFamily="2" charset="-122"/>
                <a:ea typeface="华文楷体" pitchFamily="2" charset="-122"/>
              </a:rPr>
              <a:t> </a:t>
            </a:r>
            <a:r>
              <a:rPr lang="zh-CN" altLang="en-US" sz="3600" dirty="0">
                <a:latin typeface="华文楷体" pitchFamily="2" charset="-122"/>
                <a:ea typeface="华文楷体" pitchFamily="2" charset="-122"/>
              </a:rPr>
              <a:t>不是很准确 因为需要可重复的数据</a:t>
            </a:r>
            <a:r>
              <a:rPr lang="de-DE" altLang="zh-CN" sz="3600" dirty="0">
                <a:latin typeface="华文楷体" pitchFamily="2" charset="-122"/>
                <a:ea typeface="华文楷体" pitchFamily="2" charset="-122"/>
              </a:rPr>
              <a:t>. </a:t>
            </a:r>
            <a:r>
              <a:rPr lang="zh-CN" altLang="en-US" sz="3600" dirty="0">
                <a:latin typeface="华文楷体" pitchFamily="2" charset="-122"/>
                <a:ea typeface="华文楷体" pitchFamily="2" charset="-122"/>
              </a:rPr>
              <a:t>如果测光数据不是较差的</a:t>
            </a:r>
            <a:r>
              <a:rPr lang="de-DE" altLang="zh-CN" sz="3600" dirty="0">
                <a:latin typeface="华文楷体" pitchFamily="2" charset="-122"/>
                <a:ea typeface="华文楷体" pitchFamily="2" charset="-122"/>
              </a:rPr>
              <a:t>(</a:t>
            </a:r>
            <a:r>
              <a:rPr lang="zh-CN" altLang="en-US" sz="3600" dirty="0">
                <a:latin typeface="华文楷体" pitchFamily="2" charset="-122"/>
                <a:ea typeface="华文楷体" pitchFamily="2" charset="-122"/>
              </a:rPr>
              <a:t>不是对目标所有波段同时观测</a:t>
            </a:r>
            <a:r>
              <a:rPr lang="de-DE" altLang="zh-CN" sz="3600" dirty="0">
                <a:latin typeface="华文楷体" pitchFamily="2" charset="-122"/>
                <a:ea typeface="华文楷体" pitchFamily="2" charset="-122"/>
              </a:rPr>
              <a:t>)</a:t>
            </a:r>
            <a:r>
              <a:rPr lang="en-US" altLang="zh-CN" sz="3600" dirty="0">
                <a:latin typeface="华文楷体" pitchFamily="2" charset="-122"/>
                <a:ea typeface="华文楷体" pitchFamily="2" charset="-122"/>
              </a:rPr>
              <a:t>,</a:t>
            </a:r>
            <a:r>
              <a:rPr lang="de-DE" altLang="zh-CN" sz="3600" dirty="0">
                <a:latin typeface="华文楷体" pitchFamily="2" charset="-122"/>
                <a:ea typeface="华文楷体" pitchFamily="2" charset="-122"/>
              </a:rPr>
              <a:t> </a:t>
            </a:r>
            <a:r>
              <a:rPr lang="zh-CN" altLang="en-US" sz="3600" dirty="0">
                <a:latin typeface="华文楷体" pitchFamily="2" charset="-122"/>
                <a:ea typeface="华文楷体" pitchFamily="2" charset="-122"/>
              </a:rPr>
              <a:t>颜色的精度不会好于</a:t>
            </a:r>
            <a:r>
              <a:rPr lang="de-DE" altLang="zh-CN" sz="3600" dirty="0">
                <a:latin typeface="华文楷体" pitchFamily="2" charset="-122"/>
                <a:ea typeface="华文楷体" pitchFamily="2" charset="-122"/>
              </a:rPr>
              <a:t> 0.02</a:t>
            </a:r>
            <a:r>
              <a:rPr lang="zh-CN" altLang="en-US" sz="3600" dirty="0">
                <a:latin typeface="华文楷体" pitchFamily="2" charset="-122"/>
                <a:ea typeface="华文楷体" pitchFamily="2" charset="-122"/>
              </a:rPr>
              <a:t>星等</a:t>
            </a:r>
            <a:endParaRPr lang="de-DE" altLang="zh-CN" sz="3600" dirty="0">
              <a:latin typeface="华文楷体" pitchFamily="2" charset="-122"/>
              <a:ea typeface="华文楷体" pitchFamily="2" charset="-122"/>
            </a:endParaRPr>
          </a:p>
          <a:p>
            <a:pPr>
              <a:lnSpc>
                <a:spcPct val="120000"/>
              </a:lnSpc>
              <a:buFontTx/>
              <a:buChar char="-"/>
            </a:pPr>
            <a:r>
              <a:rPr lang="zh-CN" altLang="en-US" sz="3600" dirty="0">
                <a:latin typeface="华文楷体" pitchFamily="2" charset="-122"/>
                <a:ea typeface="华文楷体" pitchFamily="2" charset="-122"/>
              </a:rPr>
              <a:t>恒星的颜色由于星际尘埃的存在，会受</a:t>
            </a:r>
            <a:r>
              <a:rPr lang="zh-CN" altLang="en-US" sz="3600" dirty="0">
                <a:solidFill>
                  <a:srgbClr val="C00000"/>
                </a:solidFill>
                <a:latin typeface="华文楷体" pitchFamily="2" charset="-122"/>
                <a:ea typeface="华文楷体" pitchFamily="2" charset="-122"/>
              </a:rPr>
              <a:t>红化</a:t>
            </a:r>
            <a:r>
              <a:rPr lang="zh-CN" altLang="en-US" sz="3600" dirty="0">
                <a:latin typeface="华文楷体" pitchFamily="2" charset="-122"/>
                <a:ea typeface="华文楷体" pitchFamily="2" charset="-122"/>
              </a:rPr>
              <a:t>的影响</a:t>
            </a:r>
            <a:r>
              <a:rPr lang="de-DE" altLang="zh-CN" sz="3600" dirty="0">
                <a:latin typeface="华文楷体" pitchFamily="2" charset="-122"/>
                <a:ea typeface="华文楷体" pitchFamily="2" charset="-122"/>
              </a:rPr>
              <a:t>, </a:t>
            </a:r>
            <a:r>
              <a:rPr lang="zh-CN" altLang="en-US" sz="3600" dirty="0">
                <a:latin typeface="华文楷体" pitchFamily="2" charset="-122"/>
                <a:ea typeface="华文楷体" pitchFamily="2" charset="-122"/>
              </a:rPr>
              <a:t>我们只有关于色余</a:t>
            </a:r>
            <a:r>
              <a:rPr lang="de-DE" altLang="zh-CN" sz="3600" i="1" dirty="0">
                <a:latin typeface="华文楷体" pitchFamily="2" charset="-122"/>
                <a:ea typeface="华文楷体" pitchFamily="2" charset="-122"/>
              </a:rPr>
              <a:t>E</a:t>
            </a:r>
            <a:r>
              <a:rPr lang="de-DE" altLang="zh-CN" sz="3600" baseline="-25000" dirty="0">
                <a:latin typeface="华文楷体" pitchFamily="2" charset="-122"/>
                <a:ea typeface="华文楷体" pitchFamily="2" charset="-122"/>
              </a:rPr>
              <a:t>B-V</a:t>
            </a:r>
            <a:r>
              <a:rPr lang="zh-CN" altLang="en-US" sz="3600" dirty="0">
                <a:latin typeface="华文楷体" pitchFamily="2" charset="-122"/>
                <a:ea typeface="华文楷体" pitchFamily="2" charset="-122"/>
              </a:rPr>
              <a:t>近似的知识</a:t>
            </a:r>
            <a:endParaRPr lang="de-DE" altLang="zh-CN" sz="3600" dirty="0">
              <a:latin typeface="华文楷体" pitchFamily="2" charset="-122"/>
              <a:ea typeface="华文楷体" pitchFamily="2" charset="-122"/>
            </a:endParaRPr>
          </a:p>
          <a:p>
            <a:pPr>
              <a:lnSpc>
                <a:spcPct val="120000"/>
              </a:lnSpc>
              <a:buFontTx/>
              <a:buChar char="-"/>
            </a:pPr>
            <a:r>
              <a:rPr lang="zh-CN" altLang="en-US" sz="3600" dirty="0">
                <a:latin typeface="华文楷体" pitchFamily="2" charset="-122"/>
                <a:ea typeface="华文楷体" pitchFamily="2" charset="-122"/>
              </a:rPr>
              <a:t>连续谱辐射是在相对</a:t>
            </a:r>
            <a:r>
              <a:rPr lang="zh-CN" altLang="en-US" sz="3600" dirty="0">
                <a:solidFill>
                  <a:srgbClr val="C00000"/>
                </a:solidFill>
                <a:latin typeface="华文楷体" pitchFamily="2" charset="-122"/>
                <a:ea typeface="华文楷体" pitchFamily="2" charset="-122"/>
              </a:rPr>
              <a:t>很薄的恒星大气层</a:t>
            </a:r>
            <a:r>
              <a:rPr lang="en-US" altLang="zh-CN" sz="3600" dirty="0">
                <a:solidFill>
                  <a:srgbClr val="00B200"/>
                </a:solidFill>
                <a:latin typeface="华文楷体" pitchFamily="2" charset="-122"/>
                <a:ea typeface="华文楷体" pitchFamily="2" charset="-122"/>
              </a:rPr>
              <a:t>(</a:t>
            </a:r>
            <a:r>
              <a:rPr lang="de-DE" altLang="zh-CN" sz="3600" dirty="0">
                <a:latin typeface="华文楷体" pitchFamily="2" charset="-122"/>
                <a:ea typeface="华文楷体" pitchFamily="2" charset="-122"/>
                <a:sym typeface="Symbol" pitchFamily="18" charset="2"/>
              </a:rPr>
              <a:t></a:t>
            </a:r>
            <a:r>
              <a:rPr lang="de-DE" altLang="zh-CN" sz="3600" dirty="0">
                <a:latin typeface="华文楷体" pitchFamily="2" charset="-122"/>
                <a:ea typeface="华文楷体" pitchFamily="2" charset="-122"/>
              </a:rPr>
              <a:t> = 1</a:t>
            </a:r>
            <a:r>
              <a:rPr lang="zh-CN" altLang="en-US" sz="3600" dirty="0">
                <a:latin typeface="华文楷体" pitchFamily="2" charset="-122"/>
                <a:ea typeface="华文楷体" pitchFamily="2" charset="-122"/>
              </a:rPr>
              <a:t>附近）辐射出来的，因此，这些颜色不能反映整个恒星大气的物理结构</a:t>
            </a:r>
            <a:endParaRPr lang="de-DE" altLang="zh-CN" sz="3600" dirty="0">
              <a:latin typeface="华文楷体" pitchFamily="2" charset="-122"/>
              <a:ea typeface="华文楷体" pitchFamily="2" charset="-122"/>
            </a:endParaRPr>
          </a:p>
          <a:p>
            <a:pPr>
              <a:lnSpc>
                <a:spcPct val="120000"/>
              </a:lnSpc>
              <a:buFontTx/>
              <a:buChar char="-"/>
            </a:pPr>
            <a:r>
              <a:rPr kumimoji="0" lang="zh-CN" altLang="en-US" sz="3600" dirty="0">
                <a:latin typeface="华文楷体" pitchFamily="2" charset="-122"/>
                <a:ea typeface="华文楷体" pitchFamily="2" charset="-122"/>
              </a:rPr>
              <a:t>这里</a:t>
            </a:r>
            <a:r>
              <a:rPr lang="zh-CN" altLang="en-US" sz="3600" dirty="0">
                <a:solidFill>
                  <a:srgbClr val="C00000"/>
                </a:solidFill>
                <a:latin typeface="华文楷体" pitchFamily="2" charset="-122"/>
                <a:ea typeface="华文楷体" pitchFamily="2" charset="-122"/>
              </a:rPr>
              <a:t>没有</a:t>
            </a:r>
            <a:r>
              <a:rPr kumimoji="0" lang="zh-CN" altLang="en-US" sz="3600" dirty="0">
                <a:latin typeface="华文楷体" pitchFamily="2" charset="-122"/>
                <a:ea typeface="华文楷体" pitchFamily="2" charset="-122"/>
              </a:rPr>
              <a:t>一个色指数随</a:t>
            </a:r>
            <a:r>
              <a:rPr kumimoji="0" lang="de-DE" altLang="zh-CN" sz="3600" dirty="0">
                <a:solidFill>
                  <a:srgbClr val="C00000"/>
                </a:solidFill>
                <a:latin typeface="华文楷体" pitchFamily="2" charset="-122"/>
                <a:ea typeface="华文楷体" pitchFamily="2" charset="-122"/>
              </a:rPr>
              <a:t>log </a:t>
            </a:r>
            <a:r>
              <a:rPr kumimoji="0" lang="de-DE" altLang="zh-CN" sz="3600" i="1" dirty="0">
                <a:solidFill>
                  <a:srgbClr val="C00000"/>
                </a:solidFill>
                <a:latin typeface="华文楷体" pitchFamily="2" charset="-122"/>
                <a:ea typeface="华文楷体" pitchFamily="2" charset="-122"/>
              </a:rPr>
              <a:t>g</a:t>
            </a:r>
            <a:r>
              <a:rPr kumimoji="0" lang="zh-CN" altLang="en-US" sz="3600" dirty="0">
                <a:latin typeface="华文楷体" pitchFamily="2" charset="-122"/>
                <a:ea typeface="华文楷体" pitchFamily="2" charset="-122"/>
              </a:rPr>
              <a:t>简单变化</a:t>
            </a:r>
            <a:endParaRPr kumimoji="0" lang="de-DE" altLang="zh-CN" sz="3600" dirty="0">
              <a:latin typeface="华文楷体" pitchFamily="2" charset="-122"/>
              <a:ea typeface="华文楷体" pitchFamily="2" charset="-122"/>
            </a:endParaRPr>
          </a:p>
        </p:txBody>
      </p:sp>
    </p:spTree>
  </p:cSld>
  <p:clrMapOvr>
    <a:masterClrMapping/>
  </p:clrMapOvr>
  <p:transition>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381000"/>
            <a:ext cx="7391400" cy="5334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光谱方法</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96259" name="Rectangle 3"/>
          <p:cNvSpPr>
            <a:spLocks noGrp="1" noChangeArrowheads="1"/>
          </p:cNvSpPr>
          <p:nvPr>
            <p:ph type="body" idx="1"/>
          </p:nvPr>
        </p:nvSpPr>
        <p:spPr>
          <a:xfrm>
            <a:off x="685800" y="1143000"/>
            <a:ext cx="7772400" cy="5334000"/>
          </a:xfrm>
        </p:spPr>
        <p:txBody>
          <a:bodyPr/>
          <a:lstStyle/>
          <a:p>
            <a:pPr>
              <a:buFontTx/>
              <a:buNone/>
            </a:pPr>
            <a:r>
              <a:rPr lang="zh-CN" altLang="en-US" sz="2400" dirty="0">
                <a:latin typeface="华文楷体" pitchFamily="2" charset="-122"/>
                <a:ea typeface="华文楷体" pitchFamily="2" charset="-122"/>
              </a:rPr>
              <a:t>基于谱线敏感于恒星参数</a:t>
            </a:r>
            <a:r>
              <a:rPr lang="en-US" altLang="zh-CN" sz="2400" dirty="0">
                <a:latin typeface="华文楷体" pitchFamily="2" charset="-122"/>
                <a:ea typeface="华文楷体" pitchFamily="2" charset="-122"/>
              </a:rPr>
              <a:t>,</a:t>
            </a:r>
            <a:r>
              <a:rPr lang="de-DE" altLang="zh-CN" sz="2400" i="1" dirty="0">
                <a:latin typeface="华文楷体" pitchFamily="2" charset="-122"/>
                <a:ea typeface="华文楷体" pitchFamily="2" charset="-122"/>
              </a:rPr>
              <a:t>T</a:t>
            </a:r>
            <a:r>
              <a:rPr lang="de-DE" altLang="zh-CN" sz="2400" i="1"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 log </a:t>
            </a:r>
            <a:r>
              <a:rPr lang="de-DE" altLang="zh-CN" sz="2400" i="1" dirty="0">
                <a:latin typeface="华文楷体" pitchFamily="2" charset="-122"/>
                <a:ea typeface="华文楷体" pitchFamily="2" charset="-122"/>
              </a:rPr>
              <a:t>g</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元素丰度</a:t>
            </a:r>
            <a:r>
              <a:rPr lang="de-DE" altLang="zh-CN" sz="2400" dirty="0">
                <a:latin typeface="华文楷体" pitchFamily="2" charset="-122"/>
                <a:ea typeface="华文楷体" pitchFamily="2" charset="-122"/>
              </a:rPr>
              <a:t>, </a:t>
            </a:r>
            <a:r>
              <a:rPr lang="en-US" altLang="zh-CN" sz="2400" i="1" dirty="0">
                <a:latin typeface="华文楷体" pitchFamily="2" charset="-122"/>
                <a:ea typeface="华文楷体" pitchFamily="2" charset="-122"/>
                <a:sym typeface="Symbol" pitchFamily="18" charset="2"/>
              </a:rPr>
              <a:t></a:t>
            </a:r>
            <a:r>
              <a:rPr lang="de-DE" altLang="zh-CN" sz="2400" i="1" baseline="-25000" dirty="0">
                <a:latin typeface="华文楷体" pitchFamily="2" charset="-122"/>
                <a:ea typeface="华文楷体" pitchFamily="2" charset="-122"/>
                <a:sym typeface="Symbol" pitchFamily="18" charset="2"/>
              </a:rPr>
              <a:t>t</a:t>
            </a:r>
            <a:r>
              <a:rPr lang="en-US" altLang="zh-CN" sz="2400" dirty="0">
                <a:latin typeface="华文楷体" pitchFamily="2" charset="-122"/>
                <a:ea typeface="华文楷体" pitchFamily="2" charset="-122"/>
                <a:sym typeface="Symbol" pitchFamily="18" charset="2"/>
              </a:rPr>
              <a:t> </a:t>
            </a:r>
          </a:p>
          <a:p>
            <a:pPr>
              <a:buFontTx/>
              <a:buNone/>
            </a:pPr>
            <a:endParaRPr lang="de-DE" altLang="zh-CN" sz="2000" dirty="0">
              <a:latin typeface="Arial" charset="0"/>
            </a:endParaRPr>
          </a:p>
          <a:p>
            <a:pPr eaLnBrk="0" hangingPunct="0">
              <a:lnSpc>
                <a:spcPct val="135000"/>
              </a:lnSpc>
              <a:spcBef>
                <a:spcPct val="0"/>
              </a:spcBef>
              <a:buFontTx/>
              <a:buNone/>
            </a:pPr>
            <a:r>
              <a:rPr lang="zh-CN" altLang="en-US" sz="2000" dirty="0">
                <a:latin typeface="华文楷体" pitchFamily="2" charset="-122"/>
                <a:ea typeface="华文楷体" pitchFamily="2" charset="-122"/>
              </a:rPr>
              <a:t>与连续谱相反</a:t>
            </a:r>
            <a:r>
              <a:rPr lang="de-DE"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谱线的辐射来自比较大的光深范围</a:t>
            </a:r>
            <a:r>
              <a:rPr lang="de-DE"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它们的线翼来自恒星大气的内部，而线心来自恒星大气的高层</a:t>
            </a:r>
            <a:r>
              <a:rPr lang="de-DE" altLang="zh-CN" sz="2000" dirty="0">
                <a:latin typeface="华文楷体" pitchFamily="2" charset="-122"/>
                <a:ea typeface="华文楷体" pitchFamily="2" charset="-122"/>
              </a:rPr>
              <a:t>.</a:t>
            </a:r>
            <a:r>
              <a:rPr lang="en-US" altLang="zh-CN" sz="2000" dirty="0">
                <a:latin typeface="华文楷体" pitchFamily="2" charset="-122"/>
                <a:ea typeface="华文楷体" pitchFamily="2" charset="-122"/>
              </a:rPr>
              <a:t> </a:t>
            </a:r>
          </a:p>
          <a:p>
            <a:pPr eaLnBrk="0" hangingPunct="0">
              <a:lnSpc>
                <a:spcPct val="135000"/>
              </a:lnSpc>
              <a:spcBef>
                <a:spcPct val="0"/>
              </a:spcBef>
              <a:buFontTx/>
              <a:buNone/>
            </a:pPr>
            <a:r>
              <a:rPr lang="zh-CN" altLang="en-US" sz="2000" dirty="0">
                <a:latin typeface="华文楷体" pitchFamily="2" charset="-122"/>
                <a:ea typeface="华文楷体" pitchFamily="2" charset="-122"/>
              </a:rPr>
              <a:t>这种方法基于</a:t>
            </a:r>
            <a:r>
              <a:rPr lang="en-US" altLang="zh-CN" sz="2000" dirty="0">
                <a:latin typeface="华文楷体" pitchFamily="2" charset="-122"/>
                <a:ea typeface="华文楷体" pitchFamily="2" charset="-122"/>
              </a:rPr>
              <a:t> </a:t>
            </a:r>
          </a:p>
          <a:p>
            <a:pPr>
              <a:buFontTx/>
              <a:buNone/>
            </a:pPr>
            <a:r>
              <a:rPr lang="en-US" altLang="zh-CN" sz="2000" dirty="0">
                <a:solidFill>
                  <a:srgbClr val="FF0000"/>
                </a:solidFill>
                <a:latin typeface="华文楷体" pitchFamily="2" charset="-122"/>
                <a:ea typeface="华文楷体" pitchFamily="2" charset="-122"/>
                <a:sym typeface="Symbol" pitchFamily="18" charset="2"/>
              </a:rPr>
              <a:t> </a:t>
            </a:r>
            <a:r>
              <a:rPr lang="en-US" altLang="zh-CN" sz="2000" dirty="0">
                <a:latin typeface="华文楷体" pitchFamily="2" charset="-122"/>
                <a:ea typeface="华文楷体" pitchFamily="2" charset="-122"/>
                <a:sym typeface="Symbol" pitchFamily="18" charset="2"/>
              </a:rPr>
              <a:t> </a:t>
            </a:r>
            <a:r>
              <a:rPr lang="zh-CN" altLang="en-US" sz="2000" dirty="0">
                <a:latin typeface="华文楷体" pitchFamily="2" charset="-122"/>
                <a:ea typeface="华文楷体" pitchFamily="2" charset="-122"/>
              </a:rPr>
              <a:t>高分辨率</a:t>
            </a:r>
            <a:r>
              <a:rPr lang="en-US" altLang="zh-CN" sz="2000" dirty="0">
                <a:latin typeface="华文楷体" pitchFamily="2" charset="-122"/>
                <a:ea typeface="华文楷体" pitchFamily="2" charset="-122"/>
              </a:rPr>
              <a:t> (</a:t>
            </a:r>
            <a:r>
              <a:rPr lang="en-US" altLang="zh-CN" sz="2400" dirty="0">
                <a:latin typeface="华文楷体" pitchFamily="2" charset="-122"/>
                <a:ea typeface="华文楷体" pitchFamily="2" charset="-122"/>
              </a:rPr>
              <a:t>R = </a:t>
            </a:r>
            <a:r>
              <a:rPr lang="en-US" sz="2400" dirty="0">
                <a:latin typeface="华文楷体" pitchFamily="2" charset="-122"/>
                <a:ea typeface="华文楷体" pitchFamily="2" charset="-122"/>
                <a:sym typeface="Symbol" pitchFamily="18" charset="2"/>
              </a:rPr>
              <a:t> / </a:t>
            </a:r>
            <a:r>
              <a:rPr lang="en-US" sz="2000" dirty="0">
                <a:latin typeface="华文楷体" pitchFamily="2" charset="-122"/>
                <a:ea typeface="华文楷体" pitchFamily="2" charset="-122"/>
                <a:sym typeface="Symbol" pitchFamily="18" charset="2"/>
              </a:rPr>
              <a:t>&gt; 20000</a:t>
            </a:r>
            <a:r>
              <a:rPr lang="en-US"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光谱观测</a:t>
            </a:r>
            <a:r>
              <a:rPr lang="en-US" altLang="zh-CN" sz="2000" dirty="0">
                <a:latin typeface="华文楷体" pitchFamily="2" charset="-122"/>
                <a:ea typeface="华文楷体" pitchFamily="2" charset="-122"/>
              </a:rPr>
              <a:t>; </a:t>
            </a:r>
            <a:endParaRPr lang="en-US" altLang="zh-CN" sz="2400" dirty="0">
              <a:latin typeface="华文楷体" pitchFamily="2" charset="-122"/>
              <a:ea typeface="华文楷体" pitchFamily="2" charset="-122"/>
              <a:sym typeface="Symbol" pitchFamily="18" charset="2"/>
            </a:endParaRPr>
          </a:p>
          <a:p>
            <a:pPr>
              <a:buFont typeface="Symbol" pitchFamily="18" charset="2"/>
              <a:buNone/>
            </a:pPr>
            <a:r>
              <a:rPr lang="en-US" altLang="zh-CN" sz="2000" dirty="0">
                <a:solidFill>
                  <a:srgbClr val="FF0000"/>
                </a:solidFill>
                <a:latin typeface="华文楷体" pitchFamily="2" charset="-122"/>
                <a:ea typeface="华文楷体" pitchFamily="2" charset="-122"/>
                <a:sym typeface="Symbol" pitchFamily="18" charset="2"/>
              </a:rPr>
              <a:t>  </a:t>
            </a:r>
            <a:r>
              <a:rPr lang="zh-CN" altLang="en-US" sz="2000" dirty="0">
                <a:latin typeface="华文楷体" pitchFamily="2" charset="-122"/>
                <a:ea typeface="华文楷体" pitchFamily="2" charset="-122"/>
                <a:sym typeface="Symbol" pitchFamily="18" charset="2"/>
              </a:rPr>
              <a:t>谱线证认</a:t>
            </a:r>
            <a:r>
              <a:rPr lang="en-US"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定量分析</a:t>
            </a:r>
            <a:r>
              <a:rPr lang="en-US"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何种元素的哪个跃迁形成的谱线</a:t>
            </a:r>
            <a:r>
              <a:rPr lang="en-US" altLang="zh-CN" sz="2000" dirty="0">
                <a:latin typeface="华文楷体" pitchFamily="2" charset="-122"/>
                <a:ea typeface="华文楷体" pitchFamily="2" charset="-122"/>
              </a:rPr>
              <a:t>;</a:t>
            </a:r>
          </a:p>
          <a:p>
            <a:pPr>
              <a:buFont typeface="Symbol" pitchFamily="18" charset="2"/>
              <a:buNone/>
            </a:pPr>
            <a:r>
              <a:rPr lang="en-US" altLang="zh-CN" sz="2000" dirty="0">
                <a:solidFill>
                  <a:srgbClr val="FF0000"/>
                </a:solidFill>
                <a:latin typeface="华文楷体" pitchFamily="2" charset="-122"/>
                <a:ea typeface="华文楷体" pitchFamily="2" charset="-122"/>
                <a:sym typeface="Symbol" pitchFamily="18" charset="2"/>
              </a:rPr>
              <a:t>  </a:t>
            </a:r>
            <a:r>
              <a:rPr lang="zh-CN" altLang="en-US" sz="2000" dirty="0">
                <a:latin typeface="华文楷体" pitchFamily="2" charset="-122"/>
                <a:ea typeface="华文楷体" pitchFamily="2" charset="-122"/>
                <a:sym typeface="Symbol" pitchFamily="18" charset="2"/>
              </a:rPr>
              <a:t>定量分析谱线</a:t>
            </a:r>
            <a:r>
              <a:rPr lang="en-US" altLang="zh-CN" sz="2000" dirty="0">
                <a:latin typeface="华文楷体" pitchFamily="2" charset="-122"/>
                <a:ea typeface="华文楷体" pitchFamily="2" charset="-122"/>
              </a:rPr>
              <a:t>.</a:t>
            </a:r>
          </a:p>
        </p:txBody>
      </p:sp>
      <p:pic>
        <p:nvPicPr>
          <p:cNvPr id="4" name="Picture 2" descr="stehung_absorptionslinie"/>
          <p:cNvPicPr>
            <a:picLocks noChangeAspect="1" noChangeArrowheads="1"/>
          </p:cNvPicPr>
          <p:nvPr/>
        </p:nvPicPr>
        <p:blipFill>
          <a:blip r:embed="rId2" cstate="print"/>
          <a:srcRect/>
          <a:stretch>
            <a:fillRect/>
          </a:stretch>
        </p:blipFill>
        <p:spPr bwMode="auto">
          <a:xfrm>
            <a:off x="3275856" y="4149080"/>
            <a:ext cx="4716016" cy="2023139"/>
          </a:xfrm>
          <a:prstGeom prst="rect">
            <a:avLst/>
          </a:prstGeom>
          <a:noFill/>
        </p:spPr>
      </p:pic>
    </p:spTree>
  </p:cSld>
  <p:clrMapOvr>
    <a:masterClrMapping/>
  </p:clrMapOvr>
  <p:transition>
    <p:blinds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270197"/>
            <a:ext cx="7772400" cy="5334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谱线证认</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31747" name="Rectangle 3"/>
          <p:cNvSpPr>
            <a:spLocks noGrp="1" noChangeArrowheads="1"/>
          </p:cNvSpPr>
          <p:nvPr>
            <p:ph type="body" sz="half" idx="1"/>
          </p:nvPr>
        </p:nvSpPr>
        <p:spPr>
          <a:xfrm>
            <a:off x="457200" y="3581400"/>
            <a:ext cx="8077200" cy="2971800"/>
          </a:xfrm>
        </p:spPr>
        <p:txBody>
          <a:bodyPr/>
          <a:lstStyle/>
          <a:p>
            <a:pPr marL="533400" indent="-533400">
              <a:buFontTx/>
              <a:buAutoNum type="arabicPeriod"/>
            </a:pPr>
            <a:r>
              <a:rPr lang="zh-CN" altLang="en-US" sz="2400" dirty="0">
                <a:latin typeface="华文楷体" pitchFamily="2" charset="-122"/>
                <a:ea typeface="华文楷体" pitchFamily="2" charset="-122"/>
              </a:rPr>
              <a:t>确定谱线的中心波长</a:t>
            </a:r>
            <a:r>
              <a:rPr lang="en-US" altLang="zh-CN" sz="2400" dirty="0">
                <a:latin typeface="华文楷体" pitchFamily="2" charset="-122"/>
                <a:ea typeface="华文楷体" pitchFamily="2" charset="-122"/>
              </a:rPr>
              <a:t>, </a:t>
            </a:r>
            <a:r>
              <a:rPr lang="en-US" altLang="zh-CN" sz="2400" dirty="0">
                <a:latin typeface="华文楷体" pitchFamily="2" charset="-122"/>
                <a:ea typeface="华文楷体" pitchFamily="2" charset="-122"/>
                <a:sym typeface="Symbol" pitchFamily="18" charset="2"/>
              </a:rPr>
              <a:t></a:t>
            </a:r>
            <a:r>
              <a:rPr lang="en-US" sz="2400" baseline="-25000" dirty="0" err="1">
                <a:latin typeface="华文楷体" pitchFamily="2" charset="-122"/>
                <a:ea typeface="华文楷体" pitchFamily="2" charset="-122"/>
              </a:rPr>
              <a:t>obs</a:t>
            </a:r>
            <a:endParaRPr lang="en-US" sz="2400" baseline="-25000" dirty="0">
              <a:latin typeface="华文楷体" pitchFamily="2" charset="-122"/>
              <a:ea typeface="华文楷体" pitchFamily="2" charset="-122"/>
            </a:endParaRPr>
          </a:p>
          <a:p>
            <a:pPr marL="533400" indent="-533400">
              <a:buFontTx/>
              <a:buAutoNum type="arabicPeriod"/>
            </a:pPr>
            <a:r>
              <a:rPr lang="zh-CN" altLang="en-US" sz="2400" dirty="0">
                <a:latin typeface="华文楷体" pitchFamily="2" charset="-122"/>
                <a:ea typeface="华文楷体" pitchFamily="2" charset="-122"/>
              </a:rPr>
              <a:t>寻找最有可能的跃迁</a:t>
            </a:r>
            <a:r>
              <a:rPr lang="en-US"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利用光谱线表</a:t>
            </a:r>
            <a:endParaRPr lang="en-US" altLang="zh-CN" sz="2400" dirty="0">
              <a:latin typeface="华文楷体" pitchFamily="2" charset="-122"/>
              <a:ea typeface="华文楷体" pitchFamily="2" charset="-122"/>
            </a:endParaRPr>
          </a:p>
          <a:p>
            <a:pPr marL="533400" indent="-533400">
              <a:buFontTx/>
              <a:buNone/>
            </a:pPr>
            <a:r>
              <a:rPr lang="en-US" altLang="zh-CN" sz="2400" dirty="0">
                <a:latin typeface="华文楷体" pitchFamily="2" charset="-122"/>
                <a:ea typeface="华文楷体" pitchFamily="2" charset="-122"/>
              </a:rPr>
              <a:t>     a) Moore C.E. 1972 “A </a:t>
            </a:r>
            <a:r>
              <a:rPr lang="en-US" altLang="zh-CN" sz="2400" dirty="0" err="1">
                <a:latin typeface="华文楷体" pitchFamily="2" charset="-122"/>
                <a:ea typeface="华文楷体" pitchFamily="2" charset="-122"/>
              </a:rPr>
              <a:t>multiplet</a:t>
            </a:r>
            <a:r>
              <a:rPr lang="en-US" altLang="zh-CN" sz="2400" dirty="0">
                <a:latin typeface="华文楷体" pitchFamily="2" charset="-122"/>
                <a:ea typeface="华文楷体" pitchFamily="2" charset="-122"/>
              </a:rPr>
              <a:t> table of astrophysical interest, Revised edition” NSRDS-NBS, 40</a:t>
            </a:r>
          </a:p>
          <a:p>
            <a:pPr marL="533400" indent="-533400">
              <a:buFontTx/>
              <a:buNone/>
            </a:pPr>
            <a:r>
              <a:rPr lang="en-US" altLang="zh-CN" sz="2400" dirty="0">
                <a:latin typeface="华文楷体" pitchFamily="2" charset="-122"/>
                <a:ea typeface="华文楷体" pitchFamily="2" charset="-122"/>
              </a:rPr>
              <a:t>     b) </a:t>
            </a:r>
            <a:r>
              <a:rPr lang="de-DE" altLang="zh-CN" sz="2400" dirty="0">
                <a:latin typeface="华文楷体" pitchFamily="2" charset="-122"/>
                <a:ea typeface="华文楷体" pitchFamily="2" charset="-122"/>
                <a:cs typeface="Arial" charset="0"/>
              </a:rPr>
              <a:t>SAO Kurucz CD-ROM N 18   </a:t>
            </a:r>
            <a:r>
              <a:rPr lang="zh-CN" altLang="en-US" sz="2400" dirty="0">
                <a:latin typeface="华文楷体" pitchFamily="2" charset="-122"/>
                <a:ea typeface="华文楷体" pitchFamily="2" charset="-122"/>
                <a:cs typeface="Arial" charset="0"/>
              </a:rPr>
              <a:t>以及其它</a:t>
            </a:r>
            <a:endParaRPr lang="en-US" altLang="zh-CN" sz="2400" dirty="0">
              <a:latin typeface="华文楷体" pitchFamily="2" charset="-122"/>
              <a:ea typeface="华文楷体" pitchFamily="2" charset="-122"/>
            </a:endParaRPr>
          </a:p>
          <a:p>
            <a:pPr marL="533400" indent="-533400">
              <a:buFontTx/>
              <a:buAutoNum type="arabicPeriod" startAt="3"/>
            </a:pPr>
            <a:r>
              <a:rPr lang="zh-CN" altLang="en-US" sz="2400" dirty="0">
                <a:latin typeface="华文楷体" pitchFamily="2" charset="-122"/>
                <a:ea typeface="华文楷体" pitchFamily="2" charset="-122"/>
              </a:rPr>
              <a:t>谱线证认依赖于标准和对恒星参数知识的了解</a:t>
            </a:r>
            <a:endParaRPr lang="en-US" altLang="zh-CN" sz="2400" dirty="0">
              <a:latin typeface="华文楷体" pitchFamily="2" charset="-122"/>
              <a:ea typeface="华文楷体" pitchFamily="2" charset="-122"/>
            </a:endParaRPr>
          </a:p>
        </p:txBody>
      </p:sp>
      <p:pic>
        <p:nvPicPr>
          <p:cNvPr id="31748" name="Picture 4"/>
          <p:cNvPicPr>
            <a:picLocks noGrp="1" noChangeAspect="1" noChangeArrowheads="1"/>
          </p:cNvPicPr>
          <p:nvPr>
            <p:ph type="clipArt" sz="half" idx="2"/>
          </p:nvPr>
        </p:nvPicPr>
        <p:blipFill>
          <a:blip r:embed="rId2" cstate="print">
            <a:lum bright="-36000" contrast="54000"/>
          </a:blip>
          <a:srcRect/>
          <a:stretch>
            <a:fillRect/>
          </a:stretch>
        </p:blipFill>
        <p:spPr>
          <a:xfrm>
            <a:off x="1524000" y="914400"/>
            <a:ext cx="5943600" cy="2362200"/>
          </a:xfrm>
        </p:spPr>
      </p:pic>
      <p:sp>
        <p:nvSpPr>
          <p:cNvPr id="31749" name="Line 5"/>
          <p:cNvSpPr>
            <a:spLocks noChangeShapeType="1"/>
          </p:cNvSpPr>
          <p:nvPr/>
        </p:nvSpPr>
        <p:spPr bwMode="auto">
          <a:xfrm>
            <a:off x="4419600" y="2362200"/>
            <a:ext cx="0" cy="228600"/>
          </a:xfrm>
          <a:prstGeom prst="line">
            <a:avLst/>
          </a:prstGeom>
          <a:noFill/>
          <a:ln w="28575">
            <a:solidFill>
              <a:schemeClr val="tx1"/>
            </a:solidFill>
            <a:round/>
            <a:headEnd/>
            <a:tailEnd/>
          </a:ln>
          <a:effectLst/>
        </p:spPr>
        <p:txBody>
          <a:bodyPr/>
          <a:lstStyle/>
          <a:p>
            <a:endParaRPr lang="zh-CN" altLang="en-US"/>
          </a:p>
        </p:txBody>
      </p:sp>
      <p:sp>
        <p:nvSpPr>
          <p:cNvPr id="31752" name="Text Box 8"/>
          <p:cNvSpPr txBox="1">
            <a:spLocks noChangeArrowheads="1"/>
          </p:cNvSpPr>
          <p:nvPr/>
        </p:nvSpPr>
        <p:spPr bwMode="auto">
          <a:xfrm>
            <a:off x="4267200" y="2514600"/>
            <a:ext cx="633413" cy="457200"/>
          </a:xfrm>
          <a:prstGeom prst="rect">
            <a:avLst/>
          </a:prstGeom>
          <a:noFill/>
          <a:ln w="9525">
            <a:noFill/>
            <a:miter lim="800000"/>
            <a:headEnd/>
            <a:tailEnd/>
          </a:ln>
          <a:effectLst/>
        </p:spPr>
        <p:txBody>
          <a:bodyPr wrap="none">
            <a:spAutoFit/>
          </a:bodyPr>
          <a:lstStyle/>
          <a:p>
            <a:r>
              <a:rPr lang="en-US" altLang="zh-CN">
                <a:solidFill>
                  <a:srgbClr val="FF0000"/>
                </a:solidFill>
                <a:latin typeface="Arial" charset="0"/>
                <a:sym typeface="Symbol" pitchFamily="18" charset="2"/>
              </a:rPr>
              <a:t></a:t>
            </a:r>
            <a:r>
              <a:rPr lang="en-US" baseline="-25000">
                <a:solidFill>
                  <a:srgbClr val="FF0000"/>
                </a:solidFill>
              </a:rPr>
              <a:t>obs</a:t>
            </a:r>
            <a:endParaRPr lang="en-US" altLang="zh-CN" baseline="-2500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381000"/>
            <a:ext cx="7772400" cy="5334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证认谱线</a:t>
            </a:r>
            <a:r>
              <a:rPr lang="en-US" altLang="zh-CN" sz="3600" b="1" dirty="0">
                <a:solidFill>
                  <a:schemeClr val="tx1"/>
                </a:solidFill>
                <a:latin typeface="华文楷体" panose="02010600040101010101" pitchFamily="2" charset="-122"/>
                <a:ea typeface="华文楷体" panose="02010600040101010101" pitchFamily="2" charset="-122"/>
              </a:rPr>
              <a:t>:  </a:t>
            </a:r>
            <a:r>
              <a:rPr lang="zh-CN" altLang="en-US" sz="3600" b="1" dirty="0">
                <a:solidFill>
                  <a:schemeClr val="tx1"/>
                </a:solidFill>
                <a:latin typeface="华文楷体" panose="02010600040101010101" pitchFamily="2" charset="-122"/>
                <a:ea typeface="华文楷体" panose="02010600040101010101" pitchFamily="2" charset="-122"/>
              </a:rPr>
              <a:t>标准</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33795" name="Rectangle 3"/>
          <p:cNvSpPr>
            <a:spLocks noGrp="1" noChangeArrowheads="1"/>
          </p:cNvSpPr>
          <p:nvPr>
            <p:ph type="body" idx="1"/>
          </p:nvPr>
        </p:nvSpPr>
        <p:spPr>
          <a:xfrm>
            <a:off x="685800" y="5410200"/>
            <a:ext cx="8153400" cy="838200"/>
          </a:xfrm>
        </p:spPr>
        <p:txBody>
          <a:bodyPr>
            <a:normAutofit/>
          </a:bodyPr>
          <a:lstStyle/>
          <a:p>
            <a:pPr>
              <a:buFontTx/>
              <a:buNone/>
            </a:pPr>
            <a:r>
              <a:rPr lang="en-US" altLang="zh-CN" sz="2000" dirty="0">
                <a:solidFill>
                  <a:srgbClr val="FF0000"/>
                </a:solidFill>
                <a:latin typeface="Arial" charset="0"/>
              </a:rPr>
              <a:t>(4)</a:t>
            </a:r>
            <a:r>
              <a:rPr lang="en-US" altLang="zh-CN" sz="2000" dirty="0">
                <a:latin typeface="Arial" charset="0"/>
              </a:rPr>
              <a:t> </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谱线低能级的激发电势越高则越弱</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a:t>
            </a:r>
          </a:p>
          <a:p>
            <a:pPr>
              <a:buFontTx/>
              <a:buNone/>
            </a:pP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(5)</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来自同一个</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multiple</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的谱线有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W</a:t>
            </a:r>
            <a:r>
              <a:rPr lang="de-DE" altLang="zh-CN" sz="2000" baseline="-25000" dirty="0">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rPr>
              <a:t>1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W</a:t>
            </a:r>
            <a:r>
              <a:rPr lang="de-DE" altLang="zh-CN" sz="2000" baseline="-25000" dirty="0">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rPr>
              <a:t>2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err="1">
                <a:latin typeface="Times New Roman" panose="02020603050405020304" pitchFamily="18" charset="0"/>
                <a:ea typeface="华文楷体" panose="02010600040101010101" pitchFamily="2" charset="-122"/>
                <a:cs typeface="Times New Roman" panose="02020603050405020304" pitchFamily="18" charset="0"/>
              </a:rPr>
              <a:t>gf</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a:t>
            </a:r>
            <a:r>
              <a:rPr lang="de-DE" altLang="zh-CN" sz="2000" baseline="-25000" dirty="0">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rPr>
              <a:t>1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000" dirty="0" err="1">
                <a:latin typeface="Times New Roman" panose="02020603050405020304" pitchFamily="18" charset="0"/>
                <a:ea typeface="华文楷体" panose="02010600040101010101" pitchFamily="2" charset="-122"/>
                <a:cs typeface="Times New Roman" panose="02020603050405020304" pitchFamily="18" charset="0"/>
              </a:rPr>
              <a:t>gf</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a:t>
            </a:r>
            <a:r>
              <a:rPr lang="de-DE" altLang="zh-CN" sz="2000" baseline="-25000" dirty="0">
                <a:latin typeface="Times New Roman" panose="02020603050405020304" pitchFamily="18" charset="0"/>
                <a:ea typeface="华文楷体" panose="02010600040101010101" pitchFamily="2" charset="-122"/>
                <a:cs typeface="Times New Roman" panose="02020603050405020304" pitchFamily="18" charset="0"/>
                <a:sym typeface="Symbol" pitchFamily="18" charset="2"/>
              </a:rPr>
              <a:t>2 </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 </a:t>
            </a:r>
          </a:p>
        </p:txBody>
      </p:sp>
      <mc:AlternateContent xmlns:mc="http://schemas.openxmlformats.org/markup-compatibility/2006">
        <mc:Choice xmlns:a14="http://schemas.microsoft.com/office/drawing/2010/main" Requires="a14">
          <p:sp>
            <p:nvSpPr>
              <p:cNvPr id="33796" name="Object 4"/>
              <p:cNvSpPr txBox="1"/>
              <p:nvPr/>
            </p:nvSpPr>
            <p:spPr bwMode="auto">
              <a:xfrm>
                <a:off x="216230" y="844550"/>
                <a:ext cx="3213100" cy="869950"/>
              </a:xfrm>
              <a:prstGeom prst="rect">
                <a:avLst/>
              </a:prstGeom>
              <a:noFill/>
              <a:ln w="28575">
                <a:solidFill>
                  <a:schemeClr val="accent2"/>
                </a:solidFill>
                <a:miter lim="800000"/>
                <a:headEnd/>
                <a:tailEnd/>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zh-CN" altLang="en-US" sz="2400" i="1" smtClean="0">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𝑊</m:t>
                          </m:r>
                        </m:e>
                        <m:sub>
                          <m:r>
                            <a:rPr lang="zh-CN" altLang="en-US" sz="2400" i="1">
                              <a:solidFill>
                                <a:srgbClr val="000000"/>
                              </a:solidFill>
                              <a:latin typeface="Cambria Math" panose="02040503050406030204" pitchFamily="18" charset="0"/>
                            </a:rPr>
                            <m:t>𝜆</m:t>
                          </m:r>
                        </m:sub>
                      </m:sSub>
                      <m:r>
                        <a:rPr lang="zh-CN" altLang="en-US" sz="2400" i="1">
                          <a:solidFill>
                            <a:srgbClr val="000000"/>
                          </a:solidFill>
                          <a:latin typeface="Cambria Math" panose="02040503050406030204" pitchFamily="18" charset="0"/>
                        </a:rPr>
                        <m:t>~</m:t>
                      </m:r>
                      <m:r>
                        <a:rPr lang="en-US" altLang="zh-CN" sz="2400" b="0" i="1" smtClean="0">
                          <a:solidFill>
                            <a:srgbClr val="000000"/>
                          </a:solidFill>
                          <a:latin typeface="Cambria Math" panose="02040503050406030204" pitchFamily="18" charset="0"/>
                        </a:rPr>
                        <m:t>𝑁</m:t>
                      </m:r>
                      <m:r>
                        <m:rPr>
                          <m:sty m:val="p"/>
                        </m:rPr>
                        <a:rPr lang="en-US" altLang="zh-CN" sz="2400" b="0" i="0" baseline="-25000" smtClean="0">
                          <a:solidFill>
                            <a:srgbClr val="000000"/>
                          </a:solidFill>
                          <a:latin typeface="Cambria Math" panose="02040503050406030204" pitchFamily="18" charset="0"/>
                        </a:rPr>
                        <m:t>r</m:t>
                      </m:r>
                      <m:sSub>
                        <m:sSubPr>
                          <m:ctrlPr>
                            <a:rPr lang="zh-CN" altLang="en-US" sz="2400" i="1">
                              <a:solidFill>
                                <a:srgbClr val="000000"/>
                              </a:solidFill>
                              <a:latin typeface="Cambria Math" panose="02040503050406030204" pitchFamily="18" charset="0"/>
                            </a:rPr>
                          </m:ctrlPr>
                        </m:sSubPr>
                        <m:e>
                          <m:r>
                            <a:rPr lang="en-US" altLang="zh-CN" sz="2400" b="0" i="1" smtClean="0">
                              <a:solidFill>
                                <a:srgbClr val="000000"/>
                              </a:solidFill>
                              <a:latin typeface="Cambria Math" panose="02040503050406030204" pitchFamily="18" charset="0"/>
                            </a:rPr>
                            <m:t>/</m:t>
                          </m:r>
                          <m:r>
                            <a:rPr lang="en-US" altLang="zh-CN" sz="2400" b="0" i="1" smtClean="0">
                              <a:solidFill>
                                <a:srgbClr val="000000"/>
                              </a:solidFill>
                              <a:latin typeface="Cambria Math" panose="02040503050406030204" pitchFamily="18" charset="0"/>
                            </a:rPr>
                            <m:t>𝑁</m:t>
                          </m:r>
                          <m:r>
                            <m:rPr>
                              <m:sty m:val="p"/>
                            </m:rPr>
                            <a:rPr lang="en-US" altLang="zh-CN" sz="2400" b="0" i="0" baseline="-25000" smtClean="0">
                              <a:solidFill>
                                <a:srgbClr val="000000"/>
                              </a:solidFill>
                              <a:latin typeface="Cambria Math" panose="02040503050406030204" pitchFamily="18" charset="0"/>
                            </a:rPr>
                            <m:t>A</m:t>
                          </m:r>
                          <m:r>
                            <a:rPr lang="zh-CN" altLang="en-US" sz="2400" i="1">
                              <a:solidFill>
                                <a:srgbClr val="000000"/>
                              </a:solidFill>
                              <a:latin typeface="Cambria Math" panose="02040503050406030204" pitchFamily="18" charset="0"/>
                            </a:rPr>
                            <m:t>𝜀</m:t>
                          </m:r>
                        </m:e>
                        <m:sub>
                          <m:r>
                            <m:rPr>
                              <m:sty m:val="p"/>
                            </m:rPr>
                            <a:rPr lang="zh-CN" altLang="en-US" sz="2400" i="0">
                              <a:solidFill>
                                <a:srgbClr val="000000"/>
                              </a:solidFill>
                              <a:latin typeface="Cambria Math" panose="02040503050406030204" pitchFamily="18" charset="0"/>
                            </a:rPr>
                            <m:t>A</m:t>
                          </m:r>
                        </m:sub>
                      </m:sSub>
                      <m:r>
                        <a:rPr lang="zh-CN" altLang="en-US" sz="2400" i="1">
                          <a:solidFill>
                            <a:srgbClr val="000000"/>
                          </a:solidFill>
                          <a:latin typeface="Cambria Math" panose="02040503050406030204" pitchFamily="18" charset="0"/>
                        </a:rPr>
                        <m:t>𝑔</m:t>
                      </m:r>
                      <m:r>
                        <a:rPr lang="zh-CN" altLang="en-US" sz="2400" i="1" baseline="-25000">
                          <a:solidFill>
                            <a:srgbClr val="000000"/>
                          </a:solidFill>
                          <a:latin typeface="Cambria Math" panose="02040503050406030204" pitchFamily="18" charset="0"/>
                        </a:rPr>
                        <m:t>𝑖</m:t>
                      </m:r>
                      <m:sSub>
                        <m:sSubPr>
                          <m:ctrlPr>
                            <a:rPr lang="zh-CN" altLang="en-US" sz="2400" i="1">
                              <a:solidFill>
                                <a:srgbClr val="000000"/>
                              </a:solidFill>
                              <a:latin typeface="Cambria Math" panose="02040503050406030204" pitchFamily="18" charset="0"/>
                            </a:rPr>
                          </m:ctrlPr>
                        </m:sSubPr>
                        <m:e>
                          <m:r>
                            <a:rPr lang="zh-CN" altLang="en-US" sz="2400" i="1">
                              <a:solidFill>
                                <a:srgbClr val="000000"/>
                              </a:solidFill>
                              <a:latin typeface="Cambria Math" panose="02040503050406030204" pitchFamily="18" charset="0"/>
                            </a:rPr>
                            <m:t>𝑓</m:t>
                          </m:r>
                        </m:e>
                        <m:sub>
                          <m:r>
                            <a:rPr lang="zh-CN" altLang="en-US" sz="2400" i="1">
                              <a:solidFill>
                                <a:srgbClr val="000000"/>
                              </a:solidFill>
                              <a:latin typeface="Cambria Math" panose="02040503050406030204" pitchFamily="18" charset="0"/>
                            </a:rPr>
                            <m:t>𝑖𝑗</m:t>
                          </m:r>
                        </m:sub>
                      </m:sSub>
                      <m:sSup>
                        <m:sSupPr>
                          <m:ctrlPr>
                            <a:rPr lang="zh-CN" altLang="en-US" sz="2400" i="1">
                              <a:solidFill>
                                <a:srgbClr val="000000"/>
                              </a:solidFill>
                              <a:latin typeface="Cambria Math" panose="02040503050406030204" pitchFamily="18" charset="0"/>
                            </a:rPr>
                          </m:ctrlPr>
                        </m:sSupPr>
                        <m:e>
                          <m:r>
                            <a:rPr lang="zh-CN" altLang="en-US" sz="2400" i="1">
                              <a:solidFill>
                                <a:srgbClr val="000000"/>
                              </a:solidFill>
                              <a:latin typeface="Cambria Math" panose="02040503050406030204" pitchFamily="18" charset="0"/>
                            </a:rPr>
                            <m:t>𝑒</m:t>
                          </m:r>
                        </m:e>
                        <m:sup>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𝐸𝑖</m:t>
                          </m:r>
                          <m:r>
                            <a:rPr lang="zh-CN" altLang="en-US" sz="2400" i="1">
                              <a:solidFill>
                                <a:srgbClr val="000000"/>
                              </a:solidFill>
                              <a:latin typeface="Cambria Math" panose="02040503050406030204" pitchFamily="18" charset="0"/>
                            </a:rPr>
                            <m:t>/</m:t>
                          </m:r>
                          <m:r>
                            <a:rPr lang="zh-CN" altLang="en-US" sz="2400" i="1">
                              <a:solidFill>
                                <a:srgbClr val="000000"/>
                              </a:solidFill>
                              <a:latin typeface="Cambria Math" panose="02040503050406030204" pitchFamily="18" charset="0"/>
                            </a:rPr>
                            <m:t>𝑘𝑇</m:t>
                          </m:r>
                        </m:sup>
                      </m:sSup>
                    </m:oMath>
                  </m:oMathPara>
                </a14:m>
                <a:endParaRPr lang="zh-CN" altLang="en-US" sz="2400" dirty="0"/>
              </a:p>
            </p:txBody>
          </p:sp>
        </mc:Choice>
        <mc:Fallback>
          <p:sp>
            <p:nvSpPr>
              <p:cNvPr id="33796" name="Object 4"/>
              <p:cNvSpPr txBox="1">
                <a:spLocks noRot="1" noChangeAspect="1" noMove="1" noResize="1" noEditPoints="1" noAdjustHandles="1" noChangeArrowheads="1" noChangeShapeType="1" noTextEdit="1"/>
              </p:cNvSpPr>
              <p:nvPr/>
            </p:nvSpPr>
            <p:spPr bwMode="auto">
              <a:xfrm>
                <a:off x="216230" y="844550"/>
                <a:ext cx="3213100" cy="869950"/>
              </a:xfrm>
              <a:prstGeom prst="rect">
                <a:avLst/>
              </a:prstGeom>
              <a:blipFill>
                <a:blip r:embed="rId2"/>
                <a:stretch>
                  <a:fillRect/>
                </a:stretch>
              </a:blipFill>
              <a:ln w="28575">
                <a:solidFill>
                  <a:schemeClr val="accent2"/>
                </a:solidFill>
                <a:miter lim="800000"/>
                <a:headEnd/>
                <a:tailEnd/>
              </a:ln>
            </p:spPr>
            <p:txBody>
              <a:bodyPr/>
              <a:lstStyle/>
              <a:p>
                <a:r>
                  <a:rPr lang="zh-CN" altLang="en-US">
                    <a:noFill/>
                  </a:rPr>
                  <a:t> </a:t>
                </a:r>
              </a:p>
            </p:txBody>
          </p:sp>
        </mc:Fallback>
      </mc:AlternateContent>
      <p:sp>
        <p:nvSpPr>
          <p:cNvPr id="33798" name="Text Box 6"/>
          <p:cNvSpPr txBox="1">
            <a:spLocks noChangeArrowheads="1"/>
          </p:cNvSpPr>
          <p:nvPr/>
        </p:nvSpPr>
        <p:spPr bwMode="auto">
          <a:xfrm>
            <a:off x="971600" y="1814018"/>
            <a:ext cx="479425" cy="396875"/>
          </a:xfrm>
          <a:prstGeom prst="rect">
            <a:avLst/>
          </a:prstGeom>
          <a:noFill/>
          <a:ln w="9525">
            <a:noFill/>
            <a:miter lim="800000"/>
            <a:headEnd/>
            <a:tailEnd/>
          </a:ln>
          <a:effectLst/>
        </p:spPr>
        <p:txBody>
          <a:bodyPr wrap="none">
            <a:spAutoFit/>
          </a:bodyPr>
          <a:lstStyle/>
          <a:p>
            <a:r>
              <a:rPr lang="en-US" altLang="zh-CN" sz="2000" dirty="0">
                <a:solidFill>
                  <a:srgbClr val="FF0000"/>
                </a:solidFill>
              </a:rPr>
              <a:t>(1)</a:t>
            </a:r>
          </a:p>
        </p:txBody>
      </p:sp>
      <p:sp>
        <p:nvSpPr>
          <p:cNvPr id="33799" name="Text Box 7"/>
          <p:cNvSpPr txBox="1">
            <a:spLocks noChangeArrowheads="1"/>
          </p:cNvSpPr>
          <p:nvPr/>
        </p:nvSpPr>
        <p:spPr bwMode="auto">
          <a:xfrm>
            <a:off x="1477588" y="1814017"/>
            <a:ext cx="917575" cy="396875"/>
          </a:xfrm>
          <a:prstGeom prst="rect">
            <a:avLst/>
          </a:prstGeom>
          <a:noFill/>
          <a:ln w="9525">
            <a:noFill/>
            <a:miter lim="800000"/>
            <a:headEnd/>
            <a:tailEnd/>
          </a:ln>
          <a:effectLst/>
        </p:spPr>
        <p:txBody>
          <a:bodyPr wrap="none">
            <a:spAutoFit/>
          </a:bodyPr>
          <a:lstStyle/>
          <a:p>
            <a:r>
              <a:rPr lang="en-US" altLang="zh-CN" sz="2000" dirty="0">
                <a:solidFill>
                  <a:srgbClr val="FF0000"/>
                </a:solidFill>
              </a:rPr>
              <a:t>(2)+(3)</a:t>
            </a:r>
          </a:p>
        </p:txBody>
      </p:sp>
      <p:sp>
        <p:nvSpPr>
          <p:cNvPr id="33800" name="Text Box 8"/>
          <p:cNvSpPr txBox="1">
            <a:spLocks noChangeArrowheads="1"/>
          </p:cNvSpPr>
          <p:nvPr/>
        </p:nvSpPr>
        <p:spPr bwMode="auto">
          <a:xfrm>
            <a:off x="2623763" y="1814016"/>
            <a:ext cx="479425" cy="396875"/>
          </a:xfrm>
          <a:prstGeom prst="rect">
            <a:avLst/>
          </a:prstGeom>
          <a:noFill/>
          <a:ln w="9525">
            <a:noFill/>
            <a:miter lim="800000"/>
            <a:headEnd/>
            <a:tailEnd/>
          </a:ln>
          <a:effectLst/>
        </p:spPr>
        <p:txBody>
          <a:bodyPr wrap="none">
            <a:spAutoFit/>
          </a:bodyPr>
          <a:lstStyle/>
          <a:p>
            <a:r>
              <a:rPr lang="en-US" altLang="zh-CN" sz="2000" dirty="0">
                <a:solidFill>
                  <a:srgbClr val="FF0000"/>
                </a:solidFill>
              </a:rPr>
              <a:t>(4)</a:t>
            </a:r>
          </a:p>
        </p:txBody>
      </p:sp>
      <p:pic>
        <p:nvPicPr>
          <p:cNvPr id="33801" name="Picture 9" descr="F19_11"/>
          <p:cNvPicPr>
            <a:picLocks noChangeAspect="1" noChangeArrowheads="1"/>
          </p:cNvPicPr>
          <p:nvPr/>
        </p:nvPicPr>
        <p:blipFill>
          <a:blip r:embed="rId3" cstate="print"/>
          <a:srcRect/>
          <a:stretch>
            <a:fillRect/>
          </a:stretch>
        </p:blipFill>
        <p:spPr bwMode="auto">
          <a:xfrm>
            <a:off x="228600" y="2514600"/>
            <a:ext cx="5029200" cy="2768600"/>
          </a:xfrm>
          <a:prstGeom prst="rect">
            <a:avLst/>
          </a:prstGeom>
          <a:noFill/>
          <a:ln w="9525">
            <a:noFill/>
            <a:miter lim="800000"/>
            <a:headEnd/>
            <a:tailEnd/>
          </a:ln>
        </p:spPr>
      </p:pic>
      <p:sp>
        <p:nvSpPr>
          <p:cNvPr id="33802" name="Rectangle 10"/>
          <p:cNvSpPr>
            <a:spLocks noChangeArrowheads="1"/>
          </p:cNvSpPr>
          <p:nvPr/>
        </p:nvSpPr>
        <p:spPr bwMode="auto">
          <a:xfrm>
            <a:off x="5486400" y="1905000"/>
            <a:ext cx="3429000" cy="2057400"/>
          </a:xfrm>
          <a:prstGeom prst="rect">
            <a:avLst/>
          </a:prstGeom>
          <a:solidFill>
            <a:schemeClr val="bg1"/>
          </a:solidFill>
          <a:ln w="9525">
            <a:solidFill>
              <a:schemeClr val="bg1"/>
            </a:solidFill>
            <a:miter lim="800000"/>
            <a:headEnd/>
            <a:tailEnd/>
          </a:ln>
          <a:effectLst/>
        </p:spPr>
        <p:txBody>
          <a:bodyPr wrap="none" anchor="ctr"/>
          <a:lstStyle/>
          <a:p>
            <a:pPr marL="457200" indent="-457200">
              <a:lnSpc>
                <a:spcPct val="90000"/>
              </a:lnSpc>
              <a:spcBef>
                <a:spcPct val="20000"/>
              </a:spcBef>
            </a:pPr>
            <a:r>
              <a:rPr lang="en-US" altLang="zh-CN" sz="2000" dirty="0">
                <a:solidFill>
                  <a:srgbClr val="FF0000"/>
                </a:solidFill>
                <a:latin typeface="Arial" charset="0"/>
                <a:cs typeface="Arial" charset="0"/>
                <a:sym typeface="Symbol" pitchFamily="18" charset="2"/>
              </a:rPr>
              <a:t>(1)</a:t>
            </a:r>
            <a:r>
              <a:rPr lang="en-US" altLang="zh-CN" sz="2000" dirty="0">
                <a:latin typeface="Arial" charset="0"/>
                <a:cs typeface="Arial" charset="0"/>
                <a:sym typeface="Symbol" pitchFamily="18" charset="2"/>
              </a:rPr>
              <a:t>  </a:t>
            </a:r>
            <a:r>
              <a:rPr lang="en-US" altLang="zh-CN" sz="2000" i="1" dirty="0">
                <a:latin typeface="华文楷体" panose="02010600040101010101" pitchFamily="2" charset="-122"/>
                <a:ea typeface="华文楷体" panose="02010600040101010101" pitchFamily="2" charset="-122"/>
                <a:cs typeface="Arial" charset="0"/>
                <a:sym typeface="Symbol" pitchFamily="18" charset="2"/>
              </a:rPr>
              <a:t>N</a:t>
            </a:r>
            <a:r>
              <a:rPr lang="de-DE" altLang="zh-CN" sz="2000" i="1" baseline="-25000" dirty="0">
                <a:latin typeface="华文楷体" panose="02010600040101010101" pitchFamily="2" charset="-122"/>
                <a:ea typeface="华文楷体" panose="02010600040101010101" pitchFamily="2" charset="-122"/>
                <a:sym typeface="Symbol" pitchFamily="18" charset="2"/>
              </a:rPr>
              <a:t>r </a:t>
            </a:r>
            <a:r>
              <a:rPr lang="en-US" altLang="zh-CN" sz="2000" i="1" dirty="0">
                <a:latin typeface="华文楷体" panose="02010600040101010101" pitchFamily="2" charset="-122"/>
                <a:ea typeface="华文楷体" panose="02010600040101010101" pitchFamily="2" charset="-122"/>
              </a:rPr>
              <a:t>/ N</a:t>
            </a:r>
            <a:r>
              <a:rPr lang="de-DE" altLang="zh-CN" sz="2000" i="1" baseline="-25000" dirty="0">
                <a:latin typeface="华文楷体" panose="02010600040101010101" pitchFamily="2" charset="-122"/>
                <a:ea typeface="华文楷体" panose="02010600040101010101" pitchFamily="2" charset="-122"/>
                <a:sym typeface="Symbol" pitchFamily="18" charset="2"/>
              </a:rPr>
              <a:t>A </a:t>
            </a:r>
            <a:r>
              <a:rPr lang="zh-CN" altLang="en-US" sz="2000" dirty="0">
                <a:latin typeface="华文楷体" panose="02010600040101010101" pitchFamily="2" charset="-122"/>
                <a:ea typeface="华文楷体" panose="02010600040101010101" pitchFamily="2" charset="-122"/>
              </a:rPr>
              <a:t>非常敏感于</a:t>
            </a:r>
            <a:r>
              <a:rPr lang="en-US" altLang="zh-CN" sz="2000" i="1" dirty="0">
                <a:latin typeface="华文楷体" panose="02010600040101010101" pitchFamily="2" charset="-122"/>
                <a:ea typeface="华文楷体" panose="02010600040101010101" pitchFamily="2" charset="-122"/>
              </a:rPr>
              <a:t>T</a:t>
            </a:r>
            <a:r>
              <a:rPr lang="de-DE" altLang="zh-CN" sz="2000" i="1" baseline="-25000" dirty="0">
                <a:latin typeface="华文楷体" panose="02010600040101010101" pitchFamily="2" charset="-122"/>
                <a:ea typeface="华文楷体" panose="02010600040101010101" pitchFamily="2" charset="-122"/>
                <a:sym typeface="Symbol" pitchFamily="18" charset="2"/>
              </a:rPr>
              <a:t>eff  </a:t>
            </a:r>
            <a:endParaRPr lang="en-US" altLang="zh-CN" sz="2000" i="1" baseline="-25000" dirty="0">
              <a:latin typeface="华文楷体" panose="02010600040101010101" pitchFamily="2" charset="-122"/>
              <a:ea typeface="华文楷体" panose="02010600040101010101" pitchFamily="2" charset="-122"/>
              <a:sym typeface="Symbol" pitchFamily="18" charset="2"/>
            </a:endParaRPr>
          </a:p>
          <a:p>
            <a:pPr marL="457200" indent="-457200"/>
            <a:r>
              <a:rPr lang="zh-CN" altLang="en-US" sz="2000" dirty="0">
                <a:latin typeface="华文楷体" panose="02010600040101010101" pitchFamily="2" charset="-122"/>
                <a:ea typeface="华文楷体" panose="02010600040101010101" pitchFamily="2" charset="-122"/>
              </a:rPr>
              <a:t>所考虑的离子在恒星大气</a:t>
            </a:r>
            <a:endParaRPr lang="en-US" altLang="zh-CN" sz="2000" dirty="0">
              <a:latin typeface="华文楷体" panose="02010600040101010101" pitchFamily="2" charset="-122"/>
              <a:ea typeface="华文楷体" panose="02010600040101010101" pitchFamily="2" charset="-122"/>
            </a:endParaRPr>
          </a:p>
          <a:p>
            <a:pPr marL="457200" indent="-457200"/>
            <a:r>
              <a:rPr lang="zh-CN" altLang="en-US" sz="2000" dirty="0">
                <a:latin typeface="华文楷体" panose="02010600040101010101" pitchFamily="2" charset="-122"/>
                <a:ea typeface="华文楷体" panose="02010600040101010101" pitchFamily="2" charset="-122"/>
              </a:rPr>
              <a:t>中是否足够多到能产生这条谱</a:t>
            </a:r>
            <a:endParaRPr lang="en-US" altLang="zh-CN" sz="2000" dirty="0">
              <a:latin typeface="华文楷体" panose="02010600040101010101" pitchFamily="2" charset="-122"/>
              <a:ea typeface="华文楷体" panose="02010600040101010101" pitchFamily="2" charset="-122"/>
            </a:endParaRPr>
          </a:p>
          <a:p>
            <a:pPr marL="457200" indent="-457200"/>
            <a:r>
              <a:rPr lang="zh-CN" altLang="en-US" sz="2000" dirty="0">
                <a:latin typeface="华文楷体" panose="02010600040101010101" pitchFamily="2" charset="-122"/>
                <a:ea typeface="华文楷体" panose="02010600040101010101" pitchFamily="2" charset="-122"/>
              </a:rPr>
              <a:t>线</a:t>
            </a:r>
            <a:r>
              <a:rPr lang="en-US" altLang="zh-CN" sz="2000" dirty="0">
                <a:latin typeface="华文楷体" panose="02010600040101010101" pitchFamily="2" charset="-122"/>
                <a:ea typeface="华文楷体" panose="02010600040101010101" pitchFamily="2" charset="-122"/>
              </a:rPr>
              <a:t>? </a:t>
            </a:r>
          </a:p>
        </p:txBody>
      </p:sp>
      <p:sp>
        <p:nvSpPr>
          <p:cNvPr id="33803" name="Rectangle 11"/>
          <p:cNvSpPr>
            <a:spLocks noChangeArrowheads="1"/>
          </p:cNvSpPr>
          <p:nvPr/>
        </p:nvSpPr>
        <p:spPr bwMode="auto">
          <a:xfrm>
            <a:off x="5562600" y="3962400"/>
            <a:ext cx="3352800" cy="1371600"/>
          </a:xfrm>
          <a:prstGeom prst="rect">
            <a:avLst/>
          </a:prstGeom>
          <a:solidFill>
            <a:schemeClr val="bg1"/>
          </a:solidFill>
          <a:ln w="9525">
            <a:solidFill>
              <a:schemeClr val="bg1"/>
            </a:solidFill>
            <a:miter lim="800000"/>
            <a:headEnd/>
            <a:tailEnd/>
          </a:ln>
          <a:effectLst/>
        </p:spPr>
        <p:txBody>
          <a:bodyPr wrap="none" anchor="ctr"/>
          <a:lstStyle/>
          <a:p>
            <a:r>
              <a:rPr lang="en-US" altLang="zh-CN" sz="2000" dirty="0">
                <a:solidFill>
                  <a:srgbClr val="FF0000"/>
                </a:solidFill>
                <a:latin typeface="Arial" charset="0"/>
              </a:rPr>
              <a:t>(2)+(3</a:t>
            </a:r>
            <a:r>
              <a:rPr lang="en-US" altLang="zh-CN" sz="2000" dirty="0">
                <a:solidFill>
                  <a:srgbClr val="FF0000"/>
                </a:solidFill>
                <a:latin typeface="华文楷体" panose="02010600040101010101" pitchFamily="2" charset="-122"/>
                <a:ea typeface="华文楷体" panose="02010600040101010101" pitchFamily="2" charset="-122"/>
              </a:rPr>
              <a:t>)</a:t>
            </a:r>
            <a:r>
              <a:rPr lang="en-US" altLang="zh-CN" sz="1800" dirty="0">
                <a:solidFill>
                  <a:srgbClr val="FF0000"/>
                </a:solidFill>
                <a:latin typeface="华文楷体" panose="02010600040101010101" pitchFamily="2" charset="-122"/>
                <a:ea typeface="华文楷体" panose="02010600040101010101" pitchFamily="2" charset="-122"/>
              </a:rPr>
              <a:t>   </a:t>
            </a:r>
            <a:r>
              <a:rPr lang="zh-CN" altLang="en-US" sz="2000" dirty="0">
                <a:latin typeface="华文楷体" panose="02010600040101010101" pitchFamily="2" charset="-122"/>
                <a:ea typeface="华文楷体" panose="02010600040101010101" pitchFamily="2" charset="-122"/>
              </a:rPr>
              <a:t>线性依赖于化学元素</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丰度和</a:t>
            </a:r>
            <a:r>
              <a:rPr lang="en-US" altLang="zh-CN" i="1" dirty="0" err="1">
                <a:latin typeface="华文楷体" panose="02010600040101010101" pitchFamily="2" charset="-122"/>
                <a:ea typeface="华文楷体" panose="02010600040101010101" pitchFamily="2" charset="-122"/>
              </a:rPr>
              <a:t>gf</a:t>
            </a:r>
            <a:r>
              <a:rPr lang="zh-CN" altLang="en-US" sz="2000" dirty="0">
                <a:latin typeface="华文楷体" panose="02010600040101010101" pitchFamily="2" charset="-122"/>
                <a:ea typeface="华文楷体" panose="02010600040101010101" pitchFamily="2" charset="-122"/>
              </a:rPr>
              <a:t>值</a:t>
            </a:r>
            <a:r>
              <a:rPr lang="en-US" altLang="zh-CN" sz="2000" dirty="0">
                <a:latin typeface="华文楷体" panose="02010600040101010101" pitchFamily="2" charset="-122"/>
                <a:ea typeface="华文楷体" panose="02010600040101010101" pitchFamily="2" charset="-122"/>
              </a:rPr>
              <a:t> </a:t>
            </a:r>
            <a:r>
              <a:rPr lang="en-US" altLang="zh-CN" i="1" dirty="0">
                <a:latin typeface="华文楷体" panose="02010600040101010101" pitchFamily="2" charset="-122"/>
                <a:ea typeface="华文楷体" panose="02010600040101010101" pitchFamily="2" charset="-122"/>
              </a:rPr>
              <a:t> </a:t>
            </a:r>
          </a:p>
        </p:txBody>
      </p:sp>
    </p:spTree>
  </p:cSld>
  <p:clrMapOvr>
    <a:masterClrMapping/>
  </p:clrMapOvr>
  <p:transition>
    <p:blinds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a:xfrm>
            <a:off x="611560" y="228600"/>
            <a:ext cx="7772400" cy="381000"/>
          </a:xfrm>
        </p:spPr>
        <p:txBody>
          <a:bodyPr>
            <a:normAutofit fontScale="90000"/>
          </a:bodyPr>
          <a:lstStyle/>
          <a:p>
            <a:pPr algn="l"/>
            <a:r>
              <a:rPr lang="zh-CN" altLang="en-US" sz="4000" b="1" dirty="0">
                <a:solidFill>
                  <a:schemeClr val="tx1"/>
                </a:solidFill>
                <a:latin typeface="华文楷体" panose="02010600040101010101" pitchFamily="2" charset="-122"/>
                <a:ea typeface="华文楷体" panose="02010600040101010101" pitchFamily="2" charset="-122"/>
              </a:rPr>
              <a:t>举例</a:t>
            </a:r>
            <a:r>
              <a:rPr lang="en-US" altLang="zh-CN" sz="4000" b="1" dirty="0">
                <a:solidFill>
                  <a:schemeClr val="tx1"/>
                </a:solidFill>
                <a:latin typeface="华文楷体" pitchFamily="2" charset="-122"/>
                <a:ea typeface="华文楷体" pitchFamily="2" charset="-122"/>
              </a:rPr>
              <a:t>:   </a:t>
            </a:r>
            <a:r>
              <a:rPr lang="en-US" altLang="zh-CN" sz="2400" b="0" dirty="0" err="1">
                <a:solidFill>
                  <a:srgbClr val="C00000"/>
                </a:solidFill>
                <a:latin typeface="Times New Roman" panose="02020603050405020304" pitchFamily="18" charset="0"/>
                <a:cs typeface="Times New Roman" panose="02020603050405020304" pitchFamily="18" charset="0"/>
              </a:rPr>
              <a:t>Procyon</a:t>
            </a:r>
            <a:r>
              <a:rPr lang="en-US" altLang="zh-CN" sz="2400" b="0" dirty="0">
                <a:solidFill>
                  <a:schemeClr val="accent2"/>
                </a:solidFill>
                <a:latin typeface="Times New Roman" panose="02020603050405020304" pitchFamily="18" charset="0"/>
                <a:cs typeface="Times New Roman" panose="02020603050405020304" pitchFamily="18" charset="0"/>
              </a:rPr>
              <a:t> </a:t>
            </a:r>
            <a:r>
              <a:rPr lang="en-US" altLang="zh-CN" sz="2400" b="0" dirty="0">
                <a:solidFill>
                  <a:srgbClr val="FF0000"/>
                </a:solidFill>
                <a:latin typeface="Times New Roman" panose="02020603050405020304" pitchFamily="18" charset="0"/>
                <a:cs typeface="Times New Roman" panose="02020603050405020304" pitchFamily="18" charset="0"/>
              </a:rPr>
              <a:t> </a:t>
            </a:r>
            <a:r>
              <a:rPr lang="de-DE" altLang="zh-CN" sz="2400" b="0" i="1" dirty="0">
                <a:latin typeface="Times New Roman" panose="02020603050405020304" pitchFamily="18" charset="0"/>
                <a:cs typeface="Times New Roman" panose="02020603050405020304" pitchFamily="18" charset="0"/>
              </a:rPr>
              <a:t>T</a:t>
            </a:r>
            <a:r>
              <a:rPr lang="de-DE" altLang="zh-CN" sz="2400" b="0" i="1" baseline="-25000" dirty="0">
                <a:latin typeface="Times New Roman" panose="02020603050405020304" pitchFamily="18" charset="0"/>
                <a:cs typeface="Times New Roman" panose="02020603050405020304" pitchFamily="18" charset="0"/>
              </a:rPr>
              <a:t>eff</a:t>
            </a:r>
            <a:r>
              <a:rPr lang="de-DE" altLang="zh-CN" sz="2400" b="0" dirty="0">
                <a:latin typeface="Times New Roman" panose="02020603050405020304" pitchFamily="18" charset="0"/>
                <a:cs typeface="Times New Roman" panose="02020603050405020304" pitchFamily="18" charset="0"/>
              </a:rPr>
              <a:t> = 6500 K, log </a:t>
            </a:r>
            <a:r>
              <a:rPr lang="de-DE" altLang="zh-CN" sz="2400" b="0" i="1" dirty="0">
                <a:latin typeface="Times New Roman" panose="02020603050405020304" pitchFamily="18" charset="0"/>
                <a:cs typeface="Times New Roman" panose="02020603050405020304" pitchFamily="18" charset="0"/>
              </a:rPr>
              <a:t>g =</a:t>
            </a:r>
            <a:r>
              <a:rPr lang="de-DE" altLang="zh-CN" sz="2400" b="0" dirty="0">
                <a:latin typeface="Times New Roman" panose="02020603050405020304" pitchFamily="18" charset="0"/>
                <a:cs typeface="Times New Roman" panose="02020603050405020304" pitchFamily="18" charset="0"/>
              </a:rPr>
              <a:t>4.0</a:t>
            </a:r>
            <a:r>
              <a:rPr lang="de-DE" altLang="zh-CN" sz="2400" b="0" i="1" dirty="0">
                <a:latin typeface="Times New Roman" panose="02020603050405020304" pitchFamily="18" charset="0"/>
                <a:cs typeface="Times New Roman" panose="02020603050405020304" pitchFamily="18" charset="0"/>
              </a:rPr>
              <a:t> </a:t>
            </a:r>
            <a:endParaRPr lang="en-US" altLang="zh-CN" sz="2400" b="0" i="1" dirty="0">
              <a:latin typeface="Times New Roman" panose="02020603050405020304" pitchFamily="18" charset="0"/>
              <a:cs typeface="Times New Roman" panose="02020603050405020304" pitchFamily="18" charset="0"/>
            </a:endParaRPr>
          </a:p>
        </p:txBody>
      </p:sp>
      <p:sp>
        <p:nvSpPr>
          <p:cNvPr id="98307" name="Rectangle 1027"/>
          <p:cNvSpPr>
            <a:spLocks noGrp="1" noChangeArrowheads="1"/>
          </p:cNvSpPr>
          <p:nvPr>
            <p:ph type="body" sz="half" idx="1"/>
          </p:nvPr>
        </p:nvSpPr>
        <p:spPr>
          <a:xfrm>
            <a:off x="100668" y="3962400"/>
            <a:ext cx="8433732" cy="2667000"/>
          </a:xfrm>
        </p:spPr>
        <p:txBody>
          <a:bodyPr>
            <a:normAutofit lnSpcReduction="10000"/>
          </a:bodyPr>
          <a:lstStyle/>
          <a:p>
            <a:pPr marL="533400" indent="-533400">
              <a:lnSpc>
                <a:spcPct val="90000"/>
              </a:lnSpc>
              <a:buFontTx/>
              <a:buNone/>
            </a:pPr>
            <a:r>
              <a:rPr lang="zh-CN" altLang="en-US" sz="2000" dirty="0">
                <a:sym typeface="Symbol" pitchFamily="18" charset="2"/>
              </a:rPr>
              <a:t>波长精度</a:t>
            </a:r>
            <a:r>
              <a:rPr lang="en-US" sz="2000" dirty="0">
                <a:sym typeface="Symbol" pitchFamily="18" charset="2"/>
              </a:rPr>
              <a:t>  = 0.05 </a:t>
            </a:r>
            <a:r>
              <a:rPr lang="en-US" sz="2000" dirty="0">
                <a:cs typeface="Times New Roman" pitchFamily="18" charset="0"/>
                <a:sym typeface="Symbol" pitchFamily="18" charset="2"/>
              </a:rPr>
              <a:t>Å;  </a:t>
            </a:r>
            <a:r>
              <a:rPr lang="zh-CN" altLang="en-US" sz="2000" dirty="0">
                <a:cs typeface="Times New Roman" pitchFamily="18" charset="0"/>
                <a:sym typeface="Symbol" pitchFamily="18" charset="2"/>
              </a:rPr>
              <a:t>从表中可以得到</a:t>
            </a:r>
            <a:r>
              <a:rPr lang="en-US" sz="2000" dirty="0">
                <a:cs typeface="Times New Roman" pitchFamily="18" charset="0"/>
                <a:sym typeface="Symbol" pitchFamily="18" charset="2"/>
              </a:rPr>
              <a:t> </a:t>
            </a:r>
            <a:r>
              <a:rPr lang="en-US" sz="2000" dirty="0">
                <a:sym typeface="Symbol" pitchFamily="18" charset="2"/>
              </a:rPr>
              <a:t> / </a:t>
            </a:r>
            <a:r>
              <a:rPr lang="zh-CN" altLang="en-US" sz="2000" dirty="0">
                <a:sym typeface="Symbol" pitchFamily="18" charset="2"/>
              </a:rPr>
              <a:t>离子</a:t>
            </a:r>
            <a:r>
              <a:rPr lang="en-US" sz="2000" dirty="0">
                <a:sym typeface="Symbol" pitchFamily="18" charset="2"/>
              </a:rPr>
              <a:t> / E</a:t>
            </a:r>
            <a:r>
              <a:rPr lang="de-DE" altLang="zh-CN" sz="2000" baseline="-25000" dirty="0">
                <a:sym typeface="Symbol" pitchFamily="18" charset="2"/>
              </a:rPr>
              <a:t>i</a:t>
            </a:r>
            <a:r>
              <a:rPr lang="en-US" sz="2000" dirty="0">
                <a:sym typeface="Symbol" pitchFamily="18" charset="2"/>
              </a:rPr>
              <a:t> (</a:t>
            </a:r>
            <a:r>
              <a:rPr lang="en-US" altLang="zh-CN" sz="2000" dirty="0" err="1"/>
              <a:t>eV</a:t>
            </a:r>
            <a:r>
              <a:rPr lang="en-US" altLang="zh-CN" sz="2000" dirty="0"/>
              <a:t>)</a:t>
            </a:r>
            <a:r>
              <a:rPr lang="en-US" sz="2000" dirty="0">
                <a:sym typeface="Symbol" pitchFamily="18" charset="2"/>
              </a:rPr>
              <a:t> / log </a:t>
            </a:r>
            <a:r>
              <a:rPr lang="en-US" sz="2000" dirty="0" err="1">
                <a:sym typeface="Symbol" pitchFamily="18" charset="2"/>
              </a:rPr>
              <a:t>gf</a:t>
            </a:r>
            <a:endParaRPr lang="en-US" altLang="zh-CN" sz="2000" dirty="0">
              <a:latin typeface="Arial" charset="0"/>
            </a:endParaRP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1) 4578.560/Ca I/ 2.51/ -0.17;       3) 4581.400/Ca I/ 2.51/ -0.08;</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            .560/V II/ 3.76/ -7.07;                    .414/Ni I/ 3.60/ -2.57;</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            .596/V I/ 1.87/ -3.62;                     .428/Cr I/ 3.41/ -4.68;</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2) 4580.043/Cr I/ 0.94/ -1.30;                   .454/Fe II/ 9.90/ -4.06;</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            .050/La II/ 0.71/ -1.52;                  .467/Ca I/ 2.52/ -0.90;</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            .050/Fe II/ 2.57/ -3.72;                  .487/Co I/ 3.78/ -0.48;</a:t>
            </a:r>
          </a:p>
          <a:p>
            <a:pPr marL="533400" indent="-533400">
              <a:lnSpc>
                <a:spcPct val="90000"/>
              </a:lnSpc>
              <a:buFontTx/>
              <a:buNone/>
            </a:pPr>
            <a:r>
              <a:rPr lang="en-US" altLang="zh-CN" sz="2000" dirty="0">
                <a:latin typeface="Times New Roman" panose="02020603050405020304" pitchFamily="18" charset="0"/>
                <a:cs typeface="Times New Roman" panose="02020603050405020304" pitchFamily="18" charset="0"/>
              </a:rPr>
              <a:t>            .058/Cr II/ 10.6/ -2.36;      4) 4582.833/Fe II/ 2.83/ -3.22;</a:t>
            </a:r>
          </a:p>
        </p:txBody>
      </p:sp>
      <p:pic>
        <p:nvPicPr>
          <p:cNvPr id="98308" name="Picture 1028"/>
          <p:cNvPicPr>
            <a:picLocks noGrp="1" noChangeAspect="1" noChangeArrowheads="1"/>
          </p:cNvPicPr>
          <p:nvPr>
            <p:ph type="clipArt" sz="half" idx="2"/>
          </p:nvPr>
        </p:nvPicPr>
        <p:blipFill>
          <a:blip r:embed="rId2" cstate="print">
            <a:lum bright="-36000" contrast="54000"/>
          </a:blip>
          <a:srcRect/>
          <a:stretch>
            <a:fillRect/>
          </a:stretch>
        </p:blipFill>
        <p:spPr>
          <a:xfrm>
            <a:off x="570739" y="650966"/>
            <a:ext cx="7772400" cy="3048000"/>
          </a:xfrm>
        </p:spPr>
      </p:pic>
      <p:sp>
        <p:nvSpPr>
          <p:cNvPr id="98309" name="Text Box 1029"/>
          <p:cNvSpPr txBox="1">
            <a:spLocks noChangeArrowheads="1"/>
          </p:cNvSpPr>
          <p:nvPr/>
        </p:nvSpPr>
        <p:spPr bwMode="auto">
          <a:xfrm>
            <a:off x="990600" y="2133600"/>
            <a:ext cx="1009650" cy="701675"/>
          </a:xfrm>
          <a:prstGeom prst="rect">
            <a:avLst/>
          </a:prstGeom>
          <a:noFill/>
          <a:ln w="9525">
            <a:noFill/>
            <a:miter lim="800000"/>
            <a:headEnd/>
            <a:tailEnd/>
          </a:ln>
          <a:effectLst/>
        </p:spPr>
        <p:txBody>
          <a:bodyPr wrap="none">
            <a:spAutoFit/>
          </a:bodyPr>
          <a:lstStyle/>
          <a:p>
            <a:r>
              <a:rPr lang="en-US" altLang="zh-CN" sz="2000" dirty="0"/>
              <a:t>  |</a:t>
            </a:r>
          </a:p>
          <a:p>
            <a:r>
              <a:rPr lang="en-US" altLang="zh-CN" sz="2000" dirty="0"/>
              <a:t>4578.55</a:t>
            </a:r>
          </a:p>
        </p:txBody>
      </p:sp>
      <p:sp>
        <p:nvSpPr>
          <p:cNvPr id="98310" name="Text Box 1030"/>
          <p:cNvSpPr txBox="1">
            <a:spLocks noChangeArrowheads="1"/>
          </p:cNvSpPr>
          <p:nvPr/>
        </p:nvSpPr>
        <p:spPr bwMode="auto">
          <a:xfrm>
            <a:off x="2651125" y="2300288"/>
            <a:ext cx="1009650" cy="701675"/>
          </a:xfrm>
          <a:prstGeom prst="rect">
            <a:avLst/>
          </a:prstGeom>
          <a:noFill/>
          <a:ln w="9525">
            <a:noFill/>
            <a:miter lim="800000"/>
            <a:headEnd/>
            <a:tailEnd/>
          </a:ln>
          <a:effectLst/>
        </p:spPr>
        <p:txBody>
          <a:bodyPr wrap="none">
            <a:spAutoFit/>
          </a:bodyPr>
          <a:lstStyle/>
          <a:p>
            <a:r>
              <a:rPr lang="en-US" altLang="zh-CN" sz="2000" dirty="0"/>
              <a:t> |</a:t>
            </a:r>
          </a:p>
          <a:p>
            <a:r>
              <a:rPr lang="en-US" altLang="zh-CN" sz="2000" dirty="0"/>
              <a:t>4580.05</a:t>
            </a:r>
          </a:p>
        </p:txBody>
      </p:sp>
      <p:sp>
        <p:nvSpPr>
          <p:cNvPr id="98311" name="Text Box 1031"/>
          <p:cNvSpPr txBox="1">
            <a:spLocks noChangeArrowheads="1"/>
          </p:cNvSpPr>
          <p:nvPr/>
        </p:nvSpPr>
        <p:spPr bwMode="auto">
          <a:xfrm>
            <a:off x="4114800" y="2667000"/>
            <a:ext cx="1009650" cy="701675"/>
          </a:xfrm>
          <a:prstGeom prst="rect">
            <a:avLst/>
          </a:prstGeom>
          <a:noFill/>
          <a:ln w="9525">
            <a:noFill/>
            <a:miter lim="800000"/>
            <a:headEnd/>
            <a:tailEnd/>
          </a:ln>
          <a:effectLst/>
        </p:spPr>
        <p:txBody>
          <a:bodyPr wrap="none">
            <a:spAutoFit/>
          </a:bodyPr>
          <a:lstStyle/>
          <a:p>
            <a:r>
              <a:rPr lang="en-US" altLang="zh-CN" sz="2000"/>
              <a:t>  |</a:t>
            </a:r>
          </a:p>
          <a:p>
            <a:r>
              <a:rPr lang="en-US" altLang="zh-CN" sz="2000"/>
              <a:t>4581.45</a:t>
            </a:r>
          </a:p>
        </p:txBody>
      </p:sp>
      <p:sp>
        <p:nvSpPr>
          <p:cNvPr id="98312" name="Text Box 1032"/>
          <p:cNvSpPr txBox="1">
            <a:spLocks noChangeArrowheads="1"/>
          </p:cNvSpPr>
          <p:nvPr/>
        </p:nvSpPr>
        <p:spPr bwMode="auto">
          <a:xfrm>
            <a:off x="5546725" y="2452688"/>
            <a:ext cx="1009650" cy="701675"/>
          </a:xfrm>
          <a:prstGeom prst="rect">
            <a:avLst/>
          </a:prstGeom>
          <a:noFill/>
          <a:ln w="9525">
            <a:noFill/>
            <a:miter lim="800000"/>
            <a:headEnd/>
            <a:tailEnd/>
          </a:ln>
          <a:effectLst/>
        </p:spPr>
        <p:txBody>
          <a:bodyPr wrap="none">
            <a:spAutoFit/>
          </a:bodyPr>
          <a:lstStyle/>
          <a:p>
            <a:r>
              <a:rPr lang="en-US" altLang="zh-CN" sz="2000"/>
              <a:t>   |</a:t>
            </a:r>
          </a:p>
          <a:p>
            <a:r>
              <a:rPr lang="en-US" altLang="zh-CN" sz="2000"/>
              <a:t>4582.85</a:t>
            </a:r>
          </a:p>
        </p:txBody>
      </p:sp>
      <p:sp>
        <p:nvSpPr>
          <p:cNvPr id="98313" name="Text Box 1033"/>
          <p:cNvSpPr txBox="1">
            <a:spLocks noChangeArrowheads="1"/>
          </p:cNvSpPr>
          <p:nvPr/>
        </p:nvSpPr>
        <p:spPr bwMode="auto">
          <a:xfrm>
            <a:off x="6625080" y="2847262"/>
            <a:ext cx="1009650" cy="701675"/>
          </a:xfrm>
          <a:prstGeom prst="rect">
            <a:avLst/>
          </a:prstGeom>
          <a:noFill/>
          <a:ln w="9525">
            <a:noFill/>
            <a:miter lim="800000"/>
            <a:headEnd/>
            <a:tailEnd/>
          </a:ln>
          <a:effectLst/>
        </p:spPr>
        <p:txBody>
          <a:bodyPr wrap="none">
            <a:spAutoFit/>
          </a:bodyPr>
          <a:lstStyle/>
          <a:p>
            <a:r>
              <a:rPr lang="en-US" altLang="zh-CN" sz="2000" dirty="0"/>
              <a:t>  |</a:t>
            </a:r>
          </a:p>
          <a:p>
            <a:r>
              <a:rPr lang="en-US" altLang="zh-CN" sz="2000" dirty="0"/>
              <a:t>4583.85</a:t>
            </a:r>
          </a:p>
        </p:txBody>
      </p:sp>
      <p:sp>
        <p:nvSpPr>
          <p:cNvPr id="98314" name="Text Box 1034"/>
          <p:cNvSpPr txBox="1">
            <a:spLocks noChangeArrowheads="1"/>
          </p:cNvSpPr>
          <p:nvPr/>
        </p:nvSpPr>
        <p:spPr bwMode="auto">
          <a:xfrm>
            <a:off x="5741161" y="1631270"/>
            <a:ext cx="1009650" cy="701675"/>
          </a:xfrm>
          <a:prstGeom prst="rect">
            <a:avLst/>
          </a:prstGeom>
          <a:noFill/>
          <a:ln w="9525">
            <a:noFill/>
            <a:miter lim="800000"/>
            <a:headEnd/>
            <a:tailEnd/>
          </a:ln>
          <a:effectLst/>
        </p:spPr>
        <p:txBody>
          <a:bodyPr wrap="none">
            <a:spAutoFit/>
          </a:bodyPr>
          <a:lstStyle/>
          <a:p>
            <a:r>
              <a:rPr lang="en-US" altLang="zh-CN" sz="2000" dirty="0"/>
              <a:t>       |</a:t>
            </a:r>
          </a:p>
          <a:p>
            <a:r>
              <a:rPr lang="en-US" altLang="zh-CN" sz="2000" dirty="0"/>
              <a:t>4583.45</a:t>
            </a:r>
          </a:p>
        </p:txBody>
      </p:sp>
      <p:sp>
        <p:nvSpPr>
          <p:cNvPr id="98315" name="Rectangle 1035"/>
          <p:cNvSpPr>
            <a:spLocks noChangeArrowheads="1"/>
          </p:cNvSpPr>
          <p:nvPr/>
        </p:nvSpPr>
        <p:spPr bwMode="auto">
          <a:xfrm>
            <a:off x="251520" y="6415829"/>
            <a:ext cx="6964898" cy="485908"/>
          </a:xfrm>
          <a:prstGeom prst="rect">
            <a:avLst/>
          </a:prstGeom>
          <a:solidFill>
            <a:schemeClr val="bg1"/>
          </a:solidFill>
          <a:ln w="9525">
            <a:solidFill>
              <a:schemeClr val="tx1"/>
            </a:solidFill>
            <a:miter lim="800000"/>
            <a:headEnd/>
            <a:tailEnd/>
          </a:ln>
          <a:effectLst/>
        </p:spPr>
        <p:txBody>
          <a:bodyPr wrap="none" anchor="ctr"/>
          <a:lstStyle/>
          <a:p>
            <a:r>
              <a:rPr lang="en-US" altLang="zh-CN" sz="2000" dirty="0">
                <a:latin typeface="Times New Roman" panose="02020603050405020304" pitchFamily="18" charset="0"/>
                <a:cs typeface="Times New Roman" panose="02020603050405020304" pitchFamily="18" charset="0"/>
              </a:rPr>
              <a:t>5) 4583.440/</a:t>
            </a:r>
            <a:r>
              <a:rPr lang="en-US" altLang="zh-CN" sz="2000" dirty="0" err="1">
                <a:latin typeface="Times New Roman" panose="02020603050405020304" pitchFamily="18" charset="0"/>
                <a:cs typeface="Times New Roman" panose="02020603050405020304" pitchFamily="18" charset="0"/>
              </a:rPr>
              <a:t>Ti</a:t>
            </a:r>
            <a:r>
              <a:rPr lang="en-US" altLang="zh-CN" sz="2000" dirty="0">
                <a:latin typeface="Times New Roman" panose="02020603050405020304" pitchFamily="18" charset="0"/>
                <a:cs typeface="Times New Roman" panose="02020603050405020304" pitchFamily="18" charset="0"/>
              </a:rPr>
              <a:t> II/ 1.16/ -2.68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0" y="381000"/>
            <a:ext cx="8964488" cy="838200"/>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举例</a:t>
            </a:r>
            <a:r>
              <a:rPr lang="en-US" altLang="zh-CN" sz="3600" b="1" dirty="0">
                <a:solidFill>
                  <a:schemeClr val="tx1"/>
                </a:solidFill>
                <a:latin typeface="华文楷体" panose="02010600040101010101" pitchFamily="2" charset="-122"/>
                <a:ea typeface="华文楷体" panose="02010600040101010101" pitchFamily="2" charset="-122"/>
              </a:rPr>
              <a:t>: </a:t>
            </a:r>
            <a:r>
              <a:rPr lang="zh-CN" altLang="en-US" sz="3600" b="1" dirty="0">
                <a:solidFill>
                  <a:schemeClr val="tx1"/>
                </a:solidFill>
                <a:latin typeface="华文楷体" panose="02010600040101010101" pitchFamily="2" charset="-122"/>
                <a:ea typeface="华文楷体" panose="02010600040101010101" pitchFamily="2" charset="-122"/>
              </a:rPr>
              <a:t>与恒星大气模型的计算结果比较</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97283" name="Rectangle 1027"/>
          <p:cNvSpPr>
            <a:spLocks noGrp="1" noChangeArrowheads="1"/>
          </p:cNvSpPr>
          <p:nvPr>
            <p:ph type="body" sz="half" idx="1"/>
          </p:nvPr>
        </p:nvSpPr>
        <p:spPr>
          <a:xfrm>
            <a:off x="914400" y="5715000"/>
            <a:ext cx="7010400" cy="838200"/>
          </a:xfrm>
        </p:spPr>
        <p:txBody>
          <a:bodyPr>
            <a:normAutofit/>
          </a:bodyPr>
          <a:lstStyle/>
          <a:p>
            <a:pPr>
              <a:buFontTx/>
              <a:buNone/>
            </a:pPr>
            <a:r>
              <a:rPr lang="zh-CN" altLang="en-US" sz="2400" b="1" dirty="0">
                <a:solidFill>
                  <a:srgbClr val="C00000"/>
                </a:solidFill>
                <a:latin typeface="Arial" charset="0"/>
              </a:rPr>
              <a:t>没有考虑外部致宽机制的理论光谱</a:t>
            </a:r>
            <a:endParaRPr lang="en-US" altLang="zh-CN" sz="2400" b="1" dirty="0">
              <a:solidFill>
                <a:srgbClr val="C00000"/>
              </a:solidFill>
              <a:latin typeface="Arial" charset="0"/>
            </a:endParaRPr>
          </a:p>
        </p:txBody>
      </p:sp>
      <p:pic>
        <p:nvPicPr>
          <p:cNvPr id="97284" name="Picture 1028"/>
          <p:cNvPicPr>
            <a:picLocks noGrp="1" noChangeAspect="1" noChangeArrowheads="1"/>
          </p:cNvPicPr>
          <p:nvPr>
            <p:ph type="clipArt" sz="half" idx="2"/>
          </p:nvPr>
        </p:nvPicPr>
        <p:blipFill>
          <a:blip r:embed="rId2" cstate="print">
            <a:lum contrast="30000"/>
          </a:blip>
          <a:srcRect/>
          <a:stretch>
            <a:fillRect/>
          </a:stretch>
        </p:blipFill>
        <p:spPr>
          <a:xfrm>
            <a:off x="609600" y="1447800"/>
            <a:ext cx="7924800" cy="4114800"/>
          </a:xfrm>
        </p:spPr>
      </p:pic>
      <p:sp>
        <p:nvSpPr>
          <p:cNvPr id="97286" name="Text Box 1030"/>
          <p:cNvSpPr txBox="1">
            <a:spLocks noChangeArrowheads="1"/>
          </p:cNvSpPr>
          <p:nvPr/>
        </p:nvSpPr>
        <p:spPr bwMode="auto">
          <a:xfrm>
            <a:off x="1066800" y="4876800"/>
            <a:ext cx="677863" cy="396875"/>
          </a:xfrm>
          <a:prstGeom prst="rect">
            <a:avLst/>
          </a:prstGeom>
          <a:noFill/>
          <a:ln w="9525">
            <a:noFill/>
            <a:miter lim="800000"/>
            <a:headEnd/>
            <a:tailEnd/>
          </a:ln>
          <a:effectLst/>
        </p:spPr>
        <p:txBody>
          <a:bodyPr wrap="none">
            <a:spAutoFit/>
          </a:bodyPr>
          <a:lstStyle/>
          <a:p>
            <a:r>
              <a:rPr lang="en-US" altLang="zh-CN" sz="2000"/>
              <a:t>Ca I </a:t>
            </a:r>
          </a:p>
        </p:txBody>
      </p:sp>
      <p:sp>
        <p:nvSpPr>
          <p:cNvPr id="97287" name="Text Box 1031"/>
          <p:cNvSpPr txBox="1">
            <a:spLocks noChangeArrowheads="1"/>
          </p:cNvSpPr>
          <p:nvPr/>
        </p:nvSpPr>
        <p:spPr bwMode="auto">
          <a:xfrm>
            <a:off x="2590800" y="4876800"/>
            <a:ext cx="733425" cy="396875"/>
          </a:xfrm>
          <a:prstGeom prst="rect">
            <a:avLst/>
          </a:prstGeom>
          <a:noFill/>
          <a:ln w="9525">
            <a:noFill/>
            <a:miter lim="800000"/>
            <a:headEnd/>
            <a:tailEnd/>
          </a:ln>
          <a:effectLst/>
        </p:spPr>
        <p:txBody>
          <a:bodyPr wrap="none">
            <a:spAutoFit/>
          </a:bodyPr>
          <a:lstStyle/>
          <a:p>
            <a:r>
              <a:rPr lang="en-US" altLang="zh-CN" sz="2000"/>
              <a:t>Fe II </a:t>
            </a:r>
          </a:p>
        </p:txBody>
      </p:sp>
      <p:sp>
        <p:nvSpPr>
          <p:cNvPr id="97288" name="Text Box 1032"/>
          <p:cNvSpPr txBox="1">
            <a:spLocks noChangeArrowheads="1"/>
          </p:cNvSpPr>
          <p:nvPr/>
        </p:nvSpPr>
        <p:spPr bwMode="auto">
          <a:xfrm>
            <a:off x="3429000" y="3886200"/>
            <a:ext cx="1042988" cy="1311275"/>
          </a:xfrm>
          <a:prstGeom prst="rect">
            <a:avLst/>
          </a:prstGeom>
          <a:noFill/>
          <a:ln w="9525">
            <a:noFill/>
            <a:miter lim="800000"/>
            <a:headEnd/>
            <a:tailEnd/>
          </a:ln>
          <a:effectLst/>
        </p:spPr>
        <p:txBody>
          <a:bodyPr wrap="none">
            <a:spAutoFit/>
          </a:bodyPr>
          <a:lstStyle/>
          <a:p>
            <a:r>
              <a:rPr lang="en-US" altLang="zh-CN" sz="2000"/>
              <a:t>5 lines:</a:t>
            </a:r>
          </a:p>
          <a:p>
            <a:r>
              <a:rPr lang="en-US" altLang="zh-CN" sz="2000"/>
              <a:t>Ca I (2);</a:t>
            </a:r>
          </a:p>
          <a:p>
            <a:r>
              <a:rPr lang="en-US" altLang="zh-CN" sz="2000"/>
              <a:t>Fe I;</a:t>
            </a:r>
          </a:p>
          <a:p>
            <a:r>
              <a:rPr lang="en-US" altLang="zh-CN" sz="2000"/>
              <a:t>Co I (2)</a:t>
            </a:r>
          </a:p>
        </p:txBody>
      </p:sp>
      <p:sp>
        <p:nvSpPr>
          <p:cNvPr id="97290" name="Text Box 1034"/>
          <p:cNvSpPr txBox="1">
            <a:spLocks noChangeArrowheads="1"/>
          </p:cNvSpPr>
          <p:nvPr/>
        </p:nvSpPr>
        <p:spPr bwMode="auto">
          <a:xfrm>
            <a:off x="5638800" y="4800600"/>
            <a:ext cx="733425" cy="396875"/>
          </a:xfrm>
          <a:prstGeom prst="rect">
            <a:avLst/>
          </a:prstGeom>
          <a:noFill/>
          <a:ln w="9525">
            <a:noFill/>
            <a:miter lim="800000"/>
            <a:headEnd/>
            <a:tailEnd/>
          </a:ln>
          <a:effectLst/>
        </p:spPr>
        <p:txBody>
          <a:bodyPr wrap="none">
            <a:spAutoFit/>
          </a:bodyPr>
          <a:lstStyle/>
          <a:p>
            <a:r>
              <a:rPr lang="en-US" altLang="zh-CN" sz="2000"/>
              <a:t>Fe II </a:t>
            </a:r>
          </a:p>
        </p:txBody>
      </p:sp>
      <p:sp>
        <p:nvSpPr>
          <p:cNvPr id="97291" name="Text Box 1035"/>
          <p:cNvSpPr txBox="1">
            <a:spLocks noChangeArrowheads="1"/>
          </p:cNvSpPr>
          <p:nvPr/>
        </p:nvSpPr>
        <p:spPr bwMode="auto">
          <a:xfrm>
            <a:off x="6248400" y="3962400"/>
            <a:ext cx="704850" cy="396875"/>
          </a:xfrm>
          <a:prstGeom prst="rect">
            <a:avLst/>
          </a:prstGeom>
          <a:noFill/>
          <a:ln w="9525">
            <a:noFill/>
            <a:miter lim="800000"/>
            <a:headEnd/>
            <a:tailEnd/>
          </a:ln>
          <a:effectLst/>
        </p:spPr>
        <p:txBody>
          <a:bodyPr wrap="none">
            <a:spAutoFit/>
          </a:bodyPr>
          <a:lstStyle/>
          <a:p>
            <a:r>
              <a:rPr lang="en-US" altLang="zh-CN" sz="2000"/>
              <a:t>Ti II </a:t>
            </a:r>
          </a:p>
        </p:txBody>
      </p:sp>
      <p:sp>
        <p:nvSpPr>
          <p:cNvPr id="97292" name="Text Box 1036"/>
          <p:cNvSpPr txBox="1">
            <a:spLocks noChangeArrowheads="1"/>
          </p:cNvSpPr>
          <p:nvPr/>
        </p:nvSpPr>
        <p:spPr bwMode="auto">
          <a:xfrm>
            <a:off x="6400800" y="4953000"/>
            <a:ext cx="1998663" cy="396875"/>
          </a:xfrm>
          <a:prstGeom prst="rect">
            <a:avLst/>
          </a:prstGeom>
          <a:noFill/>
          <a:ln w="9525">
            <a:noFill/>
            <a:miter lim="800000"/>
            <a:headEnd/>
            <a:tailEnd/>
          </a:ln>
          <a:effectLst/>
        </p:spPr>
        <p:txBody>
          <a:bodyPr wrap="none">
            <a:spAutoFit/>
          </a:bodyPr>
          <a:lstStyle/>
          <a:p>
            <a:r>
              <a:rPr lang="en-US" altLang="zh-CN" sz="2000"/>
              <a:t>FeII + CaI + FeII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日期占位符 3"/>
          <p:cNvSpPr>
            <a:spLocks noGrp="1"/>
          </p:cNvSpPr>
          <p:nvPr>
            <p:ph type="dt" sz="quarter" idx="10"/>
          </p:nvPr>
        </p:nvSpPr>
        <p:spPr>
          <a:noFill/>
        </p:spPr>
        <p:txBody>
          <a:bodyPr/>
          <a:lstStyle/>
          <a:p>
            <a:fld id="{12067339-9241-4457-82F1-5B5CC3D6B999}" type="datetime1">
              <a:rPr lang="zh-CN" altLang="en-US" smtClean="0"/>
              <a:pPr/>
              <a:t>2024-7-5</a:t>
            </a:fld>
            <a:endParaRPr lang="en-US" altLang="zh-CN"/>
          </a:p>
        </p:txBody>
      </p:sp>
      <p:sp>
        <p:nvSpPr>
          <p:cNvPr id="18435" name="Rectangle 2"/>
          <p:cNvSpPr>
            <a:spLocks noGrp="1" noChangeArrowheads="1"/>
          </p:cNvSpPr>
          <p:nvPr>
            <p:ph type="title"/>
          </p:nvPr>
        </p:nvSpPr>
        <p:spPr>
          <a:xfrm>
            <a:off x="107505" y="304800"/>
            <a:ext cx="4824536" cy="1216025"/>
          </a:xfrm>
        </p:spPr>
        <p:txBody>
          <a:bodyPr/>
          <a:lstStyle/>
          <a:p>
            <a:pPr algn="ctr" eaLnBrk="1" hangingPunct="1"/>
            <a:r>
              <a:rPr kumimoji="0" lang="zh-CN" altLang="en-US" sz="3600" b="1" i="0" u="none" strike="noStrike" kern="0" cap="none" spc="0" normalizeH="0" baseline="0" noProof="0" dirty="0">
                <a:ln>
                  <a:noFill/>
                </a:ln>
                <a:solidFill>
                  <a:srgbClr val="000000"/>
                </a:solidFill>
                <a:effectLst/>
                <a:uLnTx/>
                <a:uFillTx/>
                <a:latin typeface="Verdana"/>
                <a:ea typeface="华文楷体" pitchFamily="2" charset="-122"/>
                <a:cs typeface="+mj-cs"/>
              </a:rPr>
              <a:t>高分辨率恒星光谱分析</a:t>
            </a:r>
            <a:endParaRPr lang="zh-CN" altLang="en-US" sz="3600" b="1" dirty="0">
              <a:solidFill>
                <a:srgbClr val="FF0000"/>
              </a:solidFill>
              <a:latin typeface="Times New Roman" pitchFamily="18" charset="0"/>
              <a:ea typeface="华文楷体" pitchFamily="2" charset="-122"/>
              <a:cs typeface="Times New Roman" pitchFamily="18" charset="0"/>
            </a:endParaRPr>
          </a:p>
        </p:txBody>
      </p:sp>
      <p:pic>
        <p:nvPicPr>
          <p:cNvPr id="18436" name="Picture 5"/>
          <p:cNvPicPr>
            <a:picLocks noGrp="1" noChangeAspect="1" noChangeArrowheads="1"/>
          </p:cNvPicPr>
          <p:nvPr>
            <p:ph type="body" idx="1"/>
          </p:nvPr>
        </p:nvPicPr>
        <p:blipFill>
          <a:blip r:embed="rId2" cstate="print"/>
          <a:srcRect/>
          <a:stretch>
            <a:fillRect/>
          </a:stretch>
        </p:blipFill>
        <p:spPr>
          <a:xfrm>
            <a:off x="4788024" y="692696"/>
            <a:ext cx="4032001" cy="5675232"/>
          </a:xfrm>
          <a:noFill/>
        </p:spPr>
      </p:pic>
      <p:sp>
        <p:nvSpPr>
          <p:cNvPr id="18437" name="Text Box 6"/>
          <p:cNvSpPr txBox="1">
            <a:spLocks noChangeArrowheads="1"/>
          </p:cNvSpPr>
          <p:nvPr/>
        </p:nvSpPr>
        <p:spPr bwMode="auto">
          <a:xfrm>
            <a:off x="539750" y="2924175"/>
            <a:ext cx="3671888" cy="366713"/>
          </a:xfrm>
          <a:prstGeom prst="rect">
            <a:avLst/>
          </a:prstGeom>
          <a:noFill/>
          <a:ln w="9525" algn="ctr">
            <a:noFill/>
            <a:miter lim="800000"/>
            <a:headEnd/>
            <a:tailEnd/>
          </a:ln>
        </p:spPr>
        <p:txBody>
          <a:bodyPr>
            <a:spAutoFit/>
          </a:bodyPr>
          <a:lstStyle/>
          <a:p>
            <a:pPr>
              <a:spcBef>
                <a:spcPct val="50000"/>
              </a:spcBef>
            </a:pPr>
            <a:endParaRPr lang="zh-CN" altLang="en-US"/>
          </a:p>
        </p:txBody>
      </p:sp>
      <p:sp>
        <p:nvSpPr>
          <p:cNvPr id="18438" name="Rectangle 7"/>
          <p:cNvSpPr>
            <a:spLocks noChangeArrowheads="1"/>
          </p:cNvSpPr>
          <p:nvPr/>
        </p:nvSpPr>
        <p:spPr bwMode="auto">
          <a:xfrm>
            <a:off x="683568" y="1916832"/>
            <a:ext cx="3960812" cy="523220"/>
          </a:xfrm>
          <a:prstGeom prst="rect">
            <a:avLst/>
          </a:prstGeom>
          <a:noFill/>
          <a:ln w="9525" algn="ctr">
            <a:noFill/>
            <a:miter lim="800000"/>
            <a:headEnd/>
            <a:tailEnd/>
          </a:ln>
        </p:spPr>
        <p:txBody>
          <a:bodyPr wrap="square">
            <a:spAutoFit/>
          </a:bodyPr>
          <a:lstStyle/>
          <a:p>
            <a:r>
              <a:rPr lang="zh-CN" altLang="en-US" sz="2800" b="1" dirty="0">
                <a:solidFill>
                  <a:srgbClr val="FF0000"/>
                </a:solidFill>
                <a:latin typeface="Times New Roman" pitchFamily="18" charset="0"/>
                <a:ea typeface="华文楷体" pitchFamily="2" charset="-122"/>
                <a:cs typeface="Times New Roman" pitchFamily="18" charset="0"/>
              </a:rPr>
              <a:t>为啥高分辨率光谱</a:t>
            </a:r>
            <a:endParaRPr lang="zh-CN" altLang="en-US" sz="2800" b="1" dirty="0">
              <a:solidFill>
                <a:srgbClr val="002060"/>
              </a:solidFill>
              <a:latin typeface="Times New Roman" pitchFamily="18" charset="0"/>
              <a:ea typeface="华文楷体" pitchFamily="2" charset="-122"/>
              <a:cs typeface="Times New Roman" pitchFamily="18" charset="0"/>
            </a:endParaRPr>
          </a:p>
        </p:txBody>
      </p:sp>
      <p:pic>
        <p:nvPicPr>
          <p:cNvPr id="7" name="Picture 8"/>
          <p:cNvPicPr>
            <a:picLocks noChangeAspect="1" noChangeArrowheads="1"/>
          </p:cNvPicPr>
          <p:nvPr/>
        </p:nvPicPr>
        <p:blipFill>
          <a:blip r:embed="rId3" cstate="print"/>
          <a:srcRect/>
          <a:stretch>
            <a:fillRect/>
          </a:stretch>
        </p:blipFill>
        <p:spPr bwMode="auto">
          <a:xfrm>
            <a:off x="0" y="2564904"/>
            <a:ext cx="4739177" cy="2616250"/>
          </a:xfrm>
          <a:prstGeom prst="rect">
            <a:avLst/>
          </a:prstGeom>
          <a:noFill/>
          <a:ln w="9525">
            <a:noFill/>
            <a:miter lim="800000"/>
            <a:headEnd/>
            <a:tailEnd/>
          </a:ln>
        </p:spPr>
      </p:pic>
      <p:sp>
        <p:nvSpPr>
          <p:cNvPr id="8" name="矩形 7"/>
          <p:cNvSpPr/>
          <p:nvPr/>
        </p:nvSpPr>
        <p:spPr>
          <a:xfrm>
            <a:off x="251520" y="5301208"/>
            <a:ext cx="3960440" cy="523220"/>
          </a:xfrm>
          <a:prstGeom prst="rect">
            <a:avLst/>
          </a:prstGeom>
        </p:spPr>
        <p:txBody>
          <a:bodyPr wrap="square">
            <a:spAutoFit/>
          </a:bodyPr>
          <a:lstStyle/>
          <a:p>
            <a:pPr algn="ctr"/>
            <a:r>
              <a:rPr lang="zh-CN" altLang="en-US" sz="2800" b="1" dirty="0">
                <a:solidFill>
                  <a:srgbClr val="CC0000"/>
                </a:solidFill>
                <a:latin typeface="Times New Roman" pitchFamily="18" charset="0"/>
                <a:cs typeface="Times New Roman" pitchFamily="18" charset="0"/>
              </a:rPr>
              <a:t>同位素比例</a:t>
            </a:r>
          </a:p>
        </p:txBody>
      </p:sp>
      <p:pic>
        <p:nvPicPr>
          <p:cNvPr id="9" name="Picture 8" descr="naoc_bg_blue"/>
          <p:cNvPicPr>
            <a:picLocks noChangeAspect="1" noChangeArrowheads="1"/>
          </p:cNvPicPr>
          <p:nvPr/>
        </p:nvPicPr>
        <p:blipFill>
          <a:blip r:embed="rId4"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3580191852"/>
      </p:ext>
    </p:extLst>
  </p:cSld>
  <p:clrMapOvr>
    <a:masterClrMapping/>
  </p:clrMapOvr>
  <p:transition>
    <p:blinds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3"/>
          <p:cNvSpPr>
            <a:spLocks noGrp="1"/>
          </p:cNvSpPr>
          <p:nvPr>
            <p:ph type="sldNum" sz="quarter" idx="12"/>
          </p:nvPr>
        </p:nvSpPr>
        <p:spPr/>
        <p:txBody>
          <a:bodyPr/>
          <a:lstStyle/>
          <a:p>
            <a:fld id="{2BC54942-C14D-47DD-9D72-E78B52AA2D31}" type="slidenum">
              <a:rPr lang="en-US" altLang="zh-CN"/>
              <a:pPr/>
              <a:t>40</a:t>
            </a:fld>
            <a:endParaRPr lang="en-US" altLang="zh-CN"/>
          </a:p>
        </p:txBody>
      </p:sp>
      <p:sp>
        <p:nvSpPr>
          <p:cNvPr id="199684" name="Rectangle 4"/>
          <p:cNvSpPr>
            <a:spLocks noChangeArrowheads="1"/>
          </p:cNvSpPr>
          <p:nvPr/>
        </p:nvSpPr>
        <p:spPr bwMode="auto">
          <a:xfrm>
            <a:off x="504825" y="1628800"/>
            <a:ext cx="7848600" cy="4462760"/>
          </a:xfrm>
          <a:prstGeom prst="rect">
            <a:avLst/>
          </a:prstGeom>
          <a:noFill/>
          <a:ln w="9525">
            <a:noFill/>
            <a:miter lim="800000"/>
            <a:headEnd/>
            <a:tailEnd/>
          </a:ln>
          <a:effectLst/>
        </p:spPr>
        <p:txBody>
          <a:bodyPr>
            <a:spAutoFit/>
          </a:bodyPr>
          <a:lstStyle/>
          <a:p>
            <a:r>
              <a:rPr lang="de-DE" altLang="zh-CN" sz="2800" dirty="0">
                <a:solidFill>
                  <a:srgbClr val="C00000"/>
                </a:solidFill>
                <a:latin typeface="华文楷体" pitchFamily="2" charset="-122"/>
                <a:ea typeface="华文楷体" pitchFamily="2" charset="-122"/>
              </a:rPr>
              <a:t>Balmer</a:t>
            </a:r>
            <a:r>
              <a:rPr lang="zh-CN" altLang="en-US" sz="2800" dirty="0">
                <a:solidFill>
                  <a:srgbClr val="C00000"/>
                </a:solidFill>
                <a:latin typeface="华文楷体" pitchFamily="2" charset="-122"/>
                <a:ea typeface="华文楷体" pitchFamily="2" charset="-122"/>
              </a:rPr>
              <a:t>谱线的重要性</a:t>
            </a:r>
            <a:r>
              <a:rPr lang="de-DE" altLang="zh-CN" sz="2800" dirty="0">
                <a:solidFill>
                  <a:srgbClr val="C00000"/>
                </a:solidFill>
                <a:latin typeface="华文楷体" pitchFamily="2" charset="-122"/>
                <a:ea typeface="华文楷体" pitchFamily="2" charset="-122"/>
              </a:rPr>
              <a:t> </a:t>
            </a:r>
          </a:p>
          <a:p>
            <a:endParaRPr lang="de-DE" altLang="zh-CN" sz="2800" dirty="0">
              <a:solidFill>
                <a:srgbClr val="C00000"/>
              </a:solidFill>
              <a:latin typeface="华文楷体" pitchFamily="2" charset="-122"/>
              <a:ea typeface="华文楷体" pitchFamily="2" charset="-122"/>
            </a:endParaRPr>
          </a:p>
          <a:p>
            <a:pPr eaLnBrk="0" hangingPunct="0"/>
            <a:r>
              <a:rPr lang="zh-CN" altLang="en-US" sz="2400" dirty="0">
                <a:latin typeface="华文楷体" pitchFamily="2" charset="-122"/>
                <a:ea typeface="华文楷体" pitchFamily="2" charset="-122"/>
              </a:rPr>
              <a:t>无论是冷星还是热星，由于几乎所有的恒星大气中氢占主导，因此中性氢的</a:t>
            </a:r>
            <a:r>
              <a:rPr lang="de-DE" altLang="zh-CN" sz="2400" dirty="0">
                <a:latin typeface="华文楷体" pitchFamily="2" charset="-122"/>
                <a:ea typeface="华文楷体" pitchFamily="2" charset="-122"/>
              </a:rPr>
              <a:t>Balmer</a:t>
            </a:r>
            <a:r>
              <a:rPr lang="zh-CN" altLang="en-US" sz="2400" dirty="0">
                <a:latin typeface="华文楷体" pitchFamily="2" charset="-122"/>
                <a:ea typeface="华文楷体" pitchFamily="2" charset="-122"/>
              </a:rPr>
              <a:t>谱线对参数信息有贡献；</a:t>
            </a:r>
            <a:endParaRPr lang="de-DE" altLang="zh-CN" sz="2400" dirty="0">
              <a:latin typeface="华文楷体" pitchFamily="2" charset="-122"/>
              <a:ea typeface="华文楷体" pitchFamily="2" charset="-122"/>
            </a:endParaRPr>
          </a:p>
          <a:p>
            <a:pPr eaLnBrk="0" hangingPunct="0"/>
            <a:r>
              <a:rPr lang="zh-CN" altLang="en-US" sz="2400" dirty="0">
                <a:latin typeface="华文楷体" pitchFamily="2" charset="-122"/>
                <a:ea typeface="华文楷体" pitchFamily="2" charset="-122"/>
              </a:rPr>
              <a:t>结合它的电离温度，有理由在光谱分类的过程中考虑它们。</a:t>
            </a:r>
            <a:endParaRPr lang="de-DE" altLang="zh-CN" sz="2400" dirty="0">
              <a:latin typeface="华文楷体" pitchFamily="2" charset="-122"/>
              <a:ea typeface="华文楷体" pitchFamily="2" charset="-122"/>
            </a:endParaRPr>
          </a:p>
          <a:p>
            <a:pPr lvl="1" eaLnBrk="0" hangingPunct="0">
              <a:spcBef>
                <a:spcPct val="50000"/>
              </a:spcBef>
              <a:buFontTx/>
              <a:buChar char="•"/>
            </a:pPr>
            <a:r>
              <a:rPr lang="zh-CN" altLang="en-US" sz="2400" dirty="0">
                <a:latin typeface="华文楷体" pitchFamily="2" charset="-122"/>
                <a:ea typeface="华文楷体" pitchFamily="2" charset="-122"/>
              </a:rPr>
              <a:t>一般地说</a:t>
            </a:r>
            <a:r>
              <a:rPr lang="de-DE" altLang="zh-CN" sz="2400" dirty="0">
                <a:latin typeface="华文楷体" pitchFamily="2" charset="-122"/>
                <a:ea typeface="华文楷体" pitchFamily="2" charset="-122"/>
              </a:rPr>
              <a:t>, hydrogen</a:t>
            </a:r>
            <a:r>
              <a:rPr lang="zh-CN" altLang="en-US" sz="2400" dirty="0">
                <a:latin typeface="华文楷体" pitchFamily="2" charset="-122"/>
                <a:ea typeface="华文楷体" pitchFamily="2" charset="-122"/>
              </a:rPr>
              <a:t>一般有两者状态</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只有很少部分处于两者之间</a:t>
            </a:r>
            <a:endParaRPr lang="de-DE" altLang="zh-CN" sz="2400" dirty="0">
              <a:latin typeface="华文楷体" pitchFamily="2" charset="-122"/>
              <a:ea typeface="华文楷体" pitchFamily="2" charset="-122"/>
            </a:endParaRPr>
          </a:p>
          <a:p>
            <a:pPr lvl="1" eaLnBrk="0" hangingPunct="0">
              <a:spcBef>
                <a:spcPct val="50000"/>
              </a:spcBef>
              <a:buFontTx/>
              <a:buChar char="•"/>
            </a:pPr>
            <a:r>
              <a:rPr lang="zh-CN" altLang="en-US" sz="2400" dirty="0">
                <a:latin typeface="华文楷体" pitchFamily="2" charset="-122"/>
                <a:ea typeface="华文楷体" pitchFamily="2" charset="-122"/>
              </a:rPr>
              <a:t>温度</a:t>
            </a:r>
            <a:r>
              <a:rPr lang="de-DE" altLang="zh-CN" sz="2400"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a:t>
            </a:r>
            <a:r>
              <a:rPr lang="de-DE" altLang="zh-CN" sz="2400" dirty="0">
                <a:latin typeface="华文楷体" pitchFamily="2" charset="-122"/>
                <a:ea typeface="华文楷体" pitchFamily="2" charset="-122"/>
                <a:sym typeface="Symbol" pitchFamily="18" charset="2"/>
              </a:rPr>
              <a:t></a:t>
            </a:r>
            <a:r>
              <a:rPr lang="de-DE" altLang="zh-CN" sz="2400" dirty="0">
                <a:latin typeface="华文楷体" pitchFamily="2" charset="-122"/>
                <a:ea typeface="华文楷体" pitchFamily="2" charset="-122"/>
              </a:rPr>
              <a:t> 8000 K</a:t>
            </a:r>
            <a:r>
              <a:rPr lang="zh-CN" altLang="en-US" sz="2400" dirty="0">
                <a:latin typeface="华文楷体" pitchFamily="2" charset="-122"/>
                <a:ea typeface="华文楷体" pitchFamily="2" charset="-122"/>
              </a:rPr>
              <a:t>的热星中，它是电离的</a:t>
            </a:r>
            <a:endParaRPr lang="de-DE" altLang="zh-CN" sz="2400" dirty="0">
              <a:latin typeface="华文楷体" pitchFamily="2" charset="-122"/>
              <a:ea typeface="华文楷体" pitchFamily="2" charset="-122"/>
            </a:endParaRPr>
          </a:p>
          <a:p>
            <a:pPr lvl="1" eaLnBrk="0" hangingPunct="0">
              <a:spcBef>
                <a:spcPct val="50000"/>
              </a:spcBef>
              <a:buFontTx/>
              <a:buChar char="•"/>
            </a:pP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温度</a:t>
            </a:r>
            <a:r>
              <a:rPr lang="de-DE" altLang="zh-CN" sz="2400"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&lt;8000 K</a:t>
            </a:r>
            <a:r>
              <a:rPr lang="zh-CN" altLang="en-US" sz="2400" dirty="0">
                <a:latin typeface="华文楷体" pitchFamily="2" charset="-122"/>
                <a:ea typeface="华文楷体" pitchFamily="2" charset="-122"/>
              </a:rPr>
              <a:t>的冷星中，它是中性的</a:t>
            </a:r>
            <a:endParaRPr lang="en-US" altLang="zh-CN" sz="2400" dirty="0">
              <a:latin typeface="Comic Sans MS" pitchFamily="66" charset="0"/>
            </a:endParaRPr>
          </a:p>
        </p:txBody>
      </p:sp>
      <p:sp>
        <p:nvSpPr>
          <p:cNvPr id="199685" name="Rectangle 5"/>
          <p:cNvSpPr>
            <a:spLocks noChangeArrowheads="1"/>
          </p:cNvSpPr>
          <p:nvPr/>
        </p:nvSpPr>
        <p:spPr bwMode="auto">
          <a:xfrm>
            <a:off x="685800" y="381000"/>
            <a:ext cx="7486650" cy="609600"/>
          </a:xfrm>
          <a:prstGeom prst="rect">
            <a:avLst/>
          </a:prstGeom>
          <a:noFill/>
          <a:ln w="9525">
            <a:noFill/>
            <a:miter lim="800000"/>
            <a:headEnd/>
            <a:tailEnd/>
          </a:ln>
          <a:effectLst/>
        </p:spPr>
        <p:txBody>
          <a:bodyPr anchor="ctr"/>
          <a:lstStyle/>
          <a:p>
            <a:pPr algn="ctr"/>
            <a:r>
              <a:rPr kumimoji="0" lang="de-DE" altLang="zh-CN" dirty="0">
                <a:solidFill>
                  <a:srgbClr val="FF0000"/>
                </a:solidFill>
                <a:latin typeface="Arial" pitchFamily="34" charset="0"/>
              </a:rPr>
              <a:t>	</a:t>
            </a:r>
            <a:r>
              <a:rPr lang="zh-CN" altLang="en-US" sz="3600" b="1" kern="0" dirty="0">
                <a:latin typeface="华文楷体" panose="02010600040101010101" pitchFamily="2" charset="-122"/>
                <a:ea typeface="华文楷体" panose="02010600040101010101" pitchFamily="2" charset="-122"/>
                <a:cs typeface="+mj-cs"/>
              </a:rPr>
              <a:t>光谱方法</a:t>
            </a:r>
            <a:r>
              <a:rPr lang="en-US" altLang="zh-CN" sz="3600" b="1" kern="0" dirty="0">
                <a:latin typeface="华文楷体" panose="02010600040101010101" pitchFamily="2" charset="-122"/>
                <a:ea typeface="华文楷体" panose="02010600040101010101" pitchFamily="2" charset="-122"/>
                <a:cs typeface="+mj-cs"/>
              </a:rPr>
              <a:t>: </a:t>
            </a:r>
            <a:r>
              <a:rPr lang="en-US" altLang="zh-CN" sz="3600" b="1" kern="0" dirty="0" err="1">
                <a:latin typeface="华文楷体" panose="02010600040101010101" pitchFamily="2" charset="-122"/>
                <a:ea typeface="华文楷体" panose="02010600040101010101" pitchFamily="2" charset="-122"/>
                <a:cs typeface="Times New Roman" panose="02020603050405020304" pitchFamily="18" charset="0"/>
              </a:rPr>
              <a:t>Balmer</a:t>
            </a:r>
            <a:r>
              <a:rPr lang="en-US" altLang="zh-CN" sz="3600" b="1" kern="0" dirty="0">
                <a:latin typeface="华文楷体" panose="02010600040101010101" pitchFamily="2" charset="-122"/>
                <a:ea typeface="华文楷体" panose="02010600040101010101" pitchFamily="2" charset="-122"/>
                <a:cs typeface="+mj-cs"/>
              </a:rPr>
              <a:t> </a:t>
            </a:r>
            <a:r>
              <a:rPr lang="zh-CN" altLang="en-US" sz="3600" b="1" kern="0" dirty="0">
                <a:latin typeface="华文楷体" panose="02010600040101010101" pitchFamily="2" charset="-122"/>
                <a:ea typeface="华文楷体" panose="02010600040101010101" pitchFamily="2" charset="-122"/>
                <a:cs typeface="+mj-cs"/>
              </a:rPr>
              <a:t>谱线</a:t>
            </a:r>
            <a:r>
              <a:rPr lang="en-US" altLang="zh-CN" sz="3600" b="1" kern="0" dirty="0">
                <a:latin typeface="华文楷体" panose="02010600040101010101" pitchFamily="2" charset="-122"/>
                <a:ea typeface="华文楷体" panose="02010600040101010101" pitchFamily="2" charset="-122"/>
                <a:cs typeface="+mj-cs"/>
              </a:rPr>
              <a:t> </a:t>
            </a:r>
            <a:endParaRPr lang="en-US" altLang="zh-CN" sz="3600"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a:spLocks noGrp="1"/>
          </p:cNvSpPr>
          <p:nvPr>
            <p:ph type="sldNum" sz="quarter" idx="12"/>
          </p:nvPr>
        </p:nvSpPr>
        <p:spPr/>
        <p:txBody>
          <a:bodyPr/>
          <a:lstStyle/>
          <a:p>
            <a:fld id="{3FC95D65-84FA-4BB3-95A2-C7505E5722F3}" type="slidenum">
              <a:rPr lang="en-US" altLang="zh-CN"/>
              <a:pPr/>
              <a:t>41</a:t>
            </a:fld>
            <a:endParaRPr lang="en-US" altLang="zh-CN"/>
          </a:p>
        </p:txBody>
      </p:sp>
      <p:sp>
        <p:nvSpPr>
          <p:cNvPr id="201732" name="Rectangle 4"/>
          <p:cNvSpPr>
            <a:spLocks noChangeArrowheads="1"/>
          </p:cNvSpPr>
          <p:nvPr/>
        </p:nvSpPr>
        <p:spPr bwMode="auto">
          <a:xfrm>
            <a:off x="899592" y="1673403"/>
            <a:ext cx="7772400" cy="4154984"/>
          </a:xfrm>
          <a:prstGeom prst="rect">
            <a:avLst/>
          </a:prstGeom>
          <a:noFill/>
          <a:ln w="9525">
            <a:noFill/>
            <a:miter lim="800000"/>
            <a:headEnd/>
            <a:tailEnd/>
          </a:ln>
          <a:effectLst/>
        </p:spPr>
        <p:txBody>
          <a:bodyPr>
            <a:spAutoFit/>
          </a:bodyPr>
          <a:lstStyle/>
          <a:p>
            <a:r>
              <a:rPr lang="zh-CN" altLang="en-US" sz="2400" dirty="0">
                <a:latin typeface="华文楷体" pitchFamily="2" charset="-122"/>
                <a:ea typeface="华文楷体" pitchFamily="2" charset="-122"/>
              </a:rPr>
              <a:t>冷星中的</a:t>
            </a:r>
            <a:r>
              <a:rPr lang="de-DE" altLang="zh-CN" sz="2400" dirty="0">
                <a:latin typeface="华文楷体" pitchFamily="2" charset="-122"/>
                <a:ea typeface="华文楷体" pitchFamily="2" charset="-122"/>
              </a:rPr>
              <a:t>Balmer</a:t>
            </a:r>
            <a:r>
              <a:rPr lang="zh-CN" altLang="en-US" sz="2400" dirty="0">
                <a:latin typeface="华文楷体" pitchFamily="2" charset="-122"/>
                <a:ea typeface="华文楷体" pitchFamily="2" charset="-122"/>
              </a:rPr>
              <a:t>谱线谱线不是很依赖于其它参数，除了温度</a:t>
            </a:r>
            <a:r>
              <a:rPr lang="de-DE" altLang="zh-CN" sz="2400" i="1"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zh-CN" altLang="en-US" sz="2400" dirty="0">
                <a:latin typeface="华文楷体" pitchFamily="2" charset="-122"/>
                <a:ea typeface="华文楷体" pitchFamily="2" charset="-122"/>
              </a:rPr>
              <a:t>；</a:t>
            </a:r>
            <a:endParaRPr lang="en-US" altLang="zh-CN" sz="2400" dirty="0">
              <a:latin typeface="华文楷体" pitchFamily="2" charset="-122"/>
              <a:ea typeface="华文楷体" pitchFamily="2" charset="-122"/>
            </a:endParaRPr>
          </a:p>
          <a:p>
            <a:r>
              <a:rPr lang="de-DE" altLang="zh-CN" sz="2400" dirty="0">
                <a:latin typeface="华文楷体" pitchFamily="2" charset="-122"/>
                <a:ea typeface="华文楷体" pitchFamily="2" charset="-122"/>
              </a:rPr>
              <a:t> </a:t>
            </a:r>
          </a:p>
          <a:p>
            <a:r>
              <a:rPr lang="zh-CN" altLang="en-US" sz="2400" dirty="0">
                <a:latin typeface="华文楷体" pitchFamily="2" charset="-122"/>
                <a:ea typeface="华文楷体" pitchFamily="2" charset="-122"/>
              </a:rPr>
              <a:t>因此，我们可以仅仅从冷星的</a:t>
            </a:r>
            <a:r>
              <a:rPr lang="de-DE" altLang="zh-CN" sz="2400" dirty="0">
                <a:latin typeface="华文楷体" pitchFamily="2" charset="-122"/>
                <a:ea typeface="华文楷体" pitchFamily="2" charset="-122"/>
              </a:rPr>
              <a:t>Balmer</a:t>
            </a:r>
            <a:r>
              <a:rPr lang="zh-CN" altLang="en-US" sz="2400" dirty="0">
                <a:latin typeface="华文楷体" pitchFamily="2" charset="-122"/>
                <a:ea typeface="华文楷体" pitchFamily="2" charset="-122"/>
              </a:rPr>
              <a:t>谱线确定</a:t>
            </a:r>
            <a:r>
              <a:rPr lang="de-DE" altLang="zh-CN" sz="2400" i="1"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a:t>
            </a:r>
            <a:r>
              <a:rPr lang="zh-CN" altLang="en-US" sz="2400" dirty="0">
                <a:latin typeface="华文楷体" pitchFamily="2" charset="-122"/>
                <a:ea typeface="华文楷体" pitchFamily="2" charset="-122"/>
              </a:rPr>
              <a:t>注意：依赖于混合程参数</a:t>
            </a:r>
            <a:r>
              <a:rPr lang="de-DE"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a:t>
            </a:r>
            <a:endParaRPr lang="de-DE" altLang="zh-CN" sz="2400" dirty="0">
              <a:latin typeface="华文楷体" pitchFamily="2" charset="-122"/>
              <a:ea typeface="华文楷体" pitchFamily="2" charset="-122"/>
            </a:endParaRPr>
          </a:p>
          <a:p>
            <a:endParaRPr lang="de-DE" altLang="zh-CN" sz="2400" dirty="0">
              <a:latin typeface="华文楷体" pitchFamily="2" charset="-122"/>
              <a:ea typeface="华文楷体" pitchFamily="2" charset="-122"/>
            </a:endParaRPr>
          </a:p>
          <a:p>
            <a:r>
              <a:rPr lang="zh-CN" altLang="en-US" sz="2400" dirty="0">
                <a:latin typeface="华文楷体" pitchFamily="2" charset="-122"/>
                <a:ea typeface="华文楷体" pitchFamily="2" charset="-122"/>
              </a:rPr>
              <a:t>这一情形在温度范围是</a:t>
            </a:r>
            <a:r>
              <a:rPr lang="de-DE" altLang="zh-CN" sz="2400" dirty="0">
                <a:latin typeface="华文楷体" pitchFamily="2" charset="-122"/>
                <a:ea typeface="华文楷体" pitchFamily="2" charset="-122"/>
              </a:rPr>
              <a:t>8000 </a:t>
            </a:r>
            <a:r>
              <a:rPr lang="de-DE" altLang="zh-CN" sz="2400" dirty="0">
                <a:latin typeface="华文楷体" pitchFamily="2" charset="-122"/>
                <a:ea typeface="华文楷体" pitchFamily="2" charset="-122"/>
                <a:sym typeface="Symbol" pitchFamily="18" charset="2"/>
              </a:rPr>
              <a:t></a:t>
            </a:r>
            <a:r>
              <a:rPr lang="de-DE" altLang="zh-CN" sz="2400" dirty="0">
                <a:latin typeface="华文楷体" pitchFamily="2" charset="-122"/>
                <a:ea typeface="华文楷体" pitchFamily="2" charset="-122"/>
              </a:rPr>
              <a:t> </a:t>
            </a:r>
            <a:r>
              <a:rPr lang="de-DE" altLang="zh-CN" sz="2400" i="1"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de-DE" altLang="zh-CN" sz="2400" dirty="0">
                <a:latin typeface="华文楷体" pitchFamily="2" charset="-122"/>
                <a:ea typeface="华文楷体" pitchFamily="2" charset="-122"/>
              </a:rPr>
              <a:t> </a:t>
            </a:r>
            <a:r>
              <a:rPr lang="de-DE" altLang="zh-CN" sz="2400" dirty="0">
                <a:latin typeface="华文楷体" pitchFamily="2" charset="-122"/>
                <a:ea typeface="华文楷体" pitchFamily="2" charset="-122"/>
                <a:sym typeface="Symbol" pitchFamily="18" charset="2"/>
              </a:rPr>
              <a:t></a:t>
            </a:r>
            <a:r>
              <a:rPr lang="de-DE" altLang="zh-CN" sz="2400" dirty="0">
                <a:latin typeface="华文楷体" pitchFamily="2" charset="-122"/>
                <a:ea typeface="华文楷体" pitchFamily="2" charset="-122"/>
              </a:rPr>
              <a:t> 10000 K </a:t>
            </a:r>
            <a:r>
              <a:rPr lang="en-US" altLang="zh-CN" sz="2400" dirty="0">
                <a:latin typeface="华文楷体" pitchFamily="2" charset="-122"/>
                <a:ea typeface="华文楷体" pitchFamily="2" charset="-122"/>
              </a:rPr>
              <a:t>A</a:t>
            </a:r>
            <a:r>
              <a:rPr lang="zh-CN" altLang="en-US" sz="2400" dirty="0">
                <a:latin typeface="华文楷体" pitchFamily="2" charset="-122"/>
                <a:ea typeface="华文楷体" pitchFamily="2" charset="-122"/>
              </a:rPr>
              <a:t>型星中会变得不一样，这时</a:t>
            </a:r>
            <a:r>
              <a:rPr lang="de-DE" altLang="zh-CN" sz="2400" dirty="0">
                <a:latin typeface="华文楷体" pitchFamily="2" charset="-122"/>
                <a:ea typeface="华文楷体" pitchFamily="2" charset="-122"/>
              </a:rPr>
              <a:t>Balmer</a:t>
            </a:r>
            <a:r>
              <a:rPr lang="zh-CN" altLang="en-US" sz="2400" dirty="0">
                <a:latin typeface="华文楷体" pitchFamily="2" charset="-122"/>
                <a:ea typeface="华文楷体" pitchFamily="2" charset="-122"/>
              </a:rPr>
              <a:t>谱线同时依赖于温度和表面重力；</a:t>
            </a:r>
            <a:endParaRPr lang="de-DE" altLang="zh-CN" sz="2400" dirty="0">
              <a:latin typeface="华文楷体" pitchFamily="2" charset="-122"/>
              <a:ea typeface="华文楷体" pitchFamily="2" charset="-122"/>
            </a:endParaRPr>
          </a:p>
          <a:p>
            <a:endParaRPr lang="de-DE" altLang="zh-CN" sz="2400" dirty="0">
              <a:latin typeface="华文楷体" pitchFamily="2" charset="-122"/>
              <a:ea typeface="华文楷体" pitchFamily="2" charset="-122"/>
            </a:endParaRPr>
          </a:p>
          <a:p>
            <a:r>
              <a:rPr lang="zh-CN" altLang="en-US" sz="2400" dirty="0">
                <a:latin typeface="华文楷体" pitchFamily="2" charset="-122"/>
                <a:ea typeface="华文楷体" pitchFamily="2" charset="-122"/>
              </a:rPr>
              <a:t>这样</a:t>
            </a:r>
            <a:r>
              <a:rPr lang="en-US"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如果有高信噪比</a:t>
            </a:r>
            <a:r>
              <a:rPr lang="en-US" altLang="zh-CN" sz="2400" dirty="0">
                <a:latin typeface="华文楷体" pitchFamily="2" charset="-122"/>
                <a:ea typeface="华文楷体" pitchFamily="2" charset="-122"/>
              </a:rPr>
              <a:t>(</a:t>
            </a:r>
            <a:r>
              <a:rPr lang="de-DE" altLang="zh-CN" sz="2400" dirty="0">
                <a:latin typeface="华文楷体" pitchFamily="2" charset="-122"/>
                <a:ea typeface="华文楷体" pitchFamily="2" charset="-122"/>
              </a:rPr>
              <a:t>S/N)</a:t>
            </a:r>
            <a:r>
              <a:rPr lang="zh-CN" altLang="en-US" sz="2400" dirty="0">
                <a:latin typeface="华文楷体" pitchFamily="2" charset="-122"/>
                <a:ea typeface="华文楷体" pitchFamily="2" charset="-122"/>
              </a:rPr>
              <a:t>的光谱</a:t>
            </a:r>
            <a:r>
              <a:rPr lang="de-DE" altLang="zh-CN" sz="2400" dirty="0">
                <a:latin typeface="华文楷体" pitchFamily="2" charset="-122"/>
                <a:ea typeface="华文楷体" pitchFamily="2" charset="-122"/>
              </a:rPr>
              <a:t>, </a:t>
            </a:r>
            <a:r>
              <a:rPr lang="de-DE" altLang="zh-CN" sz="2400" i="1" dirty="0">
                <a:latin typeface="华文楷体" pitchFamily="2" charset="-122"/>
                <a:ea typeface="华文楷体" pitchFamily="2" charset="-122"/>
              </a:rPr>
              <a:t>T</a:t>
            </a:r>
            <a:r>
              <a:rPr lang="de-DE" altLang="zh-CN" sz="2400" baseline="-25000" dirty="0">
                <a:latin typeface="华文楷体" pitchFamily="2" charset="-122"/>
                <a:ea typeface="华文楷体" pitchFamily="2" charset="-122"/>
              </a:rPr>
              <a:t>eff</a:t>
            </a:r>
            <a:r>
              <a:rPr lang="zh-CN" altLang="en-US" sz="2400" dirty="0">
                <a:latin typeface="华文楷体" pitchFamily="2" charset="-122"/>
                <a:ea typeface="华文楷体" pitchFamily="2" charset="-122"/>
              </a:rPr>
              <a:t>和</a:t>
            </a:r>
            <a:r>
              <a:rPr lang="de-DE" altLang="zh-CN" sz="2400" dirty="0">
                <a:latin typeface="华文楷体" pitchFamily="2" charset="-122"/>
                <a:ea typeface="华文楷体" pitchFamily="2" charset="-122"/>
              </a:rPr>
              <a:t>log g</a:t>
            </a:r>
            <a:r>
              <a:rPr lang="zh-CN" altLang="en-US" sz="2400" dirty="0">
                <a:latin typeface="华文楷体" pitchFamily="2" charset="-122"/>
                <a:ea typeface="华文楷体" pitchFamily="2" charset="-122"/>
              </a:rPr>
              <a:t>可以同时确定，通过比较理论与观测光谱</a:t>
            </a:r>
            <a:r>
              <a:rPr lang="de-DE" altLang="zh-CN" sz="2400" dirty="0">
                <a:latin typeface="华文楷体" pitchFamily="2" charset="-122"/>
                <a:ea typeface="华文楷体" pitchFamily="2" charset="-122"/>
              </a:rPr>
              <a:t>.</a:t>
            </a:r>
            <a:r>
              <a:rPr lang="en-US" altLang="zh-CN" sz="2400" dirty="0">
                <a:latin typeface="华文楷体" pitchFamily="2" charset="-122"/>
                <a:ea typeface="华文楷体" pitchFamily="2" charset="-122"/>
              </a:rPr>
              <a:t> </a:t>
            </a:r>
          </a:p>
        </p:txBody>
      </p:sp>
      <p:sp>
        <p:nvSpPr>
          <p:cNvPr id="9" name="矩形 8"/>
          <p:cNvSpPr/>
          <p:nvPr/>
        </p:nvSpPr>
        <p:spPr>
          <a:xfrm>
            <a:off x="2051720" y="548680"/>
            <a:ext cx="5688632" cy="707886"/>
          </a:xfrm>
          <a:prstGeom prst="rect">
            <a:avLst/>
          </a:prstGeom>
        </p:spPr>
        <p:txBody>
          <a:bodyPr wrap="square">
            <a:spAutoFit/>
          </a:bodyPr>
          <a:lstStyle/>
          <a:p>
            <a:r>
              <a:rPr lang="de-DE" altLang="zh-CN" sz="4000" b="1" i="1" dirty="0">
                <a:latin typeface="Times New Roman" panose="02020603050405020304" pitchFamily="18" charset="0"/>
                <a:ea typeface="+mj-ea"/>
                <a:cs typeface="Times New Roman" panose="02020603050405020304" pitchFamily="18" charset="0"/>
              </a:rPr>
              <a:t>T</a:t>
            </a:r>
            <a:r>
              <a:rPr lang="de-DE" altLang="zh-CN" sz="4000" b="1" baseline="-25000" dirty="0">
                <a:latin typeface="Times New Roman" panose="02020603050405020304" pitchFamily="18" charset="0"/>
                <a:ea typeface="+mj-ea"/>
                <a:cs typeface="Times New Roman" panose="02020603050405020304" pitchFamily="18" charset="0"/>
              </a:rPr>
              <a:t>eff</a:t>
            </a:r>
            <a:r>
              <a:rPr lang="de-DE" altLang="zh-CN" sz="4000" b="1" dirty="0">
                <a:latin typeface="Times New Roman" panose="02020603050405020304" pitchFamily="18" charset="0"/>
                <a:ea typeface="+mj-ea"/>
                <a:cs typeface="Times New Roman" panose="02020603050405020304" pitchFamily="18" charset="0"/>
              </a:rPr>
              <a:t>  </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3600" b="1" dirty="0" err="1">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谱线</a:t>
            </a:r>
            <a:endParaRPr lang="zh-CN" altLang="en-US" sz="3600" dirty="0">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ransition>
    <p:blinds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3ED6E0-38BB-4B2B-A514-9BB3029A3DFE}"/>
              </a:ext>
            </a:extLst>
          </p:cNvPr>
          <p:cNvSpPr>
            <a:spLocks noGrp="1"/>
          </p:cNvSpPr>
          <p:nvPr>
            <p:ph type="title"/>
          </p:nvPr>
        </p:nvSpPr>
        <p:spPr>
          <a:xfrm>
            <a:off x="467544" y="188640"/>
            <a:ext cx="8001000" cy="1020660"/>
          </a:xfrm>
        </p:spPr>
        <p:txBody>
          <a:bodyPr/>
          <a:lstStyle/>
          <a:p>
            <a:pPr algn="ctr"/>
            <a:r>
              <a:rPr lang="de-DE" altLang="zh-CN" sz="4400" b="1" i="1" dirty="0">
                <a:latin typeface="Times New Roman" panose="02020603050405020304" pitchFamily="18" charset="0"/>
                <a:ea typeface="+mj-ea"/>
                <a:cs typeface="Times New Roman" panose="02020603050405020304" pitchFamily="18" charset="0"/>
              </a:rPr>
              <a:t>T</a:t>
            </a:r>
            <a:r>
              <a:rPr lang="de-DE" altLang="zh-CN" sz="4400" b="1" baseline="-25000" dirty="0">
                <a:latin typeface="Times New Roman" panose="02020603050405020304" pitchFamily="18" charset="0"/>
                <a:ea typeface="+mj-ea"/>
                <a:cs typeface="Times New Roman" panose="02020603050405020304" pitchFamily="18" charset="0"/>
              </a:rPr>
              <a:t>eff</a:t>
            </a:r>
            <a:r>
              <a:rPr lang="de-DE" altLang="zh-CN" sz="4400" b="1" dirty="0">
                <a:latin typeface="Times New Roman" panose="02020603050405020304" pitchFamily="18" charset="0"/>
                <a:ea typeface="+mj-ea"/>
                <a:cs typeface="Times New Roman" panose="02020603050405020304" pitchFamily="18" charset="0"/>
              </a:rPr>
              <a:t>  </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3600" b="1" dirty="0">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谱线</a:t>
            </a:r>
            <a:endParaRPr lang="zh-CN" altLang="en-US" dirty="0"/>
          </a:p>
        </p:txBody>
      </p:sp>
      <p:pic>
        <p:nvPicPr>
          <p:cNvPr id="7" name="内容占位符 6">
            <a:extLst>
              <a:ext uri="{FF2B5EF4-FFF2-40B4-BE49-F238E27FC236}">
                <a16:creationId xmlns:a16="http://schemas.microsoft.com/office/drawing/2014/main" id="{0BE7B185-6897-4257-8F7E-DBA89F2A7A71}"/>
              </a:ext>
            </a:extLst>
          </p:cNvPr>
          <p:cNvPicPr>
            <a:picLocks noGrp="1" noChangeAspect="1"/>
          </p:cNvPicPr>
          <p:nvPr>
            <p:ph idx="1"/>
          </p:nvPr>
        </p:nvPicPr>
        <p:blipFill>
          <a:blip r:embed="rId2"/>
          <a:stretch>
            <a:fillRect/>
          </a:stretch>
        </p:blipFill>
        <p:spPr>
          <a:xfrm>
            <a:off x="358978" y="1325460"/>
            <a:ext cx="8426044" cy="4504888"/>
          </a:xfrm>
        </p:spPr>
      </p:pic>
    </p:spTree>
    <p:extLst>
      <p:ext uri="{BB962C8B-B14F-4D97-AF65-F5344CB8AC3E}">
        <p14:creationId xmlns:p14="http://schemas.microsoft.com/office/powerpoint/2010/main" val="2718771308"/>
      </p:ext>
    </p:extLst>
  </p:cSld>
  <p:clrMapOvr>
    <a:masterClrMapping/>
  </p:clrMapOvr>
  <p:transition>
    <p:blinds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3568" y="169640"/>
            <a:ext cx="7086600" cy="6096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光谱方法</a:t>
            </a:r>
            <a:r>
              <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3600" b="1"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Balmer</a:t>
            </a:r>
            <a:r>
              <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谱线</a:t>
            </a:r>
            <a:r>
              <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p>
        </p:txBody>
      </p:sp>
      <p:sp>
        <p:nvSpPr>
          <p:cNvPr id="13315" name="Rectangle 3"/>
          <p:cNvSpPr>
            <a:spLocks noGrp="1" noChangeArrowheads="1"/>
          </p:cNvSpPr>
          <p:nvPr>
            <p:ph type="body" sz="half" idx="1"/>
          </p:nvPr>
        </p:nvSpPr>
        <p:spPr>
          <a:xfrm>
            <a:off x="467544" y="908720"/>
            <a:ext cx="3024336" cy="4320480"/>
          </a:xfrm>
        </p:spPr>
        <p:txBody>
          <a:bodyPr/>
          <a:lstStyle/>
          <a:p>
            <a:pPr>
              <a:buFontTx/>
              <a:buNone/>
            </a:pPr>
            <a:endParaRPr lang="en-US" altLang="zh-CN" sz="2400" dirty="0">
              <a:latin typeface="华文楷体" pitchFamily="2" charset="-122"/>
              <a:ea typeface="华文楷体" pitchFamily="2" charset="-122"/>
            </a:endParaRPr>
          </a:p>
          <a:p>
            <a:pPr>
              <a:buFontTx/>
              <a:buNone/>
            </a:pPr>
            <a:endParaRPr lang="en-US" altLang="zh-CN" sz="2400" dirty="0">
              <a:latin typeface="华文楷体" pitchFamily="2" charset="-122"/>
              <a:ea typeface="华文楷体" pitchFamily="2" charset="-122"/>
            </a:endParaRPr>
          </a:p>
          <a:p>
            <a:pPr>
              <a:buFontTx/>
              <a:buNone/>
            </a:pPr>
            <a:r>
              <a:rPr lang="en-US" altLang="zh-CN" sz="2400" b="1" dirty="0" err="1">
                <a:solidFill>
                  <a:srgbClr val="FF0000"/>
                </a:solidFill>
                <a:latin typeface="华文楷体" pitchFamily="2" charset="-122"/>
                <a:ea typeface="华文楷体" pitchFamily="2" charset="-122"/>
              </a:rPr>
              <a:t>Balmer</a:t>
            </a:r>
            <a:r>
              <a:rPr lang="zh-CN" altLang="en-US" sz="2400" dirty="0">
                <a:latin typeface="华文楷体" pitchFamily="2" charset="-122"/>
                <a:ea typeface="华文楷体" pitchFamily="2" charset="-122"/>
              </a:rPr>
              <a:t>谱线：</a:t>
            </a:r>
            <a:endParaRPr lang="en-US" altLang="zh-CN" sz="2400" dirty="0">
              <a:latin typeface="华文楷体" pitchFamily="2" charset="-122"/>
              <a:ea typeface="华文楷体" pitchFamily="2" charset="-122"/>
            </a:endParaRPr>
          </a:p>
          <a:p>
            <a:pPr>
              <a:buFontTx/>
              <a:buNone/>
            </a:pPr>
            <a:endParaRPr lang="en-US" altLang="zh-CN" sz="2400" dirty="0">
              <a:latin typeface="华文楷体" pitchFamily="2" charset="-122"/>
              <a:ea typeface="华文楷体" pitchFamily="2" charset="-122"/>
            </a:endParaRPr>
          </a:p>
          <a:p>
            <a:pPr>
              <a:buFontTx/>
              <a:buNone/>
            </a:pPr>
            <a:endParaRPr lang="en-US" altLang="zh-CN" sz="2400" dirty="0">
              <a:latin typeface="华文楷体" pitchFamily="2" charset="-122"/>
              <a:ea typeface="华文楷体" pitchFamily="2" charset="-122"/>
            </a:endParaRPr>
          </a:p>
          <a:p>
            <a:pPr>
              <a:buNone/>
            </a:pPr>
            <a:r>
              <a:rPr lang="en-US" altLang="zh-CN" sz="2000" dirty="0">
                <a:latin typeface="Arial" charset="0"/>
              </a:rPr>
              <a:t>    </a:t>
            </a:r>
            <a:r>
              <a:rPr lang="de-DE" altLang="zh-CN" sz="2000" i="1" dirty="0">
                <a:solidFill>
                  <a:srgbClr val="C00000"/>
                </a:solidFill>
              </a:rPr>
              <a:t>T</a:t>
            </a:r>
            <a:r>
              <a:rPr lang="de-DE" altLang="zh-CN" sz="2000" i="1" baseline="-25000" dirty="0">
                <a:solidFill>
                  <a:srgbClr val="C00000"/>
                </a:solidFill>
              </a:rPr>
              <a:t>eff  </a:t>
            </a:r>
            <a:r>
              <a:rPr lang="en-US" altLang="zh-CN" sz="2000" dirty="0">
                <a:solidFill>
                  <a:srgbClr val="C00000"/>
                </a:solidFill>
                <a:latin typeface="Arial" charset="0"/>
              </a:rPr>
              <a:t>  </a:t>
            </a:r>
            <a:r>
              <a:rPr lang="en-US" altLang="zh-CN" sz="2000" dirty="0">
                <a:latin typeface="Arial" charset="0"/>
              </a:rPr>
              <a:t>    </a:t>
            </a:r>
            <a:r>
              <a:rPr lang="zh-CN" altLang="en-US" sz="2000" dirty="0">
                <a:latin typeface="Arial" charset="0"/>
              </a:rPr>
              <a:t>比</a:t>
            </a:r>
            <a:r>
              <a:rPr kumimoji="0" lang="de-DE" altLang="zh-CN" sz="2000" dirty="0">
                <a:latin typeface="Arial" charset="0"/>
              </a:rPr>
              <a:t>A5</a:t>
            </a:r>
            <a:r>
              <a:rPr kumimoji="0" lang="zh-CN" altLang="en-US" sz="2000" dirty="0">
                <a:latin typeface="Arial" charset="0"/>
              </a:rPr>
              <a:t>晚的恒星</a:t>
            </a:r>
            <a:endParaRPr kumimoji="0" lang="en-US" altLang="zh-CN" sz="2000" dirty="0">
              <a:latin typeface="Arial" charset="0"/>
            </a:endParaRPr>
          </a:p>
          <a:p>
            <a:pPr>
              <a:buFontTx/>
              <a:buNone/>
            </a:pPr>
            <a:r>
              <a:rPr kumimoji="0" lang="en-US" altLang="zh-CN" sz="2000" dirty="0">
                <a:latin typeface="Arial" charset="0"/>
              </a:rPr>
              <a:t>    log g </a:t>
            </a:r>
            <a:r>
              <a:rPr kumimoji="0" lang="de-DE" altLang="zh-CN" sz="2000" dirty="0">
                <a:latin typeface="Arial" charset="0"/>
              </a:rPr>
              <a:t>    O – B </a:t>
            </a:r>
            <a:r>
              <a:rPr kumimoji="0" lang="zh-CN" altLang="en-US" sz="2000" dirty="0">
                <a:latin typeface="Arial" charset="0"/>
              </a:rPr>
              <a:t>恒星</a:t>
            </a:r>
            <a:r>
              <a:rPr kumimoji="0" lang="de-DE" altLang="zh-CN" sz="2000" dirty="0">
                <a:latin typeface="Arial" charset="0"/>
              </a:rPr>
              <a:t> </a:t>
            </a:r>
            <a:endParaRPr kumimoji="0" lang="en-US" altLang="zh-CN" sz="2000" dirty="0">
              <a:latin typeface="Arial" charset="0"/>
            </a:endParaRPr>
          </a:p>
        </p:txBody>
      </p:sp>
      <p:pic>
        <p:nvPicPr>
          <p:cNvPr id="13316" name="Picture 4"/>
          <p:cNvPicPr>
            <a:picLocks noGrp="1" noChangeAspect="1" noChangeArrowheads="1"/>
          </p:cNvPicPr>
          <p:nvPr>
            <p:ph type="clipArt" sz="half" idx="2"/>
          </p:nvPr>
        </p:nvPicPr>
        <p:blipFill>
          <a:blip r:embed="rId2" cstate="print">
            <a:lum bright="-18000" contrast="30000"/>
          </a:blip>
          <a:srcRect/>
          <a:stretch>
            <a:fillRect/>
          </a:stretch>
        </p:blipFill>
        <p:spPr>
          <a:xfrm>
            <a:off x="3419872" y="1052736"/>
            <a:ext cx="5055096" cy="5055096"/>
          </a:xfrm>
        </p:spPr>
      </p:pic>
      <p:sp>
        <p:nvSpPr>
          <p:cNvPr id="13317" name="Text Box 5"/>
          <p:cNvSpPr txBox="1">
            <a:spLocks noChangeArrowheads="1"/>
          </p:cNvSpPr>
          <p:nvPr/>
        </p:nvSpPr>
        <p:spPr bwMode="auto">
          <a:xfrm>
            <a:off x="5940152" y="6237312"/>
            <a:ext cx="541338" cy="396875"/>
          </a:xfrm>
          <a:prstGeom prst="rect">
            <a:avLst/>
          </a:prstGeom>
          <a:noFill/>
          <a:ln w="9525">
            <a:noFill/>
            <a:miter lim="800000"/>
            <a:headEnd/>
            <a:tailEnd/>
          </a:ln>
          <a:effectLst/>
        </p:spPr>
        <p:txBody>
          <a:bodyPr wrap="none">
            <a:spAutoFit/>
          </a:bodyPr>
          <a:lstStyle/>
          <a:p>
            <a:r>
              <a:rPr lang="de-DE" altLang="zh-CN" sz="2000" i="1" dirty="0">
                <a:solidFill>
                  <a:schemeClr val="tx2"/>
                </a:solidFill>
              </a:rPr>
              <a:t>T</a:t>
            </a:r>
            <a:r>
              <a:rPr lang="de-DE" altLang="zh-CN" sz="2000" i="1" baseline="-25000" dirty="0">
                <a:solidFill>
                  <a:schemeClr val="tx2"/>
                </a:solidFill>
              </a:rPr>
              <a:t>eff</a:t>
            </a:r>
            <a:r>
              <a:rPr lang="de-DE" altLang="zh-CN" i="1" baseline="-25000" dirty="0">
                <a:solidFill>
                  <a:schemeClr val="tx2"/>
                </a:solidFill>
              </a:rPr>
              <a:t> </a:t>
            </a:r>
            <a:endParaRPr lang="en-US" altLang="zh-CN" i="1" baseline="-25000" dirty="0">
              <a:solidFill>
                <a:schemeClr val="tx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457200"/>
            <a:ext cx="7772400" cy="533400"/>
          </a:xfrm>
        </p:spPr>
        <p:txBody>
          <a:bodyPr>
            <a:noAutofit/>
          </a:bodyPr>
          <a:lstStyle/>
          <a:p>
            <a:pPr algn="ctr"/>
            <a:r>
              <a:rPr lang="de-DE" altLang="zh-CN" sz="4000" b="1" i="1" dirty="0">
                <a:solidFill>
                  <a:schemeClr val="tx1"/>
                </a:solidFill>
                <a:latin typeface="Times New Roman" panose="02020603050405020304" pitchFamily="18" charset="0"/>
                <a:cs typeface="Times New Roman" panose="02020603050405020304" pitchFamily="18" charset="0"/>
              </a:rPr>
              <a:t>T</a:t>
            </a:r>
            <a:r>
              <a:rPr lang="de-DE" altLang="zh-CN" sz="4000" b="1" baseline="-25000" dirty="0">
                <a:solidFill>
                  <a:schemeClr val="tx1"/>
                </a:solidFill>
                <a:latin typeface="Times New Roman" panose="02020603050405020304" pitchFamily="18" charset="0"/>
                <a:cs typeface="Times New Roman" panose="02020603050405020304" pitchFamily="18" charset="0"/>
              </a:rPr>
              <a:t>eff</a:t>
            </a:r>
            <a:r>
              <a:rPr lang="de-DE" altLang="zh-CN" sz="4000" b="1" dirty="0">
                <a:solidFill>
                  <a:schemeClr val="tx1"/>
                </a:solidFill>
                <a:latin typeface="Times New Roman" panose="02020603050405020304" pitchFamily="18" charset="0"/>
                <a:cs typeface="Times New Roman" panose="02020603050405020304" pitchFamily="18" charset="0"/>
              </a:rPr>
              <a:t>  </a:t>
            </a:r>
            <a:r>
              <a:rPr lang="zh-CN" altLang="en-US" sz="3600" b="1" dirty="0">
                <a:solidFill>
                  <a:schemeClr val="tx1"/>
                </a:solidFill>
                <a:latin typeface="Times New Roman" panose="02020603050405020304" pitchFamily="18" charset="0"/>
                <a:cs typeface="Times New Roman" panose="02020603050405020304" pitchFamily="18" charset="0"/>
              </a:rPr>
              <a:t>利用</a:t>
            </a:r>
            <a:r>
              <a:rPr lang="en-US" altLang="zh-CN" sz="3600" b="1" dirty="0" err="1">
                <a:solidFill>
                  <a:schemeClr val="tx1"/>
                </a:solidFill>
                <a:latin typeface="Times New Roman" panose="02020603050405020304" pitchFamily="18" charset="0"/>
                <a:cs typeface="Times New Roman" panose="02020603050405020304" pitchFamily="18" charset="0"/>
              </a:rPr>
              <a:t>Balmer</a:t>
            </a:r>
            <a:r>
              <a:rPr lang="zh-CN" altLang="en-US" sz="3600" b="1" dirty="0">
                <a:solidFill>
                  <a:schemeClr val="tx1"/>
                </a:solidFill>
                <a:latin typeface="Times New Roman" panose="02020603050405020304" pitchFamily="18" charset="0"/>
                <a:cs typeface="Times New Roman" panose="02020603050405020304" pitchFamily="18" charset="0"/>
              </a:rPr>
              <a:t>谱线</a:t>
            </a:r>
            <a:r>
              <a:rPr lang="en-US" altLang="zh-CN" sz="3600" b="1" dirty="0">
                <a:solidFill>
                  <a:schemeClr val="tx1"/>
                </a:solidFill>
                <a:latin typeface="Times New Roman" panose="02020603050405020304" pitchFamily="18" charset="0"/>
                <a:cs typeface="Times New Roman" panose="02020603050405020304" pitchFamily="18" charset="0"/>
              </a:rPr>
              <a:t> </a:t>
            </a:r>
          </a:p>
        </p:txBody>
      </p:sp>
      <p:sp>
        <p:nvSpPr>
          <p:cNvPr id="99331" name="Rectangle 3"/>
          <p:cNvSpPr>
            <a:spLocks noGrp="1" noChangeArrowheads="1"/>
          </p:cNvSpPr>
          <p:nvPr>
            <p:ph type="body" sz="half" idx="1"/>
          </p:nvPr>
        </p:nvSpPr>
        <p:spPr>
          <a:xfrm>
            <a:off x="395536" y="1196752"/>
            <a:ext cx="8001000" cy="1219200"/>
          </a:xfrm>
        </p:spPr>
        <p:txBody>
          <a:bodyPr>
            <a:normAutofit/>
          </a:bodyPr>
          <a:lstStyle/>
          <a:p>
            <a:pPr>
              <a:lnSpc>
                <a:spcPct val="90000"/>
              </a:lnSpc>
              <a:buFontTx/>
              <a:buNone/>
            </a:pPr>
            <a:r>
              <a:rPr kumimoji="0" lang="de-DE" altLang="zh-CN" sz="2400" dirty="0">
                <a:latin typeface="华文楷体" pitchFamily="2" charset="-122"/>
                <a:ea typeface="华文楷体" pitchFamily="2" charset="-122"/>
              </a:rPr>
              <a:t>H</a:t>
            </a:r>
            <a:r>
              <a:rPr lang="de-DE" altLang="zh-CN" sz="2400" i="1" baseline="-25000" dirty="0">
                <a:latin typeface="华文楷体" pitchFamily="2" charset="-122"/>
                <a:ea typeface="华文楷体" pitchFamily="2" charset="-122"/>
                <a:sym typeface="Symbol" pitchFamily="18" charset="2"/>
              </a:rPr>
              <a:t></a:t>
            </a:r>
            <a:r>
              <a:rPr kumimoji="0" lang="de-DE" altLang="zh-CN" sz="2000" dirty="0">
                <a:latin typeface="华文楷体" pitchFamily="2" charset="-122"/>
                <a:ea typeface="华文楷体" pitchFamily="2" charset="-122"/>
              </a:rPr>
              <a:t> </a:t>
            </a:r>
            <a:r>
              <a:rPr kumimoji="0" lang="zh-CN" altLang="en-US" sz="2000" dirty="0">
                <a:latin typeface="华文楷体" pitchFamily="2" charset="-122"/>
                <a:ea typeface="华文楷体" pitchFamily="2" charset="-122"/>
              </a:rPr>
              <a:t>和</a:t>
            </a:r>
            <a:r>
              <a:rPr kumimoji="0" lang="de-DE" altLang="zh-CN" sz="2000" dirty="0">
                <a:latin typeface="华文楷体" pitchFamily="2" charset="-122"/>
                <a:ea typeface="华文楷体" pitchFamily="2" charset="-122"/>
              </a:rPr>
              <a:t> </a:t>
            </a:r>
            <a:r>
              <a:rPr kumimoji="0" lang="de-DE" altLang="zh-CN" sz="2400" dirty="0">
                <a:latin typeface="华文楷体" pitchFamily="2" charset="-122"/>
                <a:ea typeface="华文楷体" pitchFamily="2" charset="-122"/>
              </a:rPr>
              <a:t>H</a:t>
            </a:r>
            <a:r>
              <a:rPr lang="de-DE" altLang="zh-CN" sz="2400" i="1" baseline="-25000" dirty="0">
                <a:latin typeface="华文楷体" pitchFamily="2" charset="-122"/>
                <a:ea typeface="华文楷体" pitchFamily="2" charset="-122"/>
                <a:sym typeface="Symbol" pitchFamily="18" charset="2"/>
              </a:rPr>
              <a:t></a:t>
            </a:r>
            <a:r>
              <a:rPr kumimoji="0" lang="de-DE" altLang="zh-CN" sz="2000" dirty="0">
                <a:latin typeface="华文楷体" pitchFamily="2" charset="-122"/>
                <a:ea typeface="华文楷体" pitchFamily="2" charset="-122"/>
              </a:rPr>
              <a:t>  </a:t>
            </a:r>
            <a:r>
              <a:rPr kumimoji="0" lang="zh-CN" altLang="en-US" sz="2000" dirty="0">
                <a:latin typeface="华文楷体" pitchFamily="2" charset="-122"/>
                <a:ea typeface="华文楷体" pitchFamily="2" charset="-122"/>
              </a:rPr>
              <a:t>谱线随恒星参数的变化</a:t>
            </a:r>
            <a:r>
              <a:rPr kumimoji="0" lang="de-DE" altLang="zh-CN" sz="2000" dirty="0">
                <a:latin typeface="华文楷体" pitchFamily="2" charset="-122"/>
                <a:ea typeface="华文楷体" pitchFamily="2" charset="-122"/>
              </a:rPr>
              <a:t> </a:t>
            </a:r>
          </a:p>
          <a:p>
            <a:pPr>
              <a:lnSpc>
                <a:spcPct val="90000"/>
              </a:lnSpc>
              <a:buFontTx/>
              <a:buNone/>
            </a:pPr>
            <a:r>
              <a:rPr lang="de-DE" altLang="zh-CN" sz="2400" i="1" dirty="0">
                <a:latin typeface="华文楷体" pitchFamily="2" charset="-122"/>
                <a:ea typeface="华文楷体" pitchFamily="2" charset="-122"/>
              </a:rPr>
              <a:t>T</a:t>
            </a:r>
            <a:r>
              <a:rPr lang="de-DE" altLang="zh-CN" sz="2400" i="1" baseline="-25000" dirty="0">
                <a:latin typeface="华文楷体" pitchFamily="2" charset="-122"/>
                <a:ea typeface="华文楷体" pitchFamily="2" charset="-122"/>
              </a:rPr>
              <a:t>eff  </a:t>
            </a:r>
            <a:r>
              <a:rPr lang="en-US" altLang="zh-CN" sz="2000" dirty="0">
                <a:latin typeface="华文楷体" pitchFamily="2" charset="-122"/>
                <a:ea typeface="华文楷体" pitchFamily="2" charset="-122"/>
              </a:rPr>
              <a:t>(</a:t>
            </a:r>
            <a:r>
              <a:rPr lang="zh-CN" altLang="en-US" sz="2000" dirty="0">
                <a:latin typeface="华文楷体" pitchFamily="2" charset="-122"/>
                <a:ea typeface="华文楷体" pitchFamily="2" charset="-122"/>
              </a:rPr>
              <a:t>左图</a:t>
            </a:r>
            <a:r>
              <a:rPr lang="en-US" altLang="zh-CN" sz="2000" dirty="0">
                <a:latin typeface="华文楷体" pitchFamily="2" charset="-122"/>
                <a:ea typeface="华文楷体" pitchFamily="2" charset="-122"/>
              </a:rPr>
              <a:t>, 5000 – 6500 K),</a:t>
            </a:r>
            <a:r>
              <a:rPr lang="en-US" altLang="zh-CN" sz="2400" dirty="0">
                <a:latin typeface="华文楷体" pitchFamily="2" charset="-122"/>
                <a:ea typeface="华文楷体" pitchFamily="2" charset="-122"/>
              </a:rPr>
              <a:t> log g </a:t>
            </a:r>
            <a:r>
              <a:rPr lang="en-US" altLang="zh-CN" sz="2000" dirty="0">
                <a:latin typeface="华文楷体" pitchFamily="2" charset="-122"/>
                <a:ea typeface="华文楷体" pitchFamily="2" charset="-122"/>
              </a:rPr>
              <a:t>(</a:t>
            </a:r>
            <a:r>
              <a:rPr lang="zh-CN" altLang="en-US" sz="2000" dirty="0">
                <a:latin typeface="华文楷体" pitchFamily="2" charset="-122"/>
                <a:ea typeface="华文楷体" pitchFamily="2" charset="-122"/>
              </a:rPr>
              <a:t>中间图</a:t>
            </a:r>
            <a:r>
              <a:rPr lang="en-US" altLang="zh-CN" sz="2000" dirty="0">
                <a:latin typeface="华文楷体" pitchFamily="2" charset="-122"/>
                <a:ea typeface="华文楷体" pitchFamily="2" charset="-122"/>
              </a:rPr>
              <a:t>, 3.0 – 4.5) </a:t>
            </a:r>
            <a:r>
              <a:rPr lang="zh-CN" altLang="en-US" sz="2000" dirty="0">
                <a:latin typeface="华文楷体" pitchFamily="2" charset="-122"/>
                <a:ea typeface="华文楷体" pitchFamily="2" charset="-122"/>
              </a:rPr>
              <a:t>和</a:t>
            </a:r>
            <a:r>
              <a:rPr lang="en-US" altLang="zh-CN" sz="2000" dirty="0">
                <a:latin typeface="华文楷体" pitchFamily="2" charset="-122"/>
                <a:ea typeface="华文楷体" pitchFamily="2" charset="-122"/>
              </a:rPr>
              <a:t> </a:t>
            </a:r>
          </a:p>
          <a:p>
            <a:pPr>
              <a:lnSpc>
                <a:spcPct val="90000"/>
              </a:lnSpc>
              <a:buFontTx/>
              <a:buNone/>
            </a:pPr>
            <a:r>
              <a:rPr lang="en-US" altLang="zh-CN" sz="2000" dirty="0">
                <a:latin typeface="华文楷体" pitchFamily="2" charset="-122"/>
                <a:ea typeface="华文楷体" pitchFamily="2" charset="-122"/>
              </a:rPr>
              <a:t>[Fe/H] (</a:t>
            </a:r>
            <a:r>
              <a:rPr lang="zh-CN" altLang="en-US" sz="2000" dirty="0">
                <a:latin typeface="华文楷体" pitchFamily="2" charset="-122"/>
                <a:ea typeface="华文楷体" pitchFamily="2" charset="-122"/>
              </a:rPr>
              <a:t>右图</a:t>
            </a:r>
            <a:r>
              <a:rPr lang="en-US" altLang="zh-CN" sz="2000" dirty="0">
                <a:latin typeface="华文楷体" pitchFamily="2" charset="-122"/>
                <a:ea typeface="华文楷体" pitchFamily="2" charset="-122"/>
              </a:rPr>
              <a:t>, 0.5 – (-3.0))</a:t>
            </a:r>
          </a:p>
        </p:txBody>
      </p:sp>
      <p:grpSp>
        <p:nvGrpSpPr>
          <p:cNvPr id="3" name="Group 8"/>
          <p:cNvGrpSpPr>
            <a:grpSpLocks/>
          </p:cNvGrpSpPr>
          <p:nvPr/>
        </p:nvGrpSpPr>
        <p:grpSpPr bwMode="auto">
          <a:xfrm>
            <a:off x="230168" y="2560878"/>
            <a:ext cx="8456632" cy="3958985"/>
            <a:chOff x="250" y="1593"/>
            <a:chExt cx="5396" cy="2459"/>
          </a:xfrm>
        </p:grpSpPr>
        <p:pic>
          <p:nvPicPr>
            <p:cNvPr id="99337" name="Picture 9" descr="balmer_varia"/>
            <p:cNvPicPr>
              <a:picLocks noChangeAspect="1" noChangeArrowheads="1"/>
            </p:cNvPicPr>
            <p:nvPr/>
          </p:nvPicPr>
          <p:blipFill>
            <a:blip r:embed="rId2" cstate="print"/>
            <a:srcRect/>
            <a:stretch>
              <a:fillRect/>
            </a:stretch>
          </p:blipFill>
          <p:spPr bwMode="auto">
            <a:xfrm>
              <a:off x="250" y="1593"/>
              <a:ext cx="4717" cy="2459"/>
            </a:xfrm>
            <a:prstGeom prst="rect">
              <a:avLst/>
            </a:prstGeom>
            <a:noFill/>
          </p:spPr>
        </p:pic>
        <p:sp>
          <p:nvSpPr>
            <p:cNvPr id="99338" name="Text Box 10"/>
            <p:cNvSpPr txBox="1">
              <a:spLocks noChangeArrowheads="1"/>
            </p:cNvSpPr>
            <p:nvPr/>
          </p:nvSpPr>
          <p:spPr bwMode="auto">
            <a:xfrm>
              <a:off x="4921" y="3038"/>
              <a:ext cx="725" cy="209"/>
            </a:xfrm>
            <a:prstGeom prst="rect">
              <a:avLst/>
            </a:prstGeom>
            <a:noFill/>
            <a:ln w="9525">
              <a:noFill/>
              <a:miter lim="800000"/>
              <a:headEnd/>
              <a:tailEnd/>
            </a:ln>
            <a:effectLst/>
          </p:spPr>
          <p:txBody>
            <a:bodyPr>
              <a:spAutoFit/>
            </a:bodyPr>
            <a:lstStyle/>
            <a:p>
              <a:pPr>
                <a:spcBef>
                  <a:spcPct val="50000"/>
                </a:spcBef>
              </a:pPr>
              <a:endParaRPr kumimoji="0" lang="de-DE" altLang="zh-CN" sz="1600">
                <a:latin typeface="Times" pitchFamily="18"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381000"/>
            <a:ext cx="7772400" cy="533400"/>
          </a:xfrm>
        </p:spPr>
        <p:txBody>
          <a:bodyPr>
            <a:noAutofit/>
          </a:bodyPr>
          <a:lstStyle/>
          <a:p>
            <a:pPr algn="ctr"/>
            <a:r>
              <a:rPr lang="de-DE" altLang="zh-CN" sz="4000" b="1" i="1" dirty="0">
                <a:solidFill>
                  <a:schemeClr val="tx1"/>
                </a:solidFill>
                <a:latin typeface="Times New Roman" panose="02020603050405020304" pitchFamily="18" charset="0"/>
                <a:cs typeface="Times New Roman" panose="02020603050405020304" pitchFamily="18" charset="0"/>
              </a:rPr>
              <a:t>T</a:t>
            </a:r>
            <a:r>
              <a:rPr lang="de-DE" altLang="zh-CN" sz="4000" b="1" baseline="-25000" dirty="0">
                <a:solidFill>
                  <a:schemeClr val="tx1"/>
                </a:solidFill>
                <a:latin typeface="Times New Roman" panose="02020603050405020304" pitchFamily="18" charset="0"/>
                <a:cs typeface="Times New Roman" panose="02020603050405020304" pitchFamily="18" charset="0"/>
              </a:rPr>
              <a:t>eff</a:t>
            </a:r>
            <a:r>
              <a:rPr lang="de-DE" altLang="zh-CN" sz="4000" b="1" dirty="0">
                <a:solidFill>
                  <a:schemeClr val="tx1"/>
                </a:solidFill>
                <a:latin typeface="Times New Roman" panose="02020603050405020304" pitchFamily="18" charset="0"/>
                <a:cs typeface="Times New Roman" panose="02020603050405020304" pitchFamily="18" charset="0"/>
              </a:rPr>
              <a:t>  </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3600" b="1"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谱线</a:t>
            </a:r>
            <a:endPar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0355" name="Rectangle 3"/>
          <p:cNvSpPr>
            <a:spLocks noGrp="1" noChangeArrowheads="1"/>
          </p:cNvSpPr>
          <p:nvPr>
            <p:ph type="body" idx="1"/>
          </p:nvPr>
        </p:nvSpPr>
        <p:spPr>
          <a:xfrm>
            <a:off x="323528" y="990600"/>
            <a:ext cx="8820472" cy="5486400"/>
          </a:xfrm>
        </p:spPr>
        <p:txBody>
          <a:bodyPr/>
          <a:lstStyle/>
          <a:p>
            <a:pPr>
              <a:lnSpc>
                <a:spcPct val="90000"/>
              </a:lnSpc>
              <a:spcBef>
                <a:spcPct val="50000"/>
              </a:spcBef>
              <a:buFontTx/>
              <a:buNone/>
            </a:pPr>
            <a:r>
              <a:rPr kumimoji="0" lang="zh-CN" altLang="en-US" sz="2000" dirty="0">
                <a:latin typeface="华文楷体" pitchFamily="2" charset="-122"/>
                <a:ea typeface="华文楷体" pitchFamily="2" charset="-122"/>
              </a:rPr>
              <a:t>如图所示典型的如何确定温度的例子：高自行恒星</a:t>
            </a:r>
            <a:r>
              <a:rPr kumimoji="0" lang="de-DE" altLang="zh-CN" sz="2000" dirty="0">
                <a:latin typeface="华文楷体" pitchFamily="2" charset="-122"/>
                <a:ea typeface="华文楷体" pitchFamily="2" charset="-122"/>
              </a:rPr>
              <a:t>G188-22</a:t>
            </a:r>
            <a:r>
              <a:rPr kumimoji="0" lang="zh-CN" altLang="en-US" sz="2000" dirty="0">
                <a:latin typeface="华文楷体" pitchFamily="2" charset="-122"/>
                <a:ea typeface="华文楷体" pitchFamily="2" charset="-122"/>
              </a:rPr>
              <a:t>恒星光谱以及噪声</a:t>
            </a:r>
            <a:r>
              <a:rPr kumimoji="0" lang="de-DE" altLang="zh-CN" sz="2800" dirty="0">
                <a:latin typeface="华文楷体" pitchFamily="2" charset="-122"/>
                <a:ea typeface="华文楷体" pitchFamily="2" charset="-122"/>
              </a:rPr>
              <a:t> </a:t>
            </a: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de-DE" altLang="zh-CN" sz="2000" dirty="0">
              <a:latin typeface="Arial" charset="0"/>
            </a:endParaRPr>
          </a:p>
          <a:p>
            <a:pPr>
              <a:lnSpc>
                <a:spcPct val="90000"/>
              </a:lnSpc>
              <a:spcBef>
                <a:spcPct val="50000"/>
              </a:spcBef>
              <a:buFontTx/>
              <a:buNone/>
            </a:pPr>
            <a:endParaRPr kumimoji="0" lang="en-US" altLang="zh-CN" sz="2000" b="1" dirty="0">
              <a:latin typeface="华文楷体" pitchFamily="2" charset="-122"/>
              <a:ea typeface="华文楷体" pitchFamily="2" charset="-122"/>
            </a:endParaRPr>
          </a:p>
          <a:p>
            <a:pPr>
              <a:lnSpc>
                <a:spcPct val="90000"/>
              </a:lnSpc>
              <a:spcBef>
                <a:spcPct val="50000"/>
              </a:spcBef>
              <a:buFontTx/>
              <a:buNone/>
            </a:pPr>
            <a:r>
              <a:rPr kumimoji="0" lang="zh-CN" altLang="en-US" sz="2000" b="1" dirty="0">
                <a:latin typeface="华文楷体" pitchFamily="2" charset="-122"/>
                <a:ea typeface="华文楷体" pitchFamily="2" charset="-122"/>
              </a:rPr>
              <a:t>与利用直径、红外流量或色指数确定温度相比，</a:t>
            </a:r>
            <a:endParaRPr kumimoji="0" lang="en-US" altLang="zh-CN" sz="2000" b="1" dirty="0">
              <a:latin typeface="华文楷体" pitchFamily="2" charset="-122"/>
              <a:ea typeface="华文楷体" pitchFamily="2" charset="-122"/>
            </a:endParaRPr>
          </a:p>
          <a:p>
            <a:pPr>
              <a:lnSpc>
                <a:spcPct val="90000"/>
              </a:lnSpc>
              <a:spcBef>
                <a:spcPct val="50000"/>
              </a:spcBef>
              <a:buFontTx/>
              <a:buNone/>
            </a:pPr>
            <a:r>
              <a:rPr kumimoji="0" lang="de-DE" altLang="zh-CN" sz="2000" b="1" dirty="0">
                <a:latin typeface="华文楷体" pitchFamily="2" charset="-122"/>
                <a:ea typeface="华文楷体" pitchFamily="2" charset="-122"/>
              </a:rPr>
              <a:t>Balmer</a:t>
            </a:r>
            <a:r>
              <a:rPr kumimoji="0" lang="zh-CN" altLang="en-US" sz="2000" b="1" dirty="0">
                <a:latin typeface="华文楷体" pitchFamily="2" charset="-122"/>
                <a:ea typeface="华文楷体" pitchFamily="2" charset="-122"/>
              </a:rPr>
              <a:t>谱线是最好的确定恒星有效温度</a:t>
            </a:r>
            <a:r>
              <a:rPr lang="de-DE" altLang="zh-CN" sz="2000" b="1" i="1" dirty="0">
                <a:latin typeface="华文楷体" pitchFamily="2" charset="-122"/>
                <a:ea typeface="华文楷体" pitchFamily="2" charset="-122"/>
              </a:rPr>
              <a:t>T</a:t>
            </a:r>
            <a:r>
              <a:rPr lang="de-DE" altLang="zh-CN" sz="2000" b="1" i="1" baseline="-25000" dirty="0">
                <a:latin typeface="华文楷体" pitchFamily="2" charset="-122"/>
                <a:ea typeface="华文楷体" pitchFamily="2" charset="-122"/>
              </a:rPr>
              <a:t>eff</a:t>
            </a:r>
            <a:r>
              <a:rPr kumimoji="0" lang="zh-CN" altLang="en-US" sz="2000" b="1" dirty="0">
                <a:latin typeface="华文楷体" pitchFamily="2" charset="-122"/>
                <a:ea typeface="华文楷体" pitchFamily="2" charset="-122"/>
              </a:rPr>
              <a:t>的参量</a:t>
            </a:r>
            <a:r>
              <a:rPr lang="zh-CN" altLang="en-US" sz="2000" b="1" dirty="0">
                <a:latin typeface="华文楷体" pitchFamily="2" charset="-122"/>
                <a:ea typeface="华文楷体" pitchFamily="2" charset="-122"/>
              </a:rPr>
              <a:t>。</a:t>
            </a:r>
            <a:endParaRPr kumimoji="0" lang="en-US" altLang="zh-CN" sz="2000" b="1" dirty="0">
              <a:latin typeface="华文楷体" pitchFamily="2" charset="-122"/>
              <a:ea typeface="华文楷体" pitchFamily="2" charset="-122"/>
            </a:endParaRPr>
          </a:p>
        </p:txBody>
      </p:sp>
      <p:grpSp>
        <p:nvGrpSpPr>
          <p:cNvPr id="2" name="Group 4"/>
          <p:cNvGrpSpPr>
            <a:grpSpLocks/>
          </p:cNvGrpSpPr>
          <p:nvPr/>
        </p:nvGrpSpPr>
        <p:grpSpPr bwMode="auto">
          <a:xfrm>
            <a:off x="1449137" y="1772816"/>
            <a:ext cx="7694863" cy="3262241"/>
            <a:chOff x="293" y="1585"/>
            <a:chExt cx="5353" cy="2328"/>
          </a:xfrm>
        </p:grpSpPr>
        <p:grpSp>
          <p:nvGrpSpPr>
            <p:cNvPr id="4" name="Group 8"/>
            <p:cNvGrpSpPr>
              <a:grpSpLocks/>
            </p:cNvGrpSpPr>
            <p:nvPr/>
          </p:nvGrpSpPr>
          <p:grpSpPr bwMode="auto">
            <a:xfrm>
              <a:off x="293" y="1585"/>
              <a:ext cx="5353" cy="2328"/>
              <a:chOff x="339" y="1585"/>
              <a:chExt cx="5353" cy="2328"/>
            </a:xfrm>
          </p:grpSpPr>
          <p:pic>
            <p:nvPicPr>
              <p:cNvPr id="100361" name="Picture 9" descr="g188-22"/>
              <p:cNvPicPr>
                <a:picLocks noChangeAspect="1" noChangeArrowheads="1"/>
              </p:cNvPicPr>
              <p:nvPr/>
            </p:nvPicPr>
            <p:blipFill>
              <a:blip r:embed="rId2" cstate="print"/>
              <a:srcRect/>
              <a:stretch>
                <a:fillRect/>
              </a:stretch>
            </p:blipFill>
            <p:spPr bwMode="auto">
              <a:xfrm>
                <a:off x="339" y="1585"/>
                <a:ext cx="4490" cy="2328"/>
              </a:xfrm>
              <a:prstGeom prst="rect">
                <a:avLst/>
              </a:prstGeom>
              <a:noFill/>
            </p:spPr>
          </p:pic>
          <p:sp>
            <p:nvSpPr>
              <p:cNvPr id="100362" name="Text Box 10"/>
              <p:cNvSpPr txBox="1">
                <a:spLocks noChangeArrowheads="1"/>
              </p:cNvSpPr>
              <p:nvPr/>
            </p:nvSpPr>
            <p:spPr bwMode="auto">
              <a:xfrm>
                <a:off x="4829" y="2912"/>
                <a:ext cx="863" cy="240"/>
              </a:xfrm>
              <a:prstGeom prst="rect">
                <a:avLst/>
              </a:prstGeom>
              <a:noFill/>
              <a:ln w="9525">
                <a:noFill/>
                <a:miter lim="800000"/>
                <a:headEnd/>
                <a:tailEnd/>
              </a:ln>
              <a:effectLst/>
            </p:spPr>
            <p:txBody>
              <a:bodyPr>
                <a:spAutoFit/>
              </a:bodyPr>
              <a:lstStyle/>
              <a:p>
                <a:pPr>
                  <a:spcBef>
                    <a:spcPct val="50000"/>
                  </a:spcBef>
                </a:pPr>
                <a:endParaRPr kumimoji="0" lang="de-DE" altLang="zh-CN" sz="1600">
                  <a:latin typeface="Times" pitchFamily="18" charset="0"/>
                </a:endParaRPr>
              </a:p>
            </p:txBody>
          </p:sp>
        </p:grpSp>
        <p:graphicFrame>
          <p:nvGraphicFramePr>
            <p:cNvPr id="100363" name="Object 11"/>
            <p:cNvGraphicFramePr>
              <a:graphicFrameLocks noChangeAspect="1"/>
            </p:cNvGraphicFramePr>
            <p:nvPr/>
          </p:nvGraphicFramePr>
          <p:xfrm>
            <a:off x="2154" y="1968"/>
            <a:ext cx="704" cy="192"/>
          </p:xfrm>
          <a:graphic>
            <a:graphicData uri="http://schemas.openxmlformats.org/presentationml/2006/ole">
              <mc:AlternateContent xmlns:mc="http://schemas.openxmlformats.org/markup-compatibility/2006">
                <mc:Choice xmlns:v="urn:schemas-microsoft-com:vml" Requires="v">
                  <p:oleObj name="Equation" r:id="rId3" imgW="1117440" imgH="304560" progId="">
                    <p:embed/>
                  </p:oleObj>
                </mc:Choice>
                <mc:Fallback>
                  <p:oleObj name="Equation" r:id="rId3" imgW="1117440" imgH="304560" progId="">
                    <p:embed/>
                    <p:pic>
                      <p:nvPicPr>
                        <p:cNvPr id="1003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4" y="1968"/>
                          <a:ext cx="70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364" name="Object 12"/>
            <p:cNvGraphicFramePr>
              <a:graphicFrameLocks noChangeAspect="1"/>
            </p:cNvGraphicFramePr>
            <p:nvPr/>
          </p:nvGraphicFramePr>
          <p:xfrm>
            <a:off x="1565" y="2966"/>
            <a:ext cx="704" cy="192"/>
          </p:xfrm>
          <a:graphic>
            <a:graphicData uri="http://schemas.openxmlformats.org/presentationml/2006/ole">
              <mc:AlternateContent xmlns:mc="http://schemas.openxmlformats.org/markup-compatibility/2006">
                <mc:Choice xmlns:v="urn:schemas-microsoft-com:vml" Requires="v">
                  <p:oleObj name="Equation" r:id="rId5" imgW="1117440" imgH="304560" progId="">
                    <p:embed/>
                  </p:oleObj>
                </mc:Choice>
                <mc:Fallback>
                  <p:oleObj name="Equation" r:id="rId5" imgW="1117440" imgH="304560" progId="">
                    <p:embed/>
                    <p:pic>
                      <p:nvPicPr>
                        <p:cNvPr id="100364"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 y="2966"/>
                          <a:ext cx="70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0365" name="Object 13"/>
            <p:cNvGraphicFramePr>
              <a:graphicFrameLocks noChangeAspect="1"/>
            </p:cNvGraphicFramePr>
            <p:nvPr/>
          </p:nvGraphicFramePr>
          <p:xfrm>
            <a:off x="1108" y="2376"/>
            <a:ext cx="704" cy="192"/>
          </p:xfrm>
          <a:graphic>
            <a:graphicData uri="http://schemas.openxmlformats.org/presentationml/2006/ole">
              <mc:AlternateContent xmlns:mc="http://schemas.openxmlformats.org/markup-compatibility/2006">
                <mc:Choice xmlns:v="urn:schemas-microsoft-com:vml" Requires="v">
                  <p:oleObj name="Equation" r:id="rId7" imgW="1117440" imgH="304560" progId="">
                    <p:embed/>
                  </p:oleObj>
                </mc:Choice>
                <mc:Fallback>
                  <p:oleObj name="Equation" r:id="rId7" imgW="1117440" imgH="304560" progId="">
                    <p:embed/>
                    <p:pic>
                      <p:nvPicPr>
                        <p:cNvPr id="100365"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 y="2376"/>
                          <a:ext cx="704"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0366" name="Rectangle 14"/>
          <p:cNvSpPr>
            <a:spLocks noChangeArrowheads="1"/>
          </p:cNvSpPr>
          <p:nvPr/>
        </p:nvSpPr>
        <p:spPr bwMode="auto">
          <a:xfrm>
            <a:off x="7162800" y="152400"/>
            <a:ext cx="609600" cy="533400"/>
          </a:xfrm>
          <a:prstGeom prst="rect">
            <a:avLst/>
          </a:prstGeom>
          <a:solidFill>
            <a:schemeClr val="bg1"/>
          </a:solidFill>
          <a:ln w="9525">
            <a:solidFill>
              <a:schemeClr val="bg1"/>
            </a:solidFill>
            <a:miter lim="800000"/>
            <a:headEnd/>
            <a:tailEnd/>
          </a:ln>
          <a:effectLst/>
        </p:spPr>
        <p:txBody>
          <a:bodyPr wrap="none" anchor="ctr"/>
          <a:lstStyle/>
          <a:p>
            <a:endParaRPr lang="zh-CN" altLang="en-US"/>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a:spLocks noGrp="1"/>
          </p:cNvSpPr>
          <p:nvPr>
            <p:ph type="sldNum" sz="quarter" idx="12"/>
          </p:nvPr>
        </p:nvSpPr>
        <p:spPr/>
        <p:txBody>
          <a:bodyPr/>
          <a:lstStyle/>
          <a:p>
            <a:fld id="{14DDF287-9675-4CD7-879C-D8972EE14A0A}" type="slidenum">
              <a:rPr lang="en-US" altLang="zh-CN"/>
              <a:pPr/>
              <a:t>46</a:t>
            </a:fld>
            <a:endParaRPr lang="en-US" altLang="zh-CN"/>
          </a:p>
        </p:txBody>
      </p:sp>
      <p:sp>
        <p:nvSpPr>
          <p:cNvPr id="203780" name="Rectangle 4"/>
          <p:cNvSpPr>
            <a:spLocks noChangeArrowheads="1"/>
          </p:cNvSpPr>
          <p:nvPr/>
        </p:nvSpPr>
        <p:spPr bwMode="auto">
          <a:xfrm>
            <a:off x="179512" y="1223828"/>
            <a:ext cx="8523214" cy="1200329"/>
          </a:xfrm>
          <a:prstGeom prst="rect">
            <a:avLst/>
          </a:prstGeom>
          <a:noFill/>
          <a:ln w="9525">
            <a:noFill/>
            <a:miter lim="800000"/>
            <a:headEnd/>
            <a:tailEnd/>
          </a:ln>
          <a:effectLst/>
        </p:spPr>
        <p:txBody>
          <a:bodyPr wrap="square">
            <a:spAutoFit/>
          </a:bodyPr>
          <a:lstStyle/>
          <a:p>
            <a:r>
              <a:rPr lang="zh-CN" altLang="en-US" sz="2400" dirty="0">
                <a:latin typeface="华文楷体" pitchFamily="2" charset="-122"/>
                <a:ea typeface="华文楷体" pitchFamily="2" charset="-122"/>
              </a:rPr>
              <a:t>在其它光谱型恒星中</a:t>
            </a:r>
            <a:r>
              <a:rPr lang="de-DE" altLang="zh-CN" sz="2400" dirty="0">
                <a:latin typeface="华文楷体" pitchFamily="2" charset="-122"/>
                <a:ea typeface="华文楷体" pitchFamily="2" charset="-122"/>
              </a:rPr>
              <a:t>Balmer</a:t>
            </a:r>
            <a:r>
              <a:rPr lang="zh-CN" altLang="en-US" sz="2400" dirty="0">
                <a:latin typeface="华文楷体" pitchFamily="2" charset="-122"/>
                <a:ea typeface="华文楷体" pitchFamily="2" charset="-122"/>
              </a:rPr>
              <a:t>谱线或者敏感于温度，或者敏感于表面重力；</a:t>
            </a:r>
            <a:endParaRPr lang="de-DE" altLang="zh-CN" sz="2400" dirty="0">
              <a:latin typeface="华文楷体" pitchFamily="2" charset="-122"/>
              <a:ea typeface="华文楷体" pitchFamily="2" charset="-122"/>
            </a:endParaRPr>
          </a:p>
          <a:p>
            <a:pPr eaLnBrk="0" hangingPunct="0"/>
            <a:r>
              <a:rPr lang="de-DE" altLang="zh-CN" sz="2400" dirty="0">
                <a:latin typeface="华文楷体" pitchFamily="2" charset="-122"/>
                <a:ea typeface="华文楷体" pitchFamily="2" charset="-122"/>
              </a:rPr>
              <a:t>H</a:t>
            </a:r>
            <a:r>
              <a:rPr lang="de-DE" altLang="zh-CN" sz="2400" dirty="0">
                <a:latin typeface="华文楷体" pitchFamily="2" charset="-122"/>
                <a:ea typeface="华文楷体" pitchFamily="2" charset="-122"/>
                <a:sym typeface="Symbol" pitchFamily="18" charset="2"/>
              </a:rPr>
              <a:t></a:t>
            </a:r>
            <a:r>
              <a:rPr lang="zh-CN" altLang="en-US" sz="2400" dirty="0">
                <a:latin typeface="华文楷体" pitchFamily="2" charset="-122"/>
                <a:ea typeface="华文楷体" pitchFamily="2" charset="-122"/>
              </a:rPr>
              <a:t>谱线的线翼强的</a:t>
            </a:r>
            <a:r>
              <a:rPr lang="de-DE" altLang="zh-CN" sz="2400" dirty="0">
                <a:latin typeface="华文楷体" pitchFamily="2" charset="-122"/>
                <a:ea typeface="华文楷体" pitchFamily="2" charset="-122"/>
              </a:rPr>
              <a:t>Stark</a:t>
            </a:r>
            <a:r>
              <a:rPr lang="zh-CN" altLang="en-US" sz="2400" dirty="0">
                <a:latin typeface="华文楷体" pitchFamily="2" charset="-122"/>
                <a:ea typeface="华文楷体" pitchFamily="2" charset="-122"/>
              </a:rPr>
              <a:t>致宽效应依赖敏感于表面重力。</a:t>
            </a:r>
            <a:endParaRPr lang="en-US" altLang="zh-CN" sz="2400" dirty="0">
              <a:latin typeface="华文楷体" pitchFamily="2" charset="-122"/>
              <a:ea typeface="华文楷体" pitchFamily="2" charset="-122"/>
            </a:endParaRPr>
          </a:p>
        </p:txBody>
      </p:sp>
      <p:grpSp>
        <p:nvGrpSpPr>
          <p:cNvPr id="4" name="Group 6"/>
          <p:cNvGrpSpPr>
            <a:grpSpLocks/>
          </p:cNvGrpSpPr>
          <p:nvPr/>
        </p:nvGrpSpPr>
        <p:grpSpPr bwMode="auto">
          <a:xfrm>
            <a:off x="251520" y="2276786"/>
            <a:ext cx="8785401" cy="3556629"/>
            <a:chOff x="204" y="1402"/>
            <a:chExt cx="5333" cy="2590"/>
          </a:xfrm>
        </p:grpSpPr>
        <p:grpSp>
          <p:nvGrpSpPr>
            <p:cNvPr id="6" name="Group 7"/>
            <p:cNvGrpSpPr>
              <a:grpSpLocks/>
            </p:cNvGrpSpPr>
            <p:nvPr/>
          </p:nvGrpSpPr>
          <p:grpSpPr bwMode="auto">
            <a:xfrm>
              <a:off x="204" y="1979"/>
              <a:ext cx="3810" cy="2013"/>
              <a:chOff x="204" y="2232"/>
              <a:chExt cx="3719" cy="1805"/>
            </a:xfrm>
          </p:grpSpPr>
          <p:pic>
            <p:nvPicPr>
              <p:cNvPr id="8" name="Picture 8" descr="hgamma_logg"/>
              <p:cNvPicPr>
                <a:picLocks noChangeAspect="1" noChangeArrowheads="1"/>
              </p:cNvPicPr>
              <p:nvPr/>
            </p:nvPicPr>
            <p:blipFill>
              <a:blip r:embed="rId3" cstate="print"/>
              <a:srcRect/>
              <a:stretch>
                <a:fillRect/>
              </a:stretch>
            </p:blipFill>
            <p:spPr bwMode="auto">
              <a:xfrm>
                <a:off x="204" y="2232"/>
                <a:ext cx="3719" cy="1805"/>
              </a:xfrm>
              <a:prstGeom prst="rect">
                <a:avLst/>
              </a:prstGeom>
              <a:noFill/>
            </p:spPr>
          </p:pic>
          <p:graphicFrame>
            <p:nvGraphicFramePr>
              <p:cNvPr id="9" name="Object 9"/>
              <p:cNvGraphicFramePr>
                <a:graphicFrameLocks noChangeAspect="1"/>
              </p:cNvGraphicFramePr>
              <p:nvPr/>
            </p:nvGraphicFramePr>
            <p:xfrm>
              <a:off x="612" y="2886"/>
              <a:ext cx="363" cy="295"/>
            </p:xfrm>
            <a:graphic>
              <a:graphicData uri="http://schemas.openxmlformats.org/presentationml/2006/ole">
                <mc:AlternateContent xmlns:mc="http://schemas.openxmlformats.org/markup-compatibility/2006">
                  <mc:Choice xmlns:v="urn:schemas-microsoft-com:vml" Requires="v">
                    <p:oleObj name="Equation" r:id="rId4" imgW="1269720" imgH="1028520" progId="">
                      <p:embed/>
                    </p:oleObj>
                  </mc:Choice>
                  <mc:Fallback>
                    <p:oleObj name="Equation" r:id="rId4" imgW="1269720" imgH="1028520" progId="">
                      <p:embed/>
                      <p:pic>
                        <p:nvPicPr>
                          <p:cNvPr id="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 y="2886"/>
                            <a:ext cx="363"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 name="Text Box 10"/>
            <p:cNvSpPr txBox="1">
              <a:spLocks noChangeArrowheads="1"/>
            </p:cNvSpPr>
            <p:nvPr/>
          </p:nvSpPr>
          <p:spPr bwMode="auto">
            <a:xfrm>
              <a:off x="4040" y="1402"/>
              <a:ext cx="1497" cy="2084"/>
            </a:xfrm>
            <a:prstGeom prst="rect">
              <a:avLst/>
            </a:prstGeom>
            <a:noFill/>
            <a:ln w="9525">
              <a:noFill/>
              <a:miter lim="800000"/>
              <a:headEnd/>
              <a:tailEnd/>
            </a:ln>
            <a:effectLst/>
          </p:spPr>
          <p:txBody>
            <a:bodyPr wrap="square">
              <a:spAutoFit/>
            </a:bodyPr>
            <a:lstStyle/>
            <a:p>
              <a:pPr>
                <a:spcBef>
                  <a:spcPct val="50000"/>
                </a:spcBef>
              </a:pPr>
              <a:r>
                <a:rPr kumimoji="0" lang="de-DE" altLang="zh-CN" dirty="0"/>
                <a:t>H</a:t>
              </a:r>
              <a:r>
                <a:rPr kumimoji="0" lang="de-DE" altLang="zh-CN" sz="1600" dirty="0">
                  <a:latin typeface="SymbolProp BT" pitchFamily="18" charset="2"/>
                </a:rPr>
                <a:t>g</a:t>
              </a:r>
              <a:r>
                <a:rPr kumimoji="0" lang="de-DE" altLang="zh-CN" sz="2000" dirty="0">
                  <a:latin typeface="Arial" pitchFamily="34" charset="0"/>
                </a:rPr>
                <a:t>   </a:t>
              </a:r>
            </a:p>
            <a:p>
              <a:pPr>
                <a:spcBef>
                  <a:spcPct val="50000"/>
                </a:spcBef>
              </a:pPr>
              <a:r>
                <a:rPr kumimoji="0" lang="en-US" altLang="zh-CN" sz="2000" dirty="0">
                  <a:latin typeface="Times New Roman" panose="02020603050405020304" pitchFamily="18" charset="0"/>
                  <a:cs typeface="Times New Roman" panose="02020603050405020304" pitchFamily="18" charset="0"/>
                </a:rPr>
                <a:t>I</a:t>
              </a:r>
              <a:r>
                <a:rPr kumimoji="0" lang="de-DE" altLang="zh-CN" sz="2000" dirty="0">
                  <a:latin typeface="Times New Roman" panose="02020603050405020304" pitchFamily="18" charset="0"/>
                  <a:cs typeface="Times New Roman" panose="02020603050405020304" pitchFamily="18" charset="0"/>
                </a:rPr>
                <a:t>n a medium B-type star for various log g </a:t>
              </a:r>
            </a:p>
            <a:p>
              <a:pPr>
                <a:spcBef>
                  <a:spcPct val="50000"/>
                </a:spcBef>
              </a:pPr>
              <a:r>
                <a:rPr kumimoji="0" lang="de-DE" altLang="zh-CN" sz="2000" dirty="0">
                  <a:latin typeface="Times New Roman" panose="02020603050405020304" pitchFamily="18" charset="0"/>
                  <a:cs typeface="Times New Roman" panose="02020603050405020304" pitchFamily="18" charset="0"/>
                </a:rPr>
                <a:t>Insert shows the gradient increasing with temperature. An increase is nearly step-like.</a:t>
              </a:r>
              <a:r>
                <a:rPr kumimoji="0" lang="de-DE" altLang="zh-CN" sz="2000" dirty="0">
                  <a:latin typeface="Arial" pitchFamily="34" charset="0"/>
                </a:rPr>
                <a:t> </a:t>
              </a:r>
            </a:p>
          </p:txBody>
        </p:sp>
      </p:grpSp>
      <p:sp>
        <p:nvSpPr>
          <p:cNvPr id="10" name="矩形 9"/>
          <p:cNvSpPr/>
          <p:nvPr/>
        </p:nvSpPr>
        <p:spPr>
          <a:xfrm>
            <a:off x="2123728" y="476672"/>
            <a:ext cx="4259499" cy="707886"/>
          </a:xfrm>
          <a:prstGeom prst="rect">
            <a:avLst/>
          </a:prstGeom>
        </p:spPr>
        <p:txBody>
          <a:bodyPr wrap="none">
            <a:spAutoFit/>
          </a:bodyPr>
          <a:lstStyle/>
          <a:p>
            <a:r>
              <a:rPr lang="de-DE" altLang="zh-CN" sz="4000" b="1" i="1" dirty="0">
                <a:latin typeface="Times New Roman" panose="02020603050405020304" pitchFamily="18" charset="0"/>
                <a:ea typeface="+mj-ea"/>
                <a:cs typeface="Times New Roman" panose="02020603050405020304" pitchFamily="18" charset="0"/>
              </a:rPr>
              <a:t>T</a:t>
            </a:r>
            <a:r>
              <a:rPr lang="de-DE" altLang="zh-CN" sz="4000" b="1" baseline="-25000" dirty="0">
                <a:latin typeface="Times New Roman" panose="02020603050405020304" pitchFamily="18" charset="0"/>
                <a:ea typeface="+mj-ea"/>
                <a:cs typeface="Times New Roman" panose="02020603050405020304" pitchFamily="18" charset="0"/>
              </a:rPr>
              <a:t>eff</a:t>
            </a:r>
            <a:r>
              <a:rPr lang="de-DE" altLang="zh-CN" sz="4000" b="1" dirty="0">
                <a:latin typeface="Times New Roman" panose="02020603050405020304" pitchFamily="18" charset="0"/>
                <a:ea typeface="+mj-ea"/>
                <a:cs typeface="Times New Roman" panose="02020603050405020304" pitchFamily="18" charset="0"/>
              </a:rPr>
              <a:t>  </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3600" b="1" dirty="0" err="1">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谱线</a:t>
            </a:r>
            <a:endParaRPr lang="zh-CN" altLang="en-US" sz="3600" dirty="0">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129D505E-585B-42B6-9277-3A558D49AA86}" type="slidenum">
              <a:rPr lang="en-US" altLang="zh-CN"/>
              <a:pPr/>
              <a:t>47</a:t>
            </a:fld>
            <a:endParaRPr lang="en-US" altLang="zh-CN"/>
          </a:p>
        </p:txBody>
      </p:sp>
      <p:sp>
        <p:nvSpPr>
          <p:cNvPr id="205828" name="Rectangle 4"/>
          <p:cNvSpPr>
            <a:spLocks noChangeArrowheads="1"/>
          </p:cNvSpPr>
          <p:nvPr/>
        </p:nvSpPr>
        <p:spPr bwMode="auto">
          <a:xfrm>
            <a:off x="0" y="260350"/>
            <a:ext cx="9036496" cy="646331"/>
          </a:xfrm>
          <a:prstGeom prst="rect">
            <a:avLst/>
          </a:prstGeom>
          <a:noFill/>
          <a:ln w="9525">
            <a:noFill/>
            <a:miter lim="800000"/>
            <a:headEnd/>
            <a:tailEnd/>
          </a:ln>
          <a:effectLst/>
        </p:spPr>
        <p:txBody>
          <a:bodyPr wrap="square">
            <a:spAutoFit/>
          </a:bodyPr>
          <a:lstStyle/>
          <a:p>
            <a:pPr algn="ctr"/>
            <a:r>
              <a:rPr lang="zh-CN" altLang="en-US" sz="3600" b="1" dirty="0">
                <a:latin typeface="华文楷体" panose="02010600040101010101" pitchFamily="2" charset="-122"/>
                <a:ea typeface="华文楷体" panose="02010600040101010101" pitchFamily="2" charset="-122"/>
              </a:rPr>
              <a:t>不同表面重力和金属丰度下的谱线轮廓</a:t>
            </a:r>
            <a:endParaRPr lang="en-US" altLang="zh-CN" sz="3600" b="1" dirty="0">
              <a:latin typeface="华文楷体" panose="02010600040101010101" pitchFamily="2" charset="-122"/>
              <a:ea typeface="华文楷体" panose="02010600040101010101" pitchFamily="2" charset="-122"/>
            </a:endParaRPr>
          </a:p>
        </p:txBody>
      </p:sp>
      <p:pic>
        <p:nvPicPr>
          <p:cNvPr id="205829" name="Picture 5" descr="cha3_15"/>
          <p:cNvPicPr>
            <a:picLocks noChangeAspect="1" noChangeArrowheads="1"/>
          </p:cNvPicPr>
          <p:nvPr/>
        </p:nvPicPr>
        <p:blipFill>
          <a:blip r:embed="rId3" cstate="print"/>
          <a:srcRect t="3601" b="2881"/>
          <a:stretch>
            <a:fillRect/>
          </a:stretch>
        </p:blipFill>
        <p:spPr bwMode="auto">
          <a:xfrm>
            <a:off x="1547664" y="1268413"/>
            <a:ext cx="5616575" cy="5214937"/>
          </a:xfrm>
          <a:prstGeom prst="rect">
            <a:avLst/>
          </a:prstGeom>
          <a:noFill/>
          <a:ln w="9525">
            <a:noFill/>
            <a:miter lim="800000"/>
            <a:headEnd/>
            <a:tailEnd/>
          </a:ln>
        </p:spPr>
      </p:pic>
    </p:spTree>
  </p:cSld>
  <p:clrMapOvr>
    <a:masterClrMapping/>
  </p:clrMapOvr>
  <p:transition>
    <p:blinds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My Documents\qhm\leture\cha3_21.jpg"/>
          <p:cNvPicPr>
            <a:picLocks noChangeAspect="1" noChangeArrowheads="1"/>
          </p:cNvPicPr>
          <p:nvPr/>
        </p:nvPicPr>
        <p:blipFill>
          <a:blip r:embed="rId2" cstate="print"/>
          <a:srcRect/>
          <a:stretch>
            <a:fillRect/>
          </a:stretch>
        </p:blipFill>
        <p:spPr bwMode="auto">
          <a:xfrm>
            <a:off x="1043608" y="1124744"/>
            <a:ext cx="6732240" cy="5350728"/>
          </a:xfrm>
          <a:prstGeom prst="rect">
            <a:avLst/>
          </a:prstGeom>
          <a:noFill/>
        </p:spPr>
      </p:pic>
      <p:sp>
        <p:nvSpPr>
          <p:cNvPr id="22531" name="Text Box 3"/>
          <p:cNvSpPr txBox="1">
            <a:spLocks noChangeArrowheads="1"/>
          </p:cNvSpPr>
          <p:nvPr/>
        </p:nvSpPr>
        <p:spPr bwMode="auto">
          <a:xfrm>
            <a:off x="3275856" y="5301208"/>
            <a:ext cx="2555875" cy="396875"/>
          </a:xfrm>
          <a:prstGeom prst="rect">
            <a:avLst/>
          </a:prstGeom>
          <a:noFill/>
          <a:ln w="9525">
            <a:noFill/>
            <a:miter lim="800000"/>
            <a:headEnd/>
            <a:tailEnd/>
          </a:ln>
          <a:effectLst/>
        </p:spPr>
        <p:txBody>
          <a:bodyPr wrap="none">
            <a:spAutoFit/>
          </a:bodyPr>
          <a:lstStyle/>
          <a:p>
            <a:r>
              <a:rPr lang="en-US" altLang="zh-CN" sz="2000" dirty="0">
                <a:solidFill>
                  <a:schemeClr val="accent2"/>
                </a:solidFill>
                <a:latin typeface="Times New Roman" panose="02020603050405020304" pitchFamily="18" charset="0"/>
                <a:cs typeface="Times New Roman" panose="02020603050405020304" pitchFamily="18" charset="0"/>
              </a:rPr>
              <a:t>Systematic </a:t>
            </a:r>
            <a:r>
              <a:rPr lang="en-US" altLang="zh-CN" sz="2000" dirty="0" err="1">
                <a:solidFill>
                  <a:schemeClr val="accent2"/>
                </a:solidFill>
                <a:latin typeface="Times New Roman" panose="02020603050405020304" pitchFamily="18" charset="0"/>
                <a:cs typeface="Times New Roman" panose="02020603050405020304" pitchFamily="18" charset="0"/>
              </a:rPr>
              <a:t>discrepance</a:t>
            </a:r>
            <a:endParaRPr lang="en-US" altLang="zh-CN" sz="2000" dirty="0">
              <a:solidFill>
                <a:schemeClr val="accent2"/>
              </a:solidFill>
              <a:latin typeface="Times New Roman" panose="02020603050405020304" pitchFamily="18" charset="0"/>
              <a:cs typeface="Times New Roman" panose="02020603050405020304" pitchFamily="18" charset="0"/>
            </a:endParaRPr>
          </a:p>
        </p:txBody>
      </p:sp>
      <p:sp>
        <p:nvSpPr>
          <p:cNvPr id="22532" name="Line 4"/>
          <p:cNvSpPr>
            <a:spLocks noChangeShapeType="1"/>
          </p:cNvSpPr>
          <p:nvPr/>
        </p:nvSpPr>
        <p:spPr bwMode="auto">
          <a:xfrm flipH="1" flipV="1">
            <a:off x="2699792" y="4797152"/>
            <a:ext cx="533400" cy="762000"/>
          </a:xfrm>
          <a:prstGeom prst="line">
            <a:avLst/>
          </a:prstGeom>
          <a:noFill/>
          <a:ln w="19050">
            <a:solidFill>
              <a:schemeClr val="accent2"/>
            </a:solidFill>
            <a:round/>
            <a:headEnd/>
            <a:tailEnd type="triangle" w="med" len="med"/>
          </a:ln>
          <a:effectLst/>
        </p:spPr>
        <p:txBody>
          <a:bodyPr/>
          <a:lstStyle/>
          <a:p>
            <a:endParaRPr lang="zh-CN" altLang="en-US"/>
          </a:p>
        </p:txBody>
      </p:sp>
      <p:sp>
        <p:nvSpPr>
          <p:cNvPr id="22533" name="Text Box 5"/>
          <p:cNvSpPr txBox="1">
            <a:spLocks noChangeArrowheads="1"/>
          </p:cNvSpPr>
          <p:nvPr/>
        </p:nvSpPr>
        <p:spPr bwMode="auto">
          <a:xfrm>
            <a:off x="3563888" y="1124744"/>
            <a:ext cx="2017713" cy="396875"/>
          </a:xfrm>
          <a:prstGeom prst="rect">
            <a:avLst/>
          </a:prstGeom>
          <a:noFill/>
          <a:ln w="9525">
            <a:noFill/>
            <a:miter lim="800000"/>
            <a:headEnd/>
            <a:tailEnd/>
          </a:ln>
          <a:effectLst/>
        </p:spPr>
        <p:txBody>
          <a:bodyPr wrap="none">
            <a:spAutoFit/>
          </a:bodyPr>
          <a:lstStyle/>
          <a:p>
            <a:r>
              <a:rPr lang="en-US" altLang="zh-CN" sz="2000" dirty="0" err="1">
                <a:solidFill>
                  <a:srgbClr val="FF0000"/>
                </a:solidFill>
                <a:latin typeface="Times New Roman" panose="02020603050405020304" pitchFamily="18" charset="0"/>
                <a:cs typeface="Times New Roman" panose="02020603050405020304" pitchFamily="18" charset="0"/>
              </a:rPr>
              <a:t>rms</a:t>
            </a:r>
            <a:r>
              <a:rPr lang="en-US" altLang="zh-CN" sz="2000" dirty="0">
                <a:solidFill>
                  <a:srgbClr val="FF0000"/>
                </a:solidFill>
                <a:latin typeface="Times New Roman" panose="02020603050405020304" pitchFamily="18" charset="0"/>
                <a:cs typeface="Times New Roman" panose="02020603050405020304" pitchFamily="18" charset="0"/>
              </a:rPr>
              <a:t> error = 160 K</a:t>
            </a:r>
          </a:p>
        </p:txBody>
      </p:sp>
      <p:sp>
        <p:nvSpPr>
          <p:cNvPr id="6" name="矩形 5"/>
          <p:cNvSpPr/>
          <p:nvPr/>
        </p:nvSpPr>
        <p:spPr>
          <a:xfrm>
            <a:off x="2339752" y="404664"/>
            <a:ext cx="4259499" cy="707886"/>
          </a:xfrm>
          <a:prstGeom prst="rect">
            <a:avLst/>
          </a:prstGeom>
        </p:spPr>
        <p:txBody>
          <a:bodyPr wrap="none">
            <a:spAutoFit/>
          </a:bodyPr>
          <a:lstStyle/>
          <a:p>
            <a:r>
              <a:rPr lang="de-DE" altLang="zh-CN" sz="4000" b="1" i="1" dirty="0">
                <a:latin typeface="Times New Roman" panose="02020603050405020304" pitchFamily="18" charset="0"/>
                <a:ea typeface="+mj-ea"/>
                <a:cs typeface="Times New Roman" panose="02020603050405020304" pitchFamily="18" charset="0"/>
              </a:rPr>
              <a:t>T</a:t>
            </a:r>
            <a:r>
              <a:rPr lang="de-DE" altLang="zh-CN" sz="4000" b="1" baseline="-25000" dirty="0">
                <a:latin typeface="Times New Roman" panose="02020603050405020304" pitchFamily="18" charset="0"/>
                <a:ea typeface="+mj-ea"/>
                <a:cs typeface="Times New Roman" panose="02020603050405020304" pitchFamily="18" charset="0"/>
              </a:rPr>
              <a:t>eff</a:t>
            </a:r>
            <a:r>
              <a:rPr lang="de-DE" altLang="zh-CN" sz="4000" b="1" dirty="0">
                <a:latin typeface="Times New Roman" panose="02020603050405020304" pitchFamily="18" charset="0"/>
                <a:ea typeface="+mj-ea"/>
                <a:cs typeface="Times New Roman" panose="02020603050405020304" pitchFamily="18" charset="0"/>
              </a:rPr>
              <a:t>  </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3600" b="1" dirty="0" err="1">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3600" b="1" dirty="0">
                <a:latin typeface="华文楷体" panose="02010600040101010101" pitchFamily="2" charset="-122"/>
                <a:ea typeface="华文楷体" panose="02010600040101010101" pitchFamily="2" charset="-122"/>
                <a:cs typeface="Times New Roman" panose="02020603050405020304" pitchFamily="18" charset="0"/>
              </a:rPr>
              <a:t>谱线</a:t>
            </a:r>
            <a:endParaRPr lang="zh-CN" altLang="en-US" sz="3600" dirty="0">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ransition>
    <p:blinds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a:spLocks noGrp="1"/>
          </p:cNvSpPr>
          <p:nvPr>
            <p:ph type="sldNum" sz="quarter" idx="12"/>
          </p:nvPr>
        </p:nvSpPr>
        <p:spPr/>
        <p:txBody>
          <a:bodyPr/>
          <a:lstStyle/>
          <a:p>
            <a:fld id="{CD1BE43E-30CB-417D-AC48-08138855216D}" type="slidenum">
              <a:rPr lang="en-US" altLang="zh-CN"/>
              <a:pPr/>
              <a:t>49</a:t>
            </a:fld>
            <a:endParaRPr lang="en-US" altLang="zh-CN"/>
          </a:p>
        </p:txBody>
      </p:sp>
      <p:sp>
        <p:nvSpPr>
          <p:cNvPr id="204804" name="Rectangle 1028"/>
          <p:cNvSpPr>
            <a:spLocks noChangeArrowheads="1"/>
          </p:cNvSpPr>
          <p:nvPr/>
        </p:nvSpPr>
        <p:spPr bwMode="auto">
          <a:xfrm>
            <a:off x="838200" y="1371600"/>
            <a:ext cx="7696200" cy="4401205"/>
          </a:xfrm>
          <a:prstGeom prst="rect">
            <a:avLst/>
          </a:prstGeom>
          <a:noFill/>
          <a:ln w="9525">
            <a:noFill/>
            <a:miter lim="800000"/>
            <a:headEnd/>
            <a:tailEnd/>
          </a:ln>
          <a:effectLst/>
        </p:spPr>
        <p:txBody>
          <a:bodyPr>
            <a:spAutoFit/>
          </a:bodyPr>
          <a:lstStyle/>
          <a:p>
            <a:pPr eaLnBrk="0" hangingPunct="0"/>
            <a:endParaRPr lang="de-DE" altLang="zh-CN" sz="2800" dirty="0">
              <a:latin typeface="华文楷体" pitchFamily="2" charset="-122"/>
              <a:ea typeface="华文楷体" pitchFamily="2" charset="-122"/>
            </a:endParaRPr>
          </a:p>
          <a:p>
            <a:pPr eaLnBrk="0" hangingPunct="0"/>
            <a:r>
              <a:rPr lang="zh-CN" altLang="en-US" sz="2800" dirty="0">
                <a:latin typeface="华文楷体" pitchFamily="2" charset="-122"/>
                <a:ea typeface="华文楷体" pitchFamily="2" charset="-122"/>
              </a:rPr>
              <a:t>一旦选择合适的混合程参数保证所有的</a:t>
            </a:r>
            <a:r>
              <a:rPr lang="de-DE" altLang="zh-CN" sz="2800" dirty="0">
                <a:latin typeface="华文楷体" pitchFamily="2" charset="-122"/>
                <a:ea typeface="华文楷体" pitchFamily="2" charset="-122"/>
              </a:rPr>
              <a:t>Balmer</a:t>
            </a:r>
            <a:r>
              <a:rPr lang="zh-CN" altLang="en-US" sz="2800" dirty="0">
                <a:latin typeface="华文楷体" pitchFamily="2" charset="-122"/>
                <a:ea typeface="华文楷体" pitchFamily="2" charset="-122"/>
              </a:rPr>
              <a:t>谱线得到相同的温度</a:t>
            </a:r>
            <a:r>
              <a:rPr lang="de-DE" altLang="zh-CN" sz="2800" dirty="0">
                <a:latin typeface="华文楷体" pitchFamily="2" charset="-122"/>
                <a:ea typeface="华文楷体" pitchFamily="2" charset="-122"/>
              </a:rPr>
              <a:t>, </a:t>
            </a:r>
            <a:r>
              <a:rPr lang="zh-CN" altLang="en-US" sz="2800" dirty="0">
                <a:latin typeface="华文楷体" pitchFamily="2" charset="-122"/>
                <a:ea typeface="华文楷体" pitchFamily="2" charset="-122"/>
              </a:rPr>
              <a:t>这些观测到的轮廓可以让我们得到精确的温度</a:t>
            </a:r>
            <a:r>
              <a:rPr lang="de-DE" altLang="zh-CN" sz="2800" dirty="0">
                <a:latin typeface="华文楷体" pitchFamily="2" charset="-122"/>
                <a:ea typeface="华文楷体" pitchFamily="2" charset="-122"/>
              </a:rPr>
              <a:t>.</a:t>
            </a:r>
          </a:p>
          <a:p>
            <a:pPr eaLnBrk="0" hangingPunct="0"/>
            <a:endParaRPr lang="de-DE" altLang="zh-CN" sz="2800" dirty="0">
              <a:latin typeface="华文楷体" pitchFamily="2" charset="-122"/>
              <a:ea typeface="华文楷体" pitchFamily="2" charset="-122"/>
            </a:endParaRPr>
          </a:p>
          <a:p>
            <a:pPr eaLnBrk="0" hangingPunct="0"/>
            <a:r>
              <a:rPr lang="zh-CN" altLang="en-US" sz="2800" dirty="0">
                <a:latin typeface="华文楷体" pitchFamily="2" charset="-122"/>
                <a:ea typeface="华文楷体" pitchFamily="2" charset="-122"/>
              </a:rPr>
              <a:t>利用太阳和冷星有相同的</a:t>
            </a:r>
            <a:r>
              <a:rPr lang="de-DE" altLang="zh-CN" sz="2800" dirty="0">
                <a:latin typeface="华文楷体" pitchFamily="2" charset="-122"/>
                <a:ea typeface="华文楷体" pitchFamily="2" charset="-122"/>
              </a:rPr>
              <a:t>Stark</a:t>
            </a:r>
            <a:r>
              <a:rPr lang="zh-CN" altLang="en-US" sz="2800" dirty="0">
                <a:latin typeface="华文楷体" pitchFamily="2" charset="-122"/>
                <a:ea typeface="华文楷体" pitchFamily="2" charset="-122"/>
              </a:rPr>
              <a:t>谱线轮廓，可以得到精度非常高的相对温度</a:t>
            </a:r>
            <a:r>
              <a:rPr lang="de-DE" altLang="zh-CN" sz="2800" i="1" dirty="0">
                <a:latin typeface="华文楷体" pitchFamily="2" charset="-122"/>
                <a:ea typeface="华文楷体" pitchFamily="2" charset="-122"/>
              </a:rPr>
              <a:t>T</a:t>
            </a:r>
            <a:r>
              <a:rPr lang="de-DE" altLang="zh-CN" sz="2800" baseline="-25000" dirty="0">
                <a:latin typeface="华文楷体" pitchFamily="2" charset="-122"/>
                <a:ea typeface="华文楷体" pitchFamily="2" charset="-122"/>
              </a:rPr>
              <a:t>eff</a:t>
            </a:r>
            <a:r>
              <a:rPr lang="de-DE" altLang="zh-CN" sz="2800" dirty="0">
                <a:latin typeface="华文楷体" pitchFamily="2" charset="-122"/>
                <a:ea typeface="华文楷体" pitchFamily="2" charset="-122"/>
              </a:rPr>
              <a:t>-</a:t>
            </a:r>
            <a:r>
              <a:rPr lang="de-DE" altLang="zh-CN" sz="2800" i="1" dirty="0">
                <a:latin typeface="华文楷体" pitchFamily="2" charset="-122"/>
                <a:ea typeface="华文楷体" pitchFamily="2" charset="-122"/>
              </a:rPr>
              <a:t>T</a:t>
            </a:r>
            <a:r>
              <a:rPr lang="de-DE" altLang="zh-CN" sz="2800" baseline="-25000" dirty="0">
                <a:latin typeface="华文楷体" pitchFamily="2" charset="-122"/>
                <a:ea typeface="华文楷体" pitchFamily="2" charset="-122"/>
              </a:rPr>
              <a:t>eff</a:t>
            </a:r>
            <a:r>
              <a:rPr lang="de-DE" altLang="zh-CN" sz="2800" dirty="0">
                <a:latin typeface="华文楷体" pitchFamily="2" charset="-122"/>
                <a:ea typeface="华文楷体" pitchFamily="2" charset="-122"/>
              </a:rPr>
              <a:t>, </a:t>
            </a:r>
            <a:r>
              <a:rPr lang="en-US" altLang="zh-CN" sz="2800" baseline="-25000" dirty="0">
                <a:latin typeface="华文楷体" pitchFamily="2" charset="-122"/>
                <a:ea typeface="华文楷体" pitchFamily="2" charset="-122"/>
              </a:rPr>
              <a:t>⊙</a:t>
            </a:r>
            <a:r>
              <a:rPr lang="de-DE" altLang="zh-CN" sz="2800" dirty="0">
                <a:latin typeface="华文楷体" pitchFamily="2" charset="-122"/>
                <a:ea typeface="华文楷体" pitchFamily="2" charset="-122"/>
              </a:rPr>
              <a:t>,</a:t>
            </a:r>
            <a:r>
              <a:rPr lang="zh-CN" altLang="en-US" sz="2800" dirty="0">
                <a:latin typeface="华文楷体" pitchFamily="2" charset="-122"/>
                <a:ea typeface="华文楷体" pitchFamily="2" charset="-122"/>
              </a:rPr>
              <a:t>如果采用相同的恒星大气模型</a:t>
            </a:r>
            <a:r>
              <a:rPr lang="de-DE" altLang="zh-CN" sz="2800" dirty="0">
                <a:latin typeface="华文楷体" pitchFamily="2" charset="-122"/>
                <a:ea typeface="华文楷体" pitchFamily="2" charset="-122"/>
              </a:rPr>
              <a:t>.</a:t>
            </a:r>
            <a:endParaRPr lang="en-US" altLang="zh-CN" sz="2800" dirty="0">
              <a:latin typeface="华文楷体" pitchFamily="2" charset="-122"/>
              <a:ea typeface="华文楷体" pitchFamily="2" charset="-122"/>
            </a:endParaRPr>
          </a:p>
          <a:p>
            <a:pPr eaLnBrk="0" hangingPunct="0"/>
            <a:endParaRPr lang="en-US" altLang="zh-CN" sz="2800" dirty="0">
              <a:latin typeface="华文楷体" pitchFamily="2" charset="-122"/>
              <a:ea typeface="华文楷体" pitchFamily="2" charset="-122"/>
            </a:endParaRPr>
          </a:p>
          <a:p>
            <a:pPr eaLnBrk="0" hangingPunct="0"/>
            <a:endParaRPr lang="en-US" altLang="zh-CN" sz="2800" dirty="0">
              <a:latin typeface="华文楷体" pitchFamily="2" charset="-122"/>
              <a:ea typeface="华文楷体" pitchFamily="2" charset="-122"/>
            </a:endParaRPr>
          </a:p>
        </p:txBody>
      </p:sp>
      <p:sp>
        <p:nvSpPr>
          <p:cNvPr id="4" name="矩形 3"/>
          <p:cNvSpPr/>
          <p:nvPr/>
        </p:nvSpPr>
        <p:spPr>
          <a:xfrm>
            <a:off x="2286000" y="2348705"/>
            <a:ext cx="4572000" cy="557397"/>
          </a:xfrm>
          <a:prstGeom prst="rect">
            <a:avLst/>
          </a:prstGeom>
        </p:spPr>
        <p:txBody>
          <a:bodyPr>
            <a:spAutoFit/>
          </a:bodyPr>
          <a:lstStyle/>
          <a:p>
            <a:pPr>
              <a:lnSpc>
                <a:spcPct val="140000"/>
              </a:lnSpc>
            </a:pPr>
            <a:r>
              <a:rPr lang="en-US" altLang="zh-CN" dirty="0">
                <a:latin typeface="Comic Sans MS" pitchFamily="66" charset="0"/>
              </a:rPr>
              <a:t> </a:t>
            </a:r>
          </a:p>
        </p:txBody>
      </p:sp>
      <p:sp>
        <p:nvSpPr>
          <p:cNvPr id="6" name="矩形 5"/>
          <p:cNvSpPr/>
          <p:nvPr/>
        </p:nvSpPr>
        <p:spPr>
          <a:xfrm>
            <a:off x="1691680" y="548680"/>
            <a:ext cx="4610558" cy="707886"/>
          </a:xfrm>
          <a:prstGeom prst="rect">
            <a:avLst/>
          </a:prstGeom>
        </p:spPr>
        <p:txBody>
          <a:bodyPr wrap="none">
            <a:spAutoFit/>
          </a:bodyPr>
          <a:lstStyle/>
          <a:p>
            <a:pPr lvl="0"/>
            <a:r>
              <a:rPr lang="de-DE" altLang="zh-CN" sz="4000" b="1" i="1" dirty="0">
                <a:latin typeface="Times New Roman" panose="02020603050405020304" pitchFamily="18" charset="0"/>
                <a:ea typeface="+mj-ea"/>
                <a:cs typeface="Times New Roman" panose="02020603050405020304" pitchFamily="18" charset="0"/>
              </a:rPr>
              <a:t>T</a:t>
            </a:r>
            <a:r>
              <a:rPr lang="de-DE" altLang="zh-CN" sz="4000" b="1" baseline="-25000" dirty="0">
                <a:latin typeface="Times New Roman" panose="02020603050405020304" pitchFamily="18" charset="0"/>
                <a:ea typeface="+mj-ea"/>
                <a:cs typeface="Times New Roman" panose="02020603050405020304" pitchFamily="18" charset="0"/>
              </a:rPr>
              <a:t>eff</a:t>
            </a:r>
            <a:r>
              <a:rPr lang="de-DE" altLang="zh-CN" sz="4000" b="1" dirty="0">
                <a:latin typeface="Times New Roman" panose="02020603050405020304" pitchFamily="18" charset="0"/>
                <a:ea typeface="+mj-ea"/>
                <a:cs typeface="Times New Roman" panose="02020603050405020304" pitchFamily="18" charset="0"/>
              </a:rPr>
              <a:t>  </a:t>
            </a:r>
            <a:r>
              <a:rPr lang="zh-CN" altLang="en-US" sz="4000" b="1" dirty="0">
                <a:latin typeface="华文楷体" panose="02010600040101010101" pitchFamily="2" charset="-122"/>
                <a:ea typeface="华文楷体" panose="02010600040101010101" pitchFamily="2" charset="-122"/>
                <a:cs typeface="Times New Roman" panose="02020603050405020304" pitchFamily="18" charset="0"/>
              </a:rPr>
              <a:t>利用</a:t>
            </a:r>
            <a:r>
              <a:rPr lang="en-US" altLang="zh-CN" sz="4000" b="1" dirty="0" err="1">
                <a:latin typeface="华文楷体" panose="02010600040101010101" pitchFamily="2" charset="-122"/>
                <a:ea typeface="华文楷体" panose="02010600040101010101" pitchFamily="2" charset="-122"/>
                <a:cs typeface="Times New Roman" panose="02020603050405020304" pitchFamily="18" charset="0"/>
              </a:rPr>
              <a:t>Balmer</a:t>
            </a:r>
            <a:r>
              <a:rPr lang="zh-CN" altLang="en-US" sz="4000" b="1" dirty="0">
                <a:latin typeface="华文楷体" panose="02010600040101010101" pitchFamily="2" charset="-122"/>
                <a:ea typeface="华文楷体" panose="02010600040101010101" pitchFamily="2" charset="-122"/>
                <a:cs typeface="Times New Roman" panose="02020603050405020304" pitchFamily="18" charset="0"/>
              </a:rPr>
              <a:t>谱线</a:t>
            </a:r>
            <a:endParaRPr lang="zh-CN" altLang="en-US" sz="4000" dirty="0">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ransition>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日期占位符 3"/>
          <p:cNvSpPr>
            <a:spLocks noGrp="1"/>
          </p:cNvSpPr>
          <p:nvPr>
            <p:ph type="dt" sz="quarter" idx="10"/>
          </p:nvPr>
        </p:nvSpPr>
        <p:spPr>
          <a:noFill/>
        </p:spPr>
        <p:txBody>
          <a:bodyPr/>
          <a:lstStyle/>
          <a:p>
            <a:fld id="{A34E9A4D-19E1-4D9C-8838-7A0C72E39507}" type="datetime1">
              <a:rPr lang="zh-CN" altLang="en-US" smtClean="0"/>
              <a:pPr/>
              <a:t>2024-7-5</a:t>
            </a:fld>
            <a:endParaRPr lang="en-US" altLang="zh-CN"/>
          </a:p>
        </p:txBody>
      </p:sp>
      <p:sp>
        <p:nvSpPr>
          <p:cNvPr id="14339" name="Rectangle 2"/>
          <p:cNvSpPr>
            <a:spLocks noGrp="1" noChangeArrowheads="1"/>
          </p:cNvSpPr>
          <p:nvPr>
            <p:ph type="title"/>
          </p:nvPr>
        </p:nvSpPr>
        <p:spPr>
          <a:xfrm>
            <a:off x="323850" y="549275"/>
            <a:ext cx="8280400" cy="788988"/>
          </a:xfrm>
        </p:spPr>
        <p:txBody>
          <a:bodyPr/>
          <a:lstStyle/>
          <a:p>
            <a:pPr algn="ctr" eaLnBrk="1" hangingPunct="1"/>
            <a:r>
              <a:rPr kumimoji="0" lang="zh-CN" altLang="en-US" sz="3600" b="1" i="0" u="none" strike="noStrike" kern="0" cap="none" spc="0" normalizeH="0" baseline="0" noProof="0" dirty="0">
                <a:ln>
                  <a:noFill/>
                </a:ln>
                <a:solidFill>
                  <a:srgbClr val="000000"/>
                </a:solidFill>
                <a:effectLst/>
                <a:uLnTx/>
                <a:uFillTx/>
                <a:latin typeface="Verdana"/>
                <a:ea typeface="华文楷体" pitchFamily="2" charset="-122"/>
                <a:cs typeface="+mj-cs"/>
              </a:rPr>
              <a:t>高分辨率恒星光谱分析</a:t>
            </a:r>
            <a:endParaRPr lang="zh-CN" altLang="en-US" dirty="0">
              <a:latin typeface="华文楷体" pitchFamily="2" charset="-122"/>
              <a:ea typeface="华文楷体" pitchFamily="2" charset="-122"/>
            </a:endParaRPr>
          </a:p>
        </p:txBody>
      </p:sp>
      <p:sp>
        <p:nvSpPr>
          <p:cNvPr id="14340" name="Text Box 3"/>
          <p:cNvSpPr txBox="1">
            <a:spLocks noChangeArrowheads="1"/>
          </p:cNvSpPr>
          <p:nvPr/>
        </p:nvSpPr>
        <p:spPr bwMode="auto">
          <a:xfrm>
            <a:off x="539750" y="1700213"/>
            <a:ext cx="3816350" cy="1187450"/>
          </a:xfrm>
          <a:prstGeom prst="rect">
            <a:avLst/>
          </a:prstGeom>
          <a:noFill/>
          <a:ln w="9525">
            <a:noFill/>
            <a:miter lim="800000"/>
            <a:headEnd/>
            <a:tailEnd/>
          </a:ln>
        </p:spPr>
        <p:txBody>
          <a:bodyPr>
            <a:spAutoFit/>
          </a:bodyPr>
          <a:lstStyle/>
          <a:p>
            <a:r>
              <a:rPr lang="zh-CN" altLang="en-US" sz="2400" b="1">
                <a:ea typeface="华文楷体" pitchFamily="2" charset="-122"/>
              </a:rPr>
              <a:t>高分辨率光谱的观测图像</a:t>
            </a:r>
          </a:p>
          <a:p>
            <a:r>
              <a:rPr lang="zh-CN" altLang="en-US" sz="2400" b="1">
                <a:ea typeface="华文楷体" pitchFamily="2" charset="-122"/>
              </a:rPr>
              <a:t>（下图）</a:t>
            </a:r>
          </a:p>
          <a:p>
            <a:r>
              <a:rPr lang="zh-CN" altLang="en-US" sz="2400" b="1">
                <a:ea typeface="华文楷体" pitchFamily="2" charset="-122"/>
              </a:rPr>
              <a:t>处理得到一维光谱（右图）</a:t>
            </a:r>
            <a:endParaRPr lang="en-US" altLang="zh-CN" sz="2400" b="1">
              <a:latin typeface="Arial" charset="0"/>
              <a:ea typeface="华文楷体" pitchFamily="2" charset="-122"/>
            </a:endParaRPr>
          </a:p>
        </p:txBody>
      </p:sp>
      <p:sp>
        <p:nvSpPr>
          <p:cNvPr id="14341" name="Line 6"/>
          <p:cNvSpPr>
            <a:spLocks noChangeShapeType="1"/>
          </p:cNvSpPr>
          <p:nvPr/>
        </p:nvSpPr>
        <p:spPr bwMode="auto">
          <a:xfrm>
            <a:off x="381000" y="1600200"/>
            <a:ext cx="8305800" cy="0"/>
          </a:xfrm>
          <a:prstGeom prst="line">
            <a:avLst/>
          </a:prstGeom>
          <a:noFill/>
          <a:ln w="38100">
            <a:solidFill>
              <a:schemeClr val="folHlink"/>
            </a:solidFill>
            <a:round/>
            <a:headEnd/>
            <a:tailEnd/>
          </a:ln>
        </p:spPr>
        <p:txBody>
          <a:bodyPr/>
          <a:lstStyle/>
          <a:p>
            <a:endParaRPr lang="zh-CN" altLang="en-US"/>
          </a:p>
        </p:txBody>
      </p:sp>
      <p:pic>
        <p:nvPicPr>
          <p:cNvPr id="14342" name="Picture 8" descr="naoc_bg_blue"/>
          <p:cNvPicPr>
            <a:picLocks noChangeAspect="1" noChangeArrowheads="1"/>
          </p:cNvPicPr>
          <p:nvPr/>
        </p:nvPicPr>
        <p:blipFill>
          <a:blip r:embed="rId2" cstate="print"/>
          <a:srcRect/>
          <a:stretch>
            <a:fillRect/>
          </a:stretch>
        </p:blipFill>
        <p:spPr bwMode="auto">
          <a:xfrm>
            <a:off x="7953375" y="0"/>
            <a:ext cx="1190625" cy="908050"/>
          </a:xfrm>
          <a:prstGeom prst="rect">
            <a:avLst/>
          </a:prstGeom>
          <a:noFill/>
          <a:ln w="9525">
            <a:noFill/>
            <a:miter lim="800000"/>
            <a:headEnd/>
            <a:tailEnd/>
          </a:ln>
        </p:spPr>
      </p:pic>
      <p:pic>
        <p:nvPicPr>
          <p:cNvPr id="14343" name="Picture 9" descr="spectr"/>
          <p:cNvPicPr>
            <a:picLocks noChangeAspect="1" noChangeArrowheads="1"/>
          </p:cNvPicPr>
          <p:nvPr/>
        </p:nvPicPr>
        <p:blipFill>
          <a:blip r:embed="rId3" cstate="print"/>
          <a:srcRect/>
          <a:stretch>
            <a:fillRect/>
          </a:stretch>
        </p:blipFill>
        <p:spPr bwMode="auto">
          <a:xfrm>
            <a:off x="323850" y="2852738"/>
            <a:ext cx="4127500" cy="3313112"/>
          </a:xfrm>
          <a:prstGeom prst="rect">
            <a:avLst/>
          </a:prstGeom>
          <a:noFill/>
          <a:ln w="9525">
            <a:noFill/>
            <a:miter lim="800000"/>
            <a:headEnd/>
            <a:tailEnd/>
          </a:ln>
        </p:spPr>
      </p:pic>
      <p:pic>
        <p:nvPicPr>
          <p:cNvPr id="14344" name="Picture 11"/>
          <p:cNvPicPr>
            <a:picLocks noChangeAspect="1" noChangeArrowheads="1"/>
          </p:cNvPicPr>
          <p:nvPr/>
        </p:nvPicPr>
        <p:blipFill>
          <a:blip r:embed="rId4" cstate="print"/>
          <a:srcRect/>
          <a:stretch>
            <a:fillRect/>
          </a:stretch>
        </p:blipFill>
        <p:spPr bwMode="auto">
          <a:xfrm>
            <a:off x="4284663" y="1628775"/>
            <a:ext cx="4425950" cy="4679950"/>
          </a:xfrm>
          <a:prstGeom prst="rect">
            <a:avLst/>
          </a:prstGeom>
          <a:noFill/>
          <a:ln w="9525">
            <a:noFill/>
            <a:miter lim="800000"/>
            <a:headEnd/>
            <a:tailEnd/>
          </a:ln>
        </p:spPr>
      </p:pic>
    </p:spTree>
    <p:extLst>
      <p:ext uri="{BB962C8B-B14F-4D97-AF65-F5344CB8AC3E}">
        <p14:creationId xmlns:p14="http://schemas.microsoft.com/office/powerpoint/2010/main" val="848337492"/>
      </p:ext>
    </p:extLst>
  </p:cSld>
  <p:clrMapOvr>
    <a:masterClrMapping/>
  </p:clrMapOvr>
  <p:transition>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9B49BF15-8591-45CC-B44A-41F6F579BB21}" type="slidenum">
              <a:rPr lang="en-US" altLang="zh-CN"/>
              <a:pPr/>
              <a:t>50</a:t>
            </a:fld>
            <a:endParaRPr lang="en-US" altLang="zh-CN"/>
          </a:p>
        </p:txBody>
      </p:sp>
      <p:sp>
        <p:nvSpPr>
          <p:cNvPr id="207876" name="Rectangle 4"/>
          <p:cNvSpPr>
            <a:spLocks noChangeArrowheads="1"/>
          </p:cNvSpPr>
          <p:nvPr/>
        </p:nvSpPr>
        <p:spPr bwMode="auto">
          <a:xfrm>
            <a:off x="323850" y="549275"/>
            <a:ext cx="8458200" cy="1200329"/>
          </a:xfrm>
          <a:prstGeom prst="rect">
            <a:avLst/>
          </a:prstGeom>
          <a:noFill/>
          <a:ln w="9525">
            <a:noFill/>
            <a:miter lim="800000"/>
            <a:headEnd/>
            <a:tailEnd/>
          </a:ln>
          <a:effectLst/>
        </p:spPr>
        <p:txBody>
          <a:bodyPr>
            <a:spAutoFit/>
          </a:bodyPr>
          <a:lstStyle/>
          <a:p>
            <a:pPr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a:p>
            <a:pPr eaLnBrk="0" hangingPunct="0"/>
            <a:r>
              <a:rPr lang="de-DE" altLang="zh-CN" sz="3600" dirty="0">
                <a:latin typeface="华文楷体" panose="02010600040101010101" pitchFamily="2" charset="-122"/>
                <a:ea typeface="华文楷体" panose="02010600040101010101" pitchFamily="2" charset="-122"/>
              </a:rPr>
              <a:t> </a:t>
            </a:r>
          </a:p>
        </p:txBody>
      </p:sp>
      <p:sp>
        <p:nvSpPr>
          <p:cNvPr id="5" name="矩形 4"/>
          <p:cNvSpPr/>
          <p:nvPr/>
        </p:nvSpPr>
        <p:spPr>
          <a:xfrm>
            <a:off x="539552" y="1988840"/>
            <a:ext cx="6768752" cy="3847207"/>
          </a:xfrm>
          <a:prstGeom prst="rect">
            <a:avLst/>
          </a:prstGeom>
        </p:spPr>
        <p:txBody>
          <a:bodyPr wrap="square">
            <a:spAutoFit/>
          </a:bodyPr>
          <a:lstStyle/>
          <a:p>
            <a:r>
              <a:rPr lang="de-DE" altLang="zh-CN" sz="2800" dirty="0">
                <a:latin typeface="华文楷体" pitchFamily="2" charset="-122"/>
                <a:ea typeface="华文楷体" pitchFamily="2" charset="-122"/>
              </a:rPr>
              <a:t>Saha</a:t>
            </a:r>
            <a:r>
              <a:rPr lang="zh-CN" altLang="en-US" sz="2800" dirty="0">
                <a:latin typeface="华文楷体" pitchFamily="2" charset="-122"/>
                <a:ea typeface="华文楷体" pitchFamily="2" charset="-122"/>
              </a:rPr>
              <a:t>方程同时依赖于电子密度和温度</a:t>
            </a:r>
            <a:r>
              <a:rPr lang="de-DE" altLang="zh-CN" sz="2800" dirty="0">
                <a:latin typeface="华文楷体" pitchFamily="2" charset="-122"/>
                <a:ea typeface="华文楷体" pitchFamily="2" charset="-122"/>
              </a:rPr>
              <a:t>. </a:t>
            </a:r>
            <a:r>
              <a:rPr lang="zh-CN" altLang="en-US" sz="2800" dirty="0">
                <a:latin typeface="华文楷体" pitchFamily="2" charset="-122"/>
                <a:ea typeface="华文楷体" pitchFamily="2" charset="-122"/>
              </a:rPr>
              <a:t>因此，原则上恒星大气中的电离平衡应该包含</a:t>
            </a:r>
            <a:r>
              <a:rPr lang="de-DE" altLang="zh-CN" sz="2800" i="1" dirty="0">
                <a:latin typeface="华文楷体" pitchFamily="2" charset="-122"/>
                <a:ea typeface="华文楷体" pitchFamily="2" charset="-122"/>
              </a:rPr>
              <a:t>T</a:t>
            </a:r>
            <a:r>
              <a:rPr lang="de-DE" altLang="zh-CN" sz="2800" baseline="-25000" dirty="0">
                <a:latin typeface="华文楷体" pitchFamily="2" charset="-122"/>
                <a:ea typeface="华文楷体" pitchFamily="2" charset="-122"/>
              </a:rPr>
              <a:t>eff</a:t>
            </a:r>
            <a:r>
              <a:rPr lang="zh-CN" altLang="en-US" sz="2800" dirty="0">
                <a:latin typeface="华文楷体" pitchFamily="2" charset="-122"/>
                <a:ea typeface="华文楷体" pitchFamily="2" charset="-122"/>
              </a:rPr>
              <a:t>和</a:t>
            </a:r>
            <a:r>
              <a:rPr lang="de-DE" altLang="zh-CN" sz="2800" dirty="0">
                <a:latin typeface="华文楷体" pitchFamily="2" charset="-122"/>
                <a:ea typeface="华文楷体" pitchFamily="2" charset="-122"/>
              </a:rPr>
              <a:t>log g</a:t>
            </a:r>
            <a:r>
              <a:rPr lang="zh-CN" altLang="en-US" sz="2800" dirty="0">
                <a:latin typeface="华文楷体" pitchFamily="2" charset="-122"/>
                <a:ea typeface="华文楷体" pitchFamily="2" charset="-122"/>
              </a:rPr>
              <a:t>的信息</a:t>
            </a:r>
            <a:r>
              <a:rPr lang="zh-CN" altLang="en-US" sz="2800" dirty="0">
                <a:latin typeface="Comic Sans MS" pitchFamily="66" charset="0"/>
              </a:rPr>
              <a:t>。</a:t>
            </a:r>
            <a:endParaRPr lang="en-US" altLang="zh-CN" sz="2800" dirty="0">
              <a:latin typeface="Comic Sans MS" pitchFamily="66" charset="0"/>
            </a:endParaRPr>
          </a:p>
          <a:p>
            <a:endParaRPr lang="en-US" altLang="zh-CN" sz="2800" dirty="0">
              <a:latin typeface="Comic Sans MS" pitchFamily="66" charset="0"/>
            </a:endParaRPr>
          </a:p>
          <a:p>
            <a:endParaRPr lang="en-US" altLang="zh-CN" sz="2800" dirty="0">
              <a:latin typeface="Comic Sans MS" pitchFamily="66" charset="0"/>
            </a:endParaRPr>
          </a:p>
          <a:p>
            <a:r>
              <a:rPr kumimoji="0" lang="zh-CN" altLang="en-US" sz="2800" dirty="0">
                <a:latin typeface="华文楷体" pitchFamily="2" charset="-122"/>
                <a:ea typeface="华文楷体" pitchFamily="2" charset="-122"/>
              </a:rPr>
              <a:t>来自相邻电离态的谱线的强度比依赖于温度</a:t>
            </a:r>
            <a:r>
              <a:rPr lang="de-DE" altLang="zh-CN" sz="2800" i="1" dirty="0">
                <a:latin typeface="华文楷体" pitchFamily="2" charset="-122"/>
                <a:ea typeface="华文楷体" pitchFamily="2" charset="-122"/>
              </a:rPr>
              <a:t>T</a:t>
            </a:r>
            <a:r>
              <a:rPr lang="de-DE" altLang="zh-CN" sz="2800" baseline="-25000" dirty="0">
                <a:latin typeface="华文楷体" pitchFamily="2" charset="-122"/>
                <a:ea typeface="华文楷体" pitchFamily="2" charset="-122"/>
              </a:rPr>
              <a:t>eff</a:t>
            </a:r>
            <a:endParaRPr lang="de-DE" altLang="zh-CN" sz="2800" i="1" dirty="0">
              <a:latin typeface="华文楷体" pitchFamily="2" charset="-122"/>
              <a:ea typeface="华文楷体" pitchFamily="2" charset="-122"/>
            </a:endParaRPr>
          </a:p>
          <a:p>
            <a:pPr>
              <a:spcBef>
                <a:spcPct val="50000"/>
              </a:spcBef>
            </a:pPr>
            <a:endParaRPr lang="de-DE" altLang="zh-CN" i="1" baseline="-25000" dirty="0">
              <a:latin typeface="Comic Sans MS" pitchFamily="66" charset="0"/>
            </a:endParaRPr>
          </a:p>
          <a:p>
            <a:pPr eaLnBrk="0" hangingPunct="0"/>
            <a:endParaRPr lang="en-US" altLang="zh-CN" dirty="0">
              <a:latin typeface="Comic Sans MS" pitchFamily="66" charset="0"/>
            </a:endParaRPr>
          </a:p>
        </p:txBody>
      </p:sp>
    </p:spTree>
  </p:cSld>
  <p:clrMapOvr>
    <a:masterClrMapping/>
  </p:clrMapOvr>
  <p:transition>
    <p:blinds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4B4B77CC-569F-4482-BA04-D0D6649E24F3}" type="slidenum">
              <a:rPr lang="en-US" altLang="zh-CN"/>
              <a:pPr/>
              <a:t>51</a:t>
            </a:fld>
            <a:endParaRPr lang="en-US" altLang="zh-CN"/>
          </a:p>
        </p:txBody>
      </p:sp>
      <p:sp>
        <p:nvSpPr>
          <p:cNvPr id="208900" name="Rectangle 4"/>
          <p:cNvSpPr>
            <a:spLocks noChangeArrowheads="1"/>
          </p:cNvSpPr>
          <p:nvPr/>
        </p:nvSpPr>
        <p:spPr bwMode="auto">
          <a:xfrm>
            <a:off x="684213" y="1772816"/>
            <a:ext cx="7467600" cy="3539430"/>
          </a:xfrm>
          <a:prstGeom prst="rect">
            <a:avLst/>
          </a:prstGeom>
          <a:noFill/>
          <a:ln w="9525">
            <a:noFill/>
            <a:miter lim="800000"/>
            <a:headEnd/>
            <a:tailEnd/>
          </a:ln>
          <a:effectLst/>
        </p:spPr>
        <p:txBody>
          <a:bodyPr wrap="square">
            <a:spAutoFit/>
          </a:bodyPr>
          <a:lstStyle/>
          <a:p>
            <a:r>
              <a:rPr lang="zh-CN" altLang="en-US" sz="2800" dirty="0">
                <a:latin typeface="华文楷体" pitchFamily="2" charset="-122"/>
                <a:ea typeface="华文楷体" pitchFamily="2" charset="-122"/>
              </a:rPr>
              <a:t>当温度高于</a:t>
            </a:r>
            <a:r>
              <a:rPr lang="de-DE" altLang="zh-CN" sz="2800" dirty="0">
                <a:latin typeface="华文楷体" pitchFamily="2" charset="-122"/>
                <a:ea typeface="华文楷体" pitchFamily="2" charset="-122"/>
              </a:rPr>
              <a:t>5000 K </a:t>
            </a:r>
            <a:r>
              <a:rPr lang="zh-CN" altLang="en-US" sz="2800" dirty="0">
                <a:latin typeface="华文楷体" pitchFamily="2" charset="-122"/>
                <a:ea typeface="华文楷体" pitchFamily="2" charset="-122"/>
              </a:rPr>
              <a:t>时</a:t>
            </a:r>
            <a:r>
              <a:rPr lang="de-DE" altLang="zh-CN" sz="2800" dirty="0">
                <a:latin typeface="华文楷体" pitchFamily="2" charset="-122"/>
                <a:ea typeface="华文楷体" pitchFamily="2" charset="-122"/>
              </a:rPr>
              <a:t>Fe II/Fe I</a:t>
            </a:r>
            <a:r>
              <a:rPr lang="zh-CN" altLang="en-US" sz="2800" dirty="0">
                <a:latin typeface="华文楷体" pitchFamily="2" charset="-122"/>
                <a:ea typeface="华文楷体" pitchFamily="2" charset="-122"/>
              </a:rPr>
              <a:t>的电离平衡</a:t>
            </a:r>
            <a:r>
              <a:rPr lang="de-DE" altLang="zh-CN" sz="2800" dirty="0">
                <a:latin typeface="华文楷体" pitchFamily="2" charset="-122"/>
                <a:ea typeface="华文楷体" pitchFamily="2" charset="-122"/>
              </a:rPr>
              <a:t>(</a:t>
            </a:r>
            <a:r>
              <a:rPr lang="zh-CN" altLang="en-US" sz="2800" dirty="0">
                <a:latin typeface="华文楷体" pitchFamily="2" charset="-122"/>
                <a:ea typeface="华文楷体" pitchFamily="2" charset="-122"/>
              </a:rPr>
              <a:t>数密度形式</a:t>
            </a:r>
            <a:r>
              <a:rPr lang="de-DE" altLang="zh-CN" sz="2800" dirty="0">
                <a:latin typeface="华文楷体" pitchFamily="2" charset="-122"/>
                <a:ea typeface="华文楷体" pitchFamily="2" charset="-122"/>
              </a:rPr>
              <a:t>)</a:t>
            </a:r>
            <a:r>
              <a:rPr lang="zh-CN" altLang="en-US" sz="2800" dirty="0">
                <a:latin typeface="华文楷体" pitchFamily="2" charset="-122"/>
                <a:ea typeface="华文楷体" pitchFamily="2" charset="-122"/>
              </a:rPr>
              <a:t> 不像温度低于</a:t>
            </a:r>
            <a:r>
              <a:rPr lang="de-DE" altLang="zh-CN" sz="2800" dirty="0">
                <a:latin typeface="华文楷体" pitchFamily="2" charset="-122"/>
                <a:ea typeface="华文楷体" pitchFamily="2" charset="-122"/>
              </a:rPr>
              <a:t>5000 K</a:t>
            </a:r>
            <a:r>
              <a:rPr lang="zh-CN" altLang="en-US" sz="2800" dirty="0">
                <a:latin typeface="华文楷体" pitchFamily="2" charset="-122"/>
                <a:ea typeface="华文楷体" pitchFamily="2" charset="-122"/>
              </a:rPr>
              <a:t>时那么依赖于温度</a:t>
            </a:r>
            <a:r>
              <a:rPr lang="de-DE" altLang="zh-CN" sz="2800" dirty="0">
                <a:latin typeface="华文楷体" pitchFamily="2" charset="-122"/>
                <a:ea typeface="华文楷体" pitchFamily="2" charset="-122"/>
              </a:rPr>
              <a:t>.</a:t>
            </a:r>
          </a:p>
          <a:p>
            <a:r>
              <a:rPr lang="en-US" altLang="zh-CN" sz="2800" dirty="0">
                <a:latin typeface="华文楷体" pitchFamily="2" charset="-122"/>
                <a:ea typeface="华文楷体" pitchFamily="2" charset="-122"/>
              </a:rPr>
              <a:t> </a:t>
            </a:r>
          </a:p>
          <a:p>
            <a:r>
              <a:rPr lang="zh-CN" altLang="en-US" sz="2800" dirty="0">
                <a:latin typeface="华文楷体" pitchFamily="2" charset="-122"/>
                <a:ea typeface="华文楷体" pitchFamily="2" charset="-122"/>
              </a:rPr>
              <a:t>当温度高于</a:t>
            </a:r>
            <a:r>
              <a:rPr lang="de-DE" altLang="zh-CN" sz="2800" dirty="0">
                <a:latin typeface="华文楷体" pitchFamily="2" charset="-122"/>
                <a:ea typeface="华文楷体" pitchFamily="2" charset="-122"/>
              </a:rPr>
              <a:t>8000 K</a:t>
            </a:r>
            <a:r>
              <a:rPr lang="zh-CN" altLang="en-US" sz="2800" dirty="0">
                <a:latin typeface="华文楷体" pitchFamily="2" charset="-122"/>
                <a:ea typeface="华文楷体" pitchFamily="2" charset="-122"/>
              </a:rPr>
              <a:t>时</a:t>
            </a:r>
            <a:r>
              <a:rPr lang="de-DE" altLang="zh-CN" sz="2800" dirty="0">
                <a:latin typeface="华文楷体" pitchFamily="2" charset="-122"/>
                <a:ea typeface="华文楷体" pitchFamily="2" charset="-122"/>
              </a:rPr>
              <a:t>Fe</a:t>
            </a:r>
            <a:r>
              <a:rPr lang="zh-CN" altLang="en-US" sz="2800" dirty="0">
                <a:latin typeface="华文楷体" pitchFamily="2" charset="-122"/>
                <a:ea typeface="华文楷体" pitchFamily="2" charset="-122"/>
              </a:rPr>
              <a:t>又变得敏感于温度</a:t>
            </a:r>
            <a:r>
              <a:rPr lang="de-DE" altLang="zh-CN" sz="2800" dirty="0">
                <a:latin typeface="华文楷体" pitchFamily="2" charset="-122"/>
                <a:ea typeface="华文楷体" pitchFamily="2" charset="-122"/>
              </a:rPr>
              <a:t>T, </a:t>
            </a:r>
            <a:r>
              <a:rPr lang="zh-CN" altLang="en-US" sz="2800" dirty="0">
                <a:latin typeface="华文楷体" pitchFamily="2" charset="-122"/>
                <a:ea typeface="华文楷体" pitchFamily="2" charset="-122"/>
              </a:rPr>
              <a:t>这是因为很快出现的</a:t>
            </a:r>
            <a:r>
              <a:rPr lang="de-DE" altLang="zh-CN" sz="2800" dirty="0">
                <a:latin typeface="华文楷体" pitchFamily="2" charset="-122"/>
                <a:ea typeface="华文楷体" pitchFamily="2" charset="-122"/>
              </a:rPr>
              <a:t>Fe II</a:t>
            </a:r>
            <a:r>
              <a:rPr lang="zh-CN" altLang="en-US" sz="2800" dirty="0">
                <a:latin typeface="华文楷体" pitchFamily="2" charset="-122"/>
                <a:ea typeface="华文楷体" pitchFamily="2" charset="-122"/>
              </a:rPr>
              <a:t>电离</a:t>
            </a:r>
            <a:r>
              <a:rPr lang="de-DE" altLang="zh-CN" sz="2800" dirty="0">
                <a:latin typeface="华文楷体" pitchFamily="2" charset="-122"/>
                <a:ea typeface="华文楷体" pitchFamily="2" charset="-122"/>
              </a:rPr>
              <a:t>.</a:t>
            </a:r>
          </a:p>
          <a:p>
            <a:pPr eaLnBrk="0" hangingPunct="0"/>
            <a:r>
              <a:rPr lang="de-DE" altLang="zh-CN" sz="2800" dirty="0">
                <a:latin typeface="华文楷体" pitchFamily="2" charset="-122"/>
                <a:ea typeface="华文楷体" pitchFamily="2" charset="-122"/>
              </a:rPr>
              <a:t> </a:t>
            </a:r>
          </a:p>
          <a:p>
            <a:pPr eaLnBrk="0" hangingPunct="0"/>
            <a:r>
              <a:rPr lang="zh-CN" altLang="en-US" sz="2800" dirty="0">
                <a:latin typeface="华文楷体" pitchFamily="2" charset="-122"/>
                <a:ea typeface="华文楷体" pitchFamily="2" charset="-122"/>
              </a:rPr>
              <a:t>在这两个温度之间</a:t>
            </a:r>
            <a:r>
              <a:rPr lang="de-DE" altLang="zh-CN" sz="2800" dirty="0">
                <a:latin typeface="华文楷体" pitchFamily="2" charset="-122"/>
                <a:ea typeface="华文楷体" pitchFamily="2" charset="-122"/>
              </a:rPr>
              <a:t>Fe II/Fe I</a:t>
            </a:r>
            <a:r>
              <a:rPr lang="zh-CN" altLang="en-US" sz="2800" dirty="0">
                <a:latin typeface="华文楷体" pitchFamily="2" charset="-122"/>
                <a:ea typeface="华文楷体" pitchFamily="2" charset="-122"/>
              </a:rPr>
              <a:t>依赖于表面重力</a:t>
            </a:r>
            <a:r>
              <a:rPr lang="de-DE" altLang="zh-CN" sz="2800" dirty="0">
                <a:latin typeface="华文楷体" pitchFamily="2" charset="-122"/>
                <a:ea typeface="华文楷体" pitchFamily="2" charset="-122"/>
              </a:rPr>
              <a:t>, </a:t>
            </a:r>
            <a:r>
              <a:rPr lang="zh-CN" altLang="en-US" sz="2800" dirty="0">
                <a:latin typeface="华文楷体" pitchFamily="2" charset="-122"/>
                <a:ea typeface="华文楷体" pitchFamily="2" charset="-122"/>
              </a:rPr>
              <a:t>这是因为改变了表面压力，会改变电子密度</a:t>
            </a:r>
            <a:r>
              <a:rPr lang="de-DE"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 </a:t>
            </a:r>
          </a:p>
        </p:txBody>
      </p:sp>
      <p:sp>
        <p:nvSpPr>
          <p:cNvPr id="5" name="矩形 4"/>
          <p:cNvSpPr/>
          <p:nvPr/>
        </p:nvSpPr>
        <p:spPr>
          <a:xfrm>
            <a:off x="611560" y="620688"/>
            <a:ext cx="7488832" cy="646331"/>
          </a:xfrm>
          <a:prstGeom prst="rect">
            <a:avLst/>
          </a:prstGeom>
        </p:spPr>
        <p:txBody>
          <a:bodyPr wrap="square">
            <a:spAutoFit/>
          </a:bodyPr>
          <a:lstStyle/>
          <a:p>
            <a:pPr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3"/>
          <p:cNvSpPr>
            <a:spLocks noGrp="1"/>
          </p:cNvSpPr>
          <p:nvPr>
            <p:ph type="sldNum" sz="quarter" idx="12"/>
          </p:nvPr>
        </p:nvSpPr>
        <p:spPr/>
        <p:txBody>
          <a:bodyPr/>
          <a:lstStyle/>
          <a:p>
            <a:fld id="{51BD4E8D-90A3-4113-BC74-2D9C6BB97EE9}" type="slidenum">
              <a:rPr lang="en-US" altLang="zh-CN"/>
              <a:pPr/>
              <a:t>52</a:t>
            </a:fld>
            <a:endParaRPr lang="en-US" altLang="zh-CN"/>
          </a:p>
        </p:txBody>
      </p:sp>
      <p:sp>
        <p:nvSpPr>
          <p:cNvPr id="210948" name="Rectangle 4"/>
          <p:cNvSpPr>
            <a:spLocks noChangeArrowheads="1"/>
          </p:cNvSpPr>
          <p:nvPr/>
        </p:nvSpPr>
        <p:spPr bwMode="auto">
          <a:xfrm>
            <a:off x="611560" y="1628800"/>
            <a:ext cx="7772400" cy="1200329"/>
          </a:xfrm>
          <a:prstGeom prst="rect">
            <a:avLst/>
          </a:prstGeom>
          <a:noFill/>
          <a:ln w="9525">
            <a:noFill/>
            <a:miter lim="800000"/>
            <a:headEnd/>
            <a:tailEnd/>
          </a:ln>
          <a:effectLst/>
        </p:spPr>
        <p:txBody>
          <a:bodyPr>
            <a:spAutoFit/>
          </a:bodyPr>
          <a:lstStyle/>
          <a:p>
            <a:r>
              <a:rPr lang="zh-CN" altLang="en-US" sz="2400" dirty="0">
                <a:latin typeface="华文楷体" pitchFamily="2" charset="-122"/>
                <a:ea typeface="华文楷体" pitchFamily="2" charset="-122"/>
              </a:rPr>
              <a:t>在高温时</a:t>
            </a:r>
            <a:r>
              <a:rPr lang="de-DE" altLang="zh-CN" sz="2400" dirty="0">
                <a:latin typeface="华文楷体" pitchFamily="2" charset="-122"/>
                <a:ea typeface="华文楷体" pitchFamily="2" charset="-122"/>
              </a:rPr>
              <a:t>(&gt;8000 K) </a:t>
            </a:r>
            <a:r>
              <a:rPr lang="zh-CN" altLang="en-US" sz="2400" dirty="0">
                <a:latin typeface="华文楷体" pitchFamily="2" charset="-122"/>
                <a:ea typeface="华文楷体" pitchFamily="2" charset="-122"/>
              </a:rPr>
              <a:t>一些电离平衡被用来作为温度的标志，</a:t>
            </a:r>
            <a:r>
              <a:rPr lang="de-DE" altLang="zh-CN" sz="2400" dirty="0">
                <a:latin typeface="华文楷体" pitchFamily="2" charset="-122"/>
                <a:ea typeface="华文楷体" pitchFamily="2" charset="-122"/>
              </a:rPr>
              <a:t> </a:t>
            </a:r>
          </a:p>
          <a:p>
            <a:r>
              <a:rPr lang="zh-CN" altLang="en-US" sz="2400" dirty="0">
                <a:latin typeface="华文楷体" pitchFamily="2" charset="-122"/>
                <a:ea typeface="华文楷体" pitchFamily="2" charset="-122"/>
              </a:rPr>
              <a:t>一种非常实用的元素是</a:t>
            </a:r>
            <a:r>
              <a:rPr lang="en-US" altLang="zh-CN" sz="2400" dirty="0">
                <a:latin typeface="华文楷体" pitchFamily="2" charset="-122"/>
                <a:ea typeface="华文楷体" pitchFamily="2" charset="-122"/>
              </a:rPr>
              <a:t>Si,</a:t>
            </a:r>
            <a:r>
              <a:rPr lang="zh-CN" altLang="en-US" sz="2400" dirty="0">
                <a:latin typeface="华文楷体" pitchFamily="2" charset="-122"/>
                <a:ea typeface="华文楷体" pitchFamily="2" charset="-122"/>
              </a:rPr>
              <a:t>对光谱型为早</a:t>
            </a:r>
            <a:r>
              <a:rPr lang="en-US" altLang="zh-CN" sz="2400" dirty="0">
                <a:latin typeface="华文楷体" pitchFamily="2" charset="-122"/>
                <a:ea typeface="华文楷体" pitchFamily="2" charset="-122"/>
              </a:rPr>
              <a:t>B</a:t>
            </a:r>
            <a:r>
              <a:rPr lang="zh-CN" altLang="en-US" sz="2400" dirty="0">
                <a:latin typeface="华文楷体" pitchFamily="2" charset="-122"/>
                <a:ea typeface="华文楷体" pitchFamily="2" charset="-122"/>
              </a:rPr>
              <a:t>型的恒星（</a:t>
            </a:r>
            <a:r>
              <a:rPr lang="de-DE" altLang="zh-CN" sz="2400" dirty="0">
                <a:latin typeface="华文楷体" pitchFamily="2" charset="-122"/>
                <a:ea typeface="华文楷体" pitchFamily="2" charset="-122"/>
              </a:rPr>
              <a:t> B0 </a:t>
            </a:r>
            <a:r>
              <a:rPr lang="zh-CN" altLang="en-US" sz="2400" dirty="0">
                <a:latin typeface="华文楷体" pitchFamily="2" charset="-122"/>
                <a:ea typeface="华文楷体" pitchFamily="2" charset="-122"/>
              </a:rPr>
              <a:t>），这时有三种电离态存在。</a:t>
            </a:r>
            <a:endParaRPr lang="en-US" altLang="zh-CN" sz="2400" dirty="0">
              <a:latin typeface="华文楷体" pitchFamily="2" charset="-122"/>
              <a:ea typeface="华文楷体" pitchFamily="2" charset="-122"/>
            </a:endParaRPr>
          </a:p>
        </p:txBody>
      </p:sp>
      <p:sp>
        <p:nvSpPr>
          <p:cNvPr id="4" name="矩形 3"/>
          <p:cNvSpPr/>
          <p:nvPr/>
        </p:nvSpPr>
        <p:spPr>
          <a:xfrm>
            <a:off x="971600" y="548680"/>
            <a:ext cx="6647974" cy="646331"/>
          </a:xfrm>
          <a:prstGeom prst="rect">
            <a:avLst/>
          </a:prstGeom>
        </p:spPr>
        <p:txBody>
          <a:bodyPr wrap="none">
            <a:spAutoFit/>
          </a:bodyPr>
          <a:lstStyle/>
          <a:p>
            <a:pPr lvl="0"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pic>
        <p:nvPicPr>
          <p:cNvPr id="6" name="Picture 5" descr="cha3_16"/>
          <p:cNvPicPr>
            <a:picLocks noChangeAspect="1" noChangeArrowheads="1"/>
          </p:cNvPicPr>
          <p:nvPr/>
        </p:nvPicPr>
        <p:blipFill>
          <a:blip r:embed="rId3" cstate="print"/>
          <a:srcRect l="3098" t="17462" r="2065" b="4366"/>
          <a:stretch>
            <a:fillRect/>
          </a:stretch>
        </p:blipFill>
        <p:spPr bwMode="auto">
          <a:xfrm>
            <a:off x="467544" y="2734016"/>
            <a:ext cx="6963544" cy="2984376"/>
          </a:xfrm>
          <a:prstGeom prst="rect">
            <a:avLst/>
          </a:prstGeom>
          <a:noFill/>
          <a:ln w="9525">
            <a:noFill/>
            <a:miter lim="800000"/>
            <a:headEnd/>
            <a:tailEnd/>
          </a:ln>
        </p:spPr>
      </p:pic>
      <p:sp>
        <p:nvSpPr>
          <p:cNvPr id="7" name="矩形 6"/>
          <p:cNvSpPr/>
          <p:nvPr/>
        </p:nvSpPr>
        <p:spPr>
          <a:xfrm>
            <a:off x="336894" y="5733256"/>
            <a:ext cx="7416824" cy="830997"/>
          </a:xfrm>
          <a:prstGeom prst="rect">
            <a:avLst/>
          </a:prstGeom>
        </p:spPr>
        <p:txBody>
          <a:bodyPr wrap="square">
            <a:spAutoFit/>
          </a:bodyPr>
          <a:lstStyle/>
          <a:p>
            <a:r>
              <a:rPr lang="zh-CN" altLang="en-US" sz="2400" dirty="0">
                <a:latin typeface="华文楷体" pitchFamily="2" charset="-122"/>
                <a:ea typeface="华文楷体" pitchFamily="2" charset="-122"/>
              </a:rPr>
              <a:t>在这里有</a:t>
            </a:r>
            <a:r>
              <a:rPr lang="de-DE" altLang="zh-CN" sz="2400" dirty="0">
                <a:latin typeface="华文楷体" pitchFamily="2" charset="-122"/>
                <a:ea typeface="华文楷体" pitchFamily="2" charset="-122"/>
              </a:rPr>
              <a:t>Si II, III</a:t>
            </a:r>
            <a:r>
              <a:rPr lang="zh-CN" altLang="en-US" sz="2400" dirty="0">
                <a:latin typeface="华文楷体" pitchFamily="2" charset="-122"/>
                <a:ea typeface="华文楷体" pitchFamily="2" charset="-122"/>
              </a:rPr>
              <a:t>和</a:t>
            </a:r>
            <a:r>
              <a:rPr lang="de-DE" altLang="zh-CN" sz="2400" dirty="0">
                <a:latin typeface="华文楷体" pitchFamily="2" charset="-122"/>
                <a:ea typeface="华文楷体" pitchFamily="2" charset="-122"/>
              </a:rPr>
              <a:t>IV</a:t>
            </a:r>
            <a:r>
              <a:rPr lang="zh-CN" altLang="en-US" sz="2400" dirty="0">
                <a:latin typeface="华文楷体" pitchFamily="2" charset="-122"/>
                <a:ea typeface="华文楷体" pitchFamily="2" charset="-122"/>
              </a:rPr>
              <a:t>离子，所有都有足够多的数目在光学波段形成足够强的谱线。</a:t>
            </a:r>
            <a:endParaRPr lang="de-DE" altLang="zh-CN" sz="2400" dirty="0">
              <a:latin typeface="华文楷体" pitchFamily="2" charset="-122"/>
              <a:ea typeface="华文楷体" pitchFamily="2" charset="-122"/>
            </a:endParaRPr>
          </a:p>
        </p:txBody>
      </p:sp>
    </p:spTree>
  </p:cSld>
  <p:clrMapOvr>
    <a:masterClrMapping/>
  </p:clrMapOvr>
  <p:transition>
    <p:blinds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026"/>
          <p:cNvSpPr txBox="1">
            <a:spLocks noChangeArrowheads="1"/>
          </p:cNvSpPr>
          <p:nvPr/>
        </p:nvSpPr>
        <p:spPr bwMode="auto">
          <a:xfrm>
            <a:off x="467544" y="1196753"/>
            <a:ext cx="8424862" cy="2277547"/>
          </a:xfrm>
          <a:prstGeom prst="rect">
            <a:avLst/>
          </a:prstGeom>
          <a:noFill/>
          <a:ln w="9525">
            <a:noFill/>
            <a:miter lim="800000"/>
            <a:headEnd/>
            <a:tailEnd/>
          </a:ln>
          <a:effectLst/>
        </p:spPr>
        <p:txBody>
          <a:bodyPr wrap="square">
            <a:spAutoFit/>
          </a:bodyPr>
          <a:lstStyle/>
          <a:p>
            <a:pPr>
              <a:spcBef>
                <a:spcPct val="50000"/>
              </a:spcBef>
            </a:pPr>
            <a:r>
              <a:rPr kumimoji="0" lang="zh-CN" altLang="en-US" sz="2800" b="1" dirty="0">
                <a:latin typeface="华文楷体" pitchFamily="2" charset="-122"/>
                <a:ea typeface="华文楷体" pitchFamily="2" charset="-122"/>
              </a:rPr>
              <a:t>举例</a:t>
            </a:r>
            <a:r>
              <a:rPr kumimoji="0" lang="de-DE" altLang="zh-CN" sz="2800" b="1" dirty="0">
                <a:latin typeface="华文楷体" pitchFamily="2" charset="-122"/>
                <a:ea typeface="华文楷体" pitchFamily="2" charset="-122"/>
              </a:rPr>
              <a:t>:  </a:t>
            </a:r>
          </a:p>
          <a:p>
            <a:pPr>
              <a:spcBef>
                <a:spcPct val="50000"/>
              </a:spcBef>
            </a:pPr>
            <a:r>
              <a:rPr kumimoji="0" lang="en-US" altLang="zh-CN" sz="2800" b="1" dirty="0">
                <a:solidFill>
                  <a:srgbClr val="FF0000"/>
                </a:solidFill>
                <a:latin typeface="华文楷体" pitchFamily="2" charset="-122"/>
                <a:ea typeface="华文楷体" pitchFamily="2" charset="-122"/>
              </a:rPr>
              <a:t>B</a:t>
            </a:r>
            <a:r>
              <a:rPr kumimoji="0" lang="zh-CN" altLang="en-US" sz="2800" b="1" dirty="0">
                <a:solidFill>
                  <a:srgbClr val="FF0000"/>
                </a:solidFill>
                <a:latin typeface="华文楷体" pitchFamily="2" charset="-122"/>
                <a:ea typeface="华文楷体" pitchFamily="2" charset="-122"/>
              </a:rPr>
              <a:t>型星：</a:t>
            </a:r>
            <a:r>
              <a:rPr kumimoji="0" lang="zh-CN" altLang="en-US" sz="2000" dirty="0">
                <a:latin typeface="Arial" charset="0"/>
              </a:rPr>
              <a:t>      </a:t>
            </a:r>
            <a:r>
              <a:rPr kumimoji="0" lang="de-DE" altLang="zh-CN" dirty="0">
                <a:latin typeface="Times" pitchFamily="18" charset="0"/>
              </a:rPr>
              <a:t>Si III / Si II</a:t>
            </a:r>
            <a:r>
              <a:rPr kumimoji="0" lang="zh-CN" altLang="en-US" dirty="0">
                <a:latin typeface="Times" pitchFamily="18" charset="0"/>
              </a:rPr>
              <a:t>谱线强度比是很好的温度示踪</a:t>
            </a:r>
            <a:r>
              <a:rPr kumimoji="0" lang="de-DE" altLang="zh-CN" sz="2000" dirty="0">
                <a:latin typeface="Arial" charset="0"/>
              </a:rPr>
              <a:t>, </a:t>
            </a:r>
            <a:endParaRPr kumimoji="0" lang="en-US" altLang="zh-CN" sz="2000" dirty="0">
              <a:latin typeface="Arial" charset="0"/>
            </a:endParaRPr>
          </a:p>
          <a:p>
            <a:pPr>
              <a:spcBef>
                <a:spcPct val="50000"/>
              </a:spcBef>
            </a:pPr>
            <a:r>
              <a:rPr kumimoji="0" lang="en-US" altLang="zh-CN" sz="2800" b="1" dirty="0">
                <a:solidFill>
                  <a:srgbClr val="FF0000"/>
                </a:solidFill>
                <a:latin typeface="华文楷体" pitchFamily="2" charset="-122"/>
                <a:ea typeface="华文楷体" pitchFamily="2" charset="-122"/>
              </a:rPr>
              <a:t>B</a:t>
            </a:r>
            <a:r>
              <a:rPr kumimoji="0" lang="zh-CN" altLang="en-US" sz="2800" b="1" dirty="0">
                <a:solidFill>
                  <a:srgbClr val="FF0000"/>
                </a:solidFill>
                <a:latin typeface="华文楷体" pitchFamily="2" charset="-122"/>
                <a:ea typeface="华文楷体" pitchFamily="2" charset="-122"/>
              </a:rPr>
              <a:t>和</a:t>
            </a:r>
            <a:r>
              <a:rPr kumimoji="0" lang="en-US" altLang="zh-CN" sz="2800" b="1" dirty="0">
                <a:solidFill>
                  <a:srgbClr val="FF0000"/>
                </a:solidFill>
                <a:latin typeface="华文楷体" pitchFamily="2" charset="-122"/>
                <a:ea typeface="华文楷体" pitchFamily="2" charset="-122"/>
              </a:rPr>
              <a:t>O</a:t>
            </a:r>
            <a:r>
              <a:rPr kumimoji="0" lang="zh-CN" altLang="en-US" sz="2800" b="1" dirty="0">
                <a:solidFill>
                  <a:srgbClr val="FF0000"/>
                </a:solidFill>
                <a:latin typeface="华文楷体" pitchFamily="2" charset="-122"/>
                <a:ea typeface="华文楷体" pitchFamily="2" charset="-122"/>
              </a:rPr>
              <a:t>型星</a:t>
            </a:r>
            <a:r>
              <a:rPr kumimoji="0" lang="de-DE" altLang="zh-CN" sz="2000" dirty="0">
                <a:latin typeface="Arial" charset="0"/>
              </a:rPr>
              <a:t>  </a:t>
            </a:r>
            <a:r>
              <a:rPr kumimoji="0" lang="de-DE" altLang="zh-CN" dirty="0">
                <a:latin typeface="Times" pitchFamily="18" charset="0"/>
              </a:rPr>
              <a:t>Si IV / Si III</a:t>
            </a:r>
            <a:r>
              <a:rPr kumimoji="0" lang="zh-CN" altLang="en-US" dirty="0">
                <a:latin typeface="Times" pitchFamily="18" charset="0"/>
              </a:rPr>
              <a:t>谱线强度比</a:t>
            </a:r>
            <a:r>
              <a:rPr kumimoji="0" lang="de-DE" altLang="zh-CN" sz="2000" dirty="0">
                <a:latin typeface="Arial" charset="0"/>
              </a:rPr>
              <a:t>.</a:t>
            </a:r>
          </a:p>
          <a:p>
            <a:pPr>
              <a:spcBef>
                <a:spcPct val="50000"/>
              </a:spcBef>
            </a:pPr>
            <a:endParaRPr kumimoji="0" lang="de-DE" altLang="zh-CN" sz="2000" dirty="0">
              <a:latin typeface="Arial" charset="0"/>
            </a:endParaRPr>
          </a:p>
        </p:txBody>
      </p:sp>
      <p:grpSp>
        <p:nvGrpSpPr>
          <p:cNvPr id="2" name="Group 1027"/>
          <p:cNvGrpSpPr>
            <a:grpSpLocks/>
          </p:cNvGrpSpPr>
          <p:nvPr/>
        </p:nvGrpSpPr>
        <p:grpSpPr bwMode="auto">
          <a:xfrm>
            <a:off x="35496" y="3140968"/>
            <a:ext cx="8280400" cy="3433763"/>
            <a:chOff x="295" y="1993"/>
            <a:chExt cx="5216" cy="2163"/>
          </a:xfrm>
        </p:grpSpPr>
        <p:pic>
          <p:nvPicPr>
            <p:cNvPr id="48132" name="Picture 1028" descr="si"/>
            <p:cNvPicPr>
              <a:picLocks noChangeAspect="1" noChangeArrowheads="1"/>
            </p:cNvPicPr>
            <p:nvPr/>
          </p:nvPicPr>
          <p:blipFill>
            <a:blip r:embed="rId2" cstate="print"/>
            <a:srcRect/>
            <a:stretch>
              <a:fillRect/>
            </a:stretch>
          </p:blipFill>
          <p:spPr bwMode="auto">
            <a:xfrm>
              <a:off x="567" y="2281"/>
              <a:ext cx="4934" cy="1767"/>
            </a:xfrm>
            <a:prstGeom prst="rect">
              <a:avLst/>
            </a:prstGeom>
            <a:noFill/>
          </p:spPr>
        </p:pic>
        <p:sp>
          <p:nvSpPr>
            <p:cNvPr id="48133" name="Text Box 1029"/>
            <p:cNvSpPr txBox="1">
              <a:spLocks noChangeArrowheads="1"/>
            </p:cNvSpPr>
            <p:nvPr/>
          </p:nvSpPr>
          <p:spPr bwMode="auto">
            <a:xfrm>
              <a:off x="1556" y="1993"/>
              <a:ext cx="3955" cy="288"/>
            </a:xfrm>
            <a:prstGeom prst="rect">
              <a:avLst/>
            </a:prstGeom>
            <a:noFill/>
            <a:ln w="9525">
              <a:noFill/>
              <a:miter lim="800000"/>
              <a:headEnd/>
              <a:tailEnd/>
            </a:ln>
            <a:effectLst/>
          </p:spPr>
          <p:txBody>
            <a:bodyPr>
              <a:spAutoFit/>
            </a:bodyPr>
            <a:lstStyle/>
            <a:p>
              <a:pPr algn="r">
                <a:spcBef>
                  <a:spcPct val="50000"/>
                </a:spcBef>
              </a:pPr>
              <a:r>
                <a:rPr kumimoji="0" lang="zh-CN" altLang="en-US" sz="2000" dirty="0">
                  <a:latin typeface="Arial" charset="0"/>
                </a:rPr>
                <a:t>粒子数布居比</a:t>
              </a:r>
              <a:r>
                <a:rPr kumimoji="0" lang="de-DE" altLang="zh-CN" dirty="0">
                  <a:latin typeface="Times" pitchFamily="18" charset="0"/>
                </a:rPr>
                <a:t>Si I</a:t>
              </a:r>
              <a:r>
                <a:rPr kumimoji="0" lang="de-DE" altLang="zh-CN" sz="2000" dirty="0">
                  <a:latin typeface="Times" pitchFamily="18" charset="0"/>
                </a:rPr>
                <a:t> </a:t>
              </a:r>
              <a:r>
                <a:rPr kumimoji="0" lang="zh-CN" altLang="en-US" sz="2000" dirty="0">
                  <a:latin typeface="Arial" charset="0"/>
                </a:rPr>
                <a:t>到</a:t>
              </a:r>
              <a:r>
                <a:rPr kumimoji="0" lang="de-DE" altLang="zh-CN" sz="2000" dirty="0">
                  <a:latin typeface="Times" pitchFamily="18" charset="0"/>
                </a:rPr>
                <a:t> </a:t>
              </a:r>
              <a:r>
                <a:rPr kumimoji="0" lang="de-DE" altLang="zh-CN" dirty="0">
                  <a:latin typeface="Times" pitchFamily="18" charset="0"/>
                </a:rPr>
                <a:t>Si IV</a:t>
              </a:r>
            </a:p>
          </p:txBody>
        </p:sp>
        <p:graphicFrame>
          <p:nvGraphicFramePr>
            <p:cNvPr id="48134" name="Object 1030"/>
            <p:cNvGraphicFramePr>
              <a:graphicFrameLocks noChangeAspect="1"/>
            </p:cNvGraphicFramePr>
            <p:nvPr/>
          </p:nvGraphicFramePr>
          <p:xfrm>
            <a:off x="2971" y="3929"/>
            <a:ext cx="216" cy="227"/>
          </p:xfrm>
          <a:graphic>
            <a:graphicData uri="http://schemas.openxmlformats.org/presentationml/2006/ole">
              <mc:AlternateContent xmlns:mc="http://schemas.openxmlformats.org/markup-compatibility/2006">
                <mc:Choice xmlns:v="urn:schemas-microsoft-com:vml" Requires="v">
                  <p:oleObj name="Equation" r:id="rId3" imgW="507960" imgH="533160" progId="">
                    <p:embed/>
                  </p:oleObj>
                </mc:Choice>
                <mc:Fallback>
                  <p:oleObj name="Equation" r:id="rId3" imgW="507960" imgH="533160" progId="">
                    <p:embed/>
                    <p:pic>
                      <p:nvPicPr>
                        <p:cNvPr id="48134"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 y="3929"/>
                          <a:ext cx="216" cy="2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5" name="Object 1031"/>
            <p:cNvGraphicFramePr>
              <a:graphicFrameLocks noChangeAspect="1"/>
            </p:cNvGraphicFramePr>
            <p:nvPr/>
          </p:nvGraphicFramePr>
          <p:xfrm>
            <a:off x="295" y="2478"/>
            <a:ext cx="499" cy="462"/>
          </p:xfrm>
          <a:graphic>
            <a:graphicData uri="http://schemas.openxmlformats.org/presentationml/2006/ole">
              <mc:AlternateContent xmlns:mc="http://schemas.openxmlformats.org/markup-compatibility/2006">
                <mc:Choice xmlns:v="urn:schemas-microsoft-com:vml" Requires="v">
                  <p:oleObj name="Equation" r:id="rId5" imgW="1206360" imgH="1117440" progId="">
                    <p:embed/>
                  </p:oleObj>
                </mc:Choice>
                <mc:Fallback>
                  <p:oleObj name="Equation" r:id="rId5" imgW="1206360" imgH="1117440" progId="">
                    <p:embed/>
                    <p:pic>
                      <p:nvPicPr>
                        <p:cNvPr id="48135" name="Object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 y="2478"/>
                          <a:ext cx="499" cy="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矩形 7"/>
          <p:cNvSpPr/>
          <p:nvPr/>
        </p:nvSpPr>
        <p:spPr>
          <a:xfrm>
            <a:off x="1248013" y="452760"/>
            <a:ext cx="6647974" cy="646331"/>
          </a:xfrm>
          <a:prstGeom prst="rect">
            <a:avLst/>
          </a:prstGeom>
        </p:spPr>
        <p:txBody>
          <a:bodyPr wrap="none">
            <a:spAutoFit/>
          </a:bodyPr>
          <a:lstStyle/>
          <a:p>
            <a:pPr lvl="0"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up)">
                                      <p:cBhvr>
                                        <p:cTn id="7" dur="500"/>
                                        <p:tgtEl>
                                          <p:spTgt spid="4813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04800"/>
            <a:ext cx="7772400" cy="533400"/>
          </a:xfrm>
        </p:spPr>
        <p:txBody>
          <a:bodyPr>
            <a:noAutofit/>
          </a:bodyPr>
          <a:lstStyle/>
          <a:p>
            <a:pPr lvl="0" algn="ctr"/>
            <a:r>
              <a:rPr lang="zh-CN" altLang="en-US" sz="3600" b="1" dirty="0">
                <a:solidFill>
                  <a:schemeClr val="tx1"/>
                </a:solidFill>
                <a:latin typeface="华文楷体" panose="02010600040101010101" pitchFamily="2" charset="-122"/>
                <a:ea typeface="华文楷体" panose="02010600040101010101" pitchFamily="2" charset="-122"/>
              </a:rPr>
              <a:t>电离平衡作为温度或重力的标志</a:t>
            </a:r>
            <a:endParaRPr lang="de-DE" altLang="zh-CN" sz="3600" b="1" dirty="0">
              <a:solidFill>
                <a:schemeClr val="tx1"/>
              </a:solidFill>
              <a:latin typeface="华文楷体" panose="02010600040101010101" pitchFamily="2" charset="-122"/>
              <a:ea typeface="华文楷体" panose="02010600040101010101" pitchFamily="2" charset="-122"/>
            </a:endParaRPr>
          </a:p>
        </p:txBody>
      </p:sp>
      <p:pic>
        <p:nvPicPr>
          <p:cNvPr id="14339" name="Picture 3"/>
          <p:cNvPicPr>
            <a:picLocks noGrp="1" noChangeAspect="1" noChangeArrowheads="1"/>
          </p:cNvPicPr>
          <p:nvPr>
            <p:ph type="body" sz="half" idx="1"/>
          </p:nvPr>
        </p:nvPicPr>
        <p:blipFill>
          <a:blip r:embed="rId2" cstate="print">
            <a:lum bright="-18000" contrast="30000"/>
          </a:blip>
          <a:srcRect/>
          <a:stretch>
            <a:fillRect/>
          </a:stretch>
        </p:blipFill>
        <p:spPr>
          <a:xfrm>
            <a:off x="611560" y="2924944"/>
            <a:ext cx="3810000" cy="3810000"/>
          </a:xfrm>
        </p:spPr>
      </p:pic>
      <p:pic>
        <p:nvPicPr>
          <p:cNvPr id="14340" name="Picture 4"/>
          <p:cNvPicPr>
            <a:picLocks noGrp="1" noChangeAspect="1" noChangeArrowheads="1"/>
          </p:cNvPicPr>
          <p:nvPr>
            <p:ph type="clipArt" sz="half" idx="2"/>
          </p:nvPr>
        </p:nvPicPr>
        <p:blipFill>
          <a:blip r:embed="rId3" cstate="print">
            <a:lum bright="-18000" contrast="30000"/>
          </a:blip>
          <a:srcRect/>
          <a:stretch>
            <a:fillRect/>
          </a:stretch>
        </p:blipFill>
        <p:spPr>
          <a:xfrm>
            <a:off x="4860032" y="2924944"/>
            <a:ext cx="3810000" cy="3581400"/>
          </a:xfrm>
        </p:spPr>
      </p:pic>
      <p:sp>
        <p:nvSpPr>
          <p:cNvPr id="14341" name="Rectangle 5"/>
          <p:cNvSpPr>
            <a:spLocks noChangeArrowheads="1"/>
          </p:cNvSpPr>
          <p:nvPr/>
        </p:nvSpPr>
        <p:spPr bwMode="auto">
          <a:xfrm>
            <a:off x="611560" y="908720"/>
            <a:ext cx="8210872" cy="2000548"/>
          </a:xfrm>
          <a:prstGeom prst="rect">
            <a:avLst/>
          </a:prstGeom>
          <a:solidFill>
            <a:schemeClr val="bg1"/>
          </a:solidFill>
          <a:ln w="9525">
            <a:solidFill>
              <a:schemeClr val="bg1"/>
            </a:solidFill>
            <a:miter lim="800000"/>
            <a:headEnd/>
            <a:tailEnd/>
          </a:ln>
          <a:effectLst/>
        </p:spPr>
        <p:txBody>
          <a:bodyPr wrap="square" anchor="ctr">
            <a:spAutoFit/>
          </a:bodyPr>
          <a:lstStyle/>
          <a:p>
            <a:r>
              <a:rPr lang="zh-CN" altLang="en-US" sz="2000" dirty="0">
                <a:latin typeface="华文楷体" pitchFamily="2" charset="-122"/>
                <a:ea typeface="华文楷体" pitchFamily="2" charset="-122"/>
              </a:rPr>
              <a:t>在很热的星中甚至</a:t>
            </a:r>
            <a:r>
              <a:rPr lang="de-DE" altLang="zh-CN" sz="2000" dirty="0">
                <a:latin typeface="华文楷体" pitchFamily="2" charset="-122"/>
                <a:ea typeface="华文楷体" pitchFamily="2" charset="-122"/>
              </a:rPr>
              <a:t>helium</a:t>
            </a:r>
            <a:r>
              <a:rPr lang="zh-CN" altLang="en-US" sz="2000" dirty="0">
                <a:latin typeface="华文楷体" pitchFamily="2" charset="-122"/>
                <a:ea typeface="华文楷体" pitchFamily="2" charset="-122"/>
              </a:rPr>
              <a:t>有时被用来作为</a:t>
            </a:r>
            <a:r>
              <a:rPr lang="de-DE" altLang="zh-CN" sz="2000" i="1" dirty="0">
                <a:latin typeface="华文楷体" pitchFamily="2" charset="-122"/>
                <a:ea typeface="华文楷体" pitchFamily="2" charset="-122"/>
              </a:rPr>
              <a:t>T</a:t>
            </a:r>
            <a:r>
              <a:rPr lang="de-DE" altLang="zh-CN" sz="2000" baseline="-25000" dirty="0">
                <a:latin typeface="华文楷体" pitchFamily="2" charset="-122"/>
                <a:ea typeface="华文楷体" pitchFamily="2" charset="-122"/>
              </a:rPr>
              <a:t>eff</a:t>
            </a:r>
            <a:r>
              <a:rPr lang="de-DE" altLang="zh-CN" sz="2000" dirty="0">
                <a:latin typeface="华文楷体" pitchFamily="2" charset="-122"/>
                <a:ea typeface="华文楷体" pitchFamily="2" charset="-122"/>
              </a:rPr>
              <a:t> </a:t>
            </a:r>
            <a:r>
              <a:rPr lang="zh-CN" altLang="en-US" sz="2000" dirty="0">
                <a:latin typeface="华文楷体" pitchFamily="2" charset="-122"/>
                <a:ea typeface="华文楷体" pitchFamily="2" charset="-122"/>
              </a:rPr>
              <a:t>标志</a:t>
            </a:r>
            <a:r>
              <a:rPr lang="de-DE" altLang="zh-CN" sz="2000" dirty="0">
                <a:latin typeface="华文楷体" pitchFamily="2" charset="-122"/>
                <a:ea typeface="华文楷体" pitchFamily="2" charset="-122"/>
              </a:rPr>
              <a:t>.  </a:t>
            </a:r>
          </a:p>
          <a:p>
            <a:r>
              <a:rPr lang="zh-CN" altLang="en-US" sz="2000" dirty="0">
                <a:latin typeface="华文楷体" pitchFamily="2" charset="-122"/>
                <a:ea typeface="华文楷体" pitchFamily="2" charset="-122"/>
              </a:rPr>
              <a:t>在非常热的</a:t>
            </a:r>
            <a:r>
              <a:rPr lang="en-US" altLang="zh-CN" sz="2000" dirty="0">
                <a:latin typeface="华文楷体" pitchFamily="2" charset="-122"/>
                <a:ea typeface="华文楷体" pitchFamily="2" charset="-122"/>
              </a:rPr>
              <a:t>O</a:t>
            </a:r>
            <a:r>
              <a:rPr lang="zh-CN" altLang="en-US" sz="2000" dirty="0">
                <a:latin typeface="华文楷体" pitchFamily="2" charset="-122"/>
                <a:ea typeface="华文楷体" pitchFamily="2" charset="-122"/>
              </a:rPr>
              <a:t>型星这一情形变得更加复杂，因为这时候由于星风，</a:t>
            </a:r>
            <a:r>
              <a:rPr lang="de-DE" altLang="zh-CN" sz="2000" dirty="0">
                <a:latin typeface="华文楷体" pitchFamily="2" charset="-122"/>
                <a:ea typeface="华文楷体" pitchFamily="2" charset="-122"/>
              </a:rPr>
              <a:t>He II</a:t>
            </a:r>
            <a:r>
              <a:rPr lang="zh-CN" altLang="en-US" sz="2000" dirty="0">
                <a:latin typeface="华文楷体" pitchFamily="2" charset="-122"/>
                <a:ea typeface="华文楷体" pitchFamily="2" charset="-122"/>
              </a:rPr>
              <a:t>谱线变成发射线了。</a:t>
            </a:r>
            <a:endParaRPr lang="en-US" altLang="zh-CN" sz="2000" dirty="0">
              <a:latin typeface="华文楷体" pitchFamily="2" charset="-122"/>
              <a:ea typeface="华文楷体" pitchFamily="2" charset="-122"/>
            </a:endParaRPr>
          </a:p>
          <a:p>
            <a:r>
              <a:rPr kumimoji="0" lang="zh-CN" altLang="en-US" sz="2000" dirty="0">
                <a:latin typeface="华文楷体" pitchFamily="2" charset="-122"/>
                <a:ea typeface="华文楷体" pitchFamily="2" charset="-122"/>
              </a:rPr>
              <a:t>来自邻近电离态的离子的谱线强度比依赖于</a:t>
            </a:r>
            <a:r>
              <a:rPr lang="de-DE" altLang="zh-CN" i="1" dirty="0">
                <a:latin typeface="华文楷体" pitchFamily="2" charset="-122"/>
                <a:ea typeface="华文楷体" pitchFamily="2" charset="-122"/>
              </a:rPr>
              <a:t>T</a:t>
            </a:r>
            <a:r>
              <a:rPr lang="de-DE" altLang="zh-CN" baseline="-25000" dirty="0">
                <a:latin typeface="华文楷体" pitchFamily="2" charset="-122"/>
                <a:ea typeface="华文楷体" pitchFamily="2" charset="-122"/>
              </a:rPr>
              <a:t>eff </a:t>
            </a:r>
          </a:p>
          <a:p>
            <a:r>
              <a:rPr kumimoji="0" lang="zh-CN" altLang="en-US" sz="2000" dirty="0">
                <a:solidFill>
                  <a:srgbClr val="00B200"/>
                </a:solidFill>
                <a:latin typeface="华文楷体" pitchFamily="2" charset="-122"/>
                <a:ea typeface="华文楷体" pitchFamily="2" charset="-122"/>
              </a:rPr>
              <a:t>例子</a:t>
            </a:r>
            <a:r>
              <a:rPr kumimoji="0" lang="de-DE" altLang="zh-CN" sz="2000" dirty="0">
                <a:solidFill>
                  <a:srgbClr val="00B200"/>
                </a:solidFill>
                <a:latin typeface="华文楷体" pitchFamily="2" charset="-122"/>
                <a:ea typeface="华文楷体" pitchFamily="2" charset="-122"/>
              </a:rPr>
              <a:t>:</a:t>
            </a:r>
            <a:r>
              <a:rPr kumimoji="0" lang="de-DE" altLang="zh-CN" sz="2000" dirty="0">
                <a:latin typeface="华文楷体" pitchFamily="2" charset="-122"/>
                <a:ea typeface="华文楷体" pitchFamily="2" charset="-122"/>
              </a:rPr>
              <a:t>   </a:t>
            </a:r>
            <a:r>
              <a:rPr kumimoji="0" lang="zh-CN" altLang="en-US" sz="2000" dirty="0">
                <a:latin typeface="华文楷体" pitchFamily="2" charset="-122"/>
                <a:ea typeface="华文楷体" pitchFamily="2" charset="-122"/>
              </a:rPr>
              <a:t>理论计算的邻近</a:t>
            </a:r>
            <a:r>
              <a:rPr kumimoji="0" lang="en-US" altLang="zh-CN" sz="2000" dirty="0">
                <a:latin typeface="华文楷体" pitchFamily="2" charset="-122"/>
                <a:ea typeface="华文楷体" pitchFamily="2" charset="-122"/>
              </a:rPr>
              <a:t>O</a:t>
            </a:r>
            <a:r>
              <a:rPr kumimoji="0" lang="zh-CN" altLang="en-US" sz="2000" dirty="0">
                <a:latin typeface="华文楷体" pitchFamily="2" charset="-122"/>
                <a:ea typeface="华文楷体" pitchFamily="2" charset="-122"/>
              </a:rPr>
              <a:t>型星参数恒星的</a:t>
            </a:r>
            <a:r>
              <a:rPr kumimoji="0" lang="de-DE" altLang="zh-CN" sz="2000" dirty="0">
                <a:latin typeface="华文楷体" pitchFamily="2" charset="-122"/>
                <a:ea typeface="华文楷体" pitchFamily="2" charset="-122"/>
              </a:rPr>
              <a:t>W(He I 4471)/ W(He II 4541)</a:t>
            </a:r>
            <a:endParaRPr kumimoji="0" lang="en-US" altLang="zh-CN" sz="2000" dirty="0">
              <a:latin typeface="华文楷体" pitchFamily="2" charset="-122"/>
              <a:ea typeface="华文楷体" pitchFamily="2" charset="-122"/>
            </a:endParaRPr>
          </a:p>
          <a:p>
            <a:r>
              <a:rPr kumimoji="0" lang="zh-CN" altLang="en-US" sz="2000" dirty="0">
                <a:latin typeface="华文楷体" pitchFamily="2" charset="-122"/>
                <a:ea typeface="华文楷体" pitchFamily="2" charset="-122"/>
              </a:rPr>
              <a:t>线强比</a:t>
            </a:r>
            <a:r>
              <a:rPr kumimoji="0" lang="de-DE" altLang="zh-CN" sz="2000" dirty="0">
                <a:latin typeface="Arial" charset="0"/>
              </a:rPr>
              <a:t> </a:t>
            </a:r>
            <a:endParaRPr kumimoji="0" lang="en-US" altLang="zh-CN" sz="2000" dirty="0">
              <a:latin typeface="Arial" charset="0"/>
            </a:endParaRPr>
          </a:p>
        </p:txBody>
      </p:sp>
      <p:sp>
        <p:nvSpPr>
          <p:cNvPr id="14342" name="Text Box 6"/>
          <p:cNvSpPr txBox="1">
            <a:spLocks noChangeArrowheads="1"/>
          </p:cNvSpPr>
          <p:nvPr/>
        </p:nvSpPr>
        <p:spPr bwMode="auto">
          <a:xfrm>
            <a:off x="1219200" y="4191000"/>
            <a:ext cx="469900" cy="366713"/>
          </a:xfrm>
          <a:prstGeom prst="rect">
            <a:avLst/>
          </a:prstGeom>
          <a:noFill/>
          <a:ln w="9525">
            <a:noFill/>
            <a:miter lim="800000"/>
            <a:headEnd/>
            <a:tailEnd/>
          </a:ln>
          <a:effectLst/>
        </p:spPr>
        <p:txBody>
          <a:bodyPr wrap="none">
            <a:spAutoFit/>
          </a:bodyPr>
          <a:lstStyle/>
          <a:p>
            <a:r>
              <a:rPr lang="en-US" altLang="zh-CN" sz="1800"/>
              <a:t>4.0</a:t>
            </a:r>
          </a:p>
        </p:txBody>
      </p:sp>
      <p:sp>
        <p:nvSpPr>
          <p:cNvPr id="14343" name="Text Box 7"/>
          <p:cNvSpPr txBox="1">
            <a:spLocks noChangeArrowheads="1"/>
          </p:cNvSpPr>
          <p:nvPr/>
        </p:nvSpPr>
        <p:spPr bwMode="auto">
          <a:xfrm>
            <a:off x="1524000" y="3276600"/>
            <a:ext cx="909638" cy="641350"/>
          </a:xfrm>
          <a:prstGeom prst="rect">
            <a:avLst/>
          </a:prstGeom>
          <a:noFill/>
          <a:ln w="9525">
            <a:noFill/>
            <a:miter lim="800000"/>
            <a:headEnd/>
            <a:tailEnd/>
          </a:ln>
          <a:effectLst/>
        </p:spPr>
        <p:txBody>
          <a:bodyPr wrap="none">
            <a:spAutoFit/>
          </a:bodyPr>
          <a:lstStyle/>
          <a:p>
            <a:r>
              <a:rPr lang="en-US" altLang="zh-CN" sz="1800"/>
              <a:t>Log g =</a:t>
            </a:r>
          </a:p>
          <a:p>
            <a:r>
              <a:rPr lang="en-US" altLang="zh-CN" sz="1800"/>
              <a:t>4.5</a:t>
            </a:r>
          </a:p>
        </p:txBody>
      </p:sp>
      <p:sp>
        <p:nvSpPr>
          <p:cNvPr id="14344" name="Text Box 8"/>
          <p:cNvSpPr txBox="1">
            <a:spLocks noChangeArrowheads="1"/>
          </p:cNvSpPr>
          <p:nvPr/>
        </p:nvSpPr>
        <p:spPr bwMode="auto">
          <a:xfrm>
            <a:off x="1371600" y="5029200"/>
            <a:ext cx="469900" cy="366713"/>
          </a:xfrm>
          <a:prstGeom prst="rect">
            <a:avLst/>
          </a:prstGeom>
          <a:noFill/>
          <a:ln w="9525">
            <a:noFill/>
            <a:miter lim="800000"/>
            <a:headEnd/>
            <a:tailEnd/>
          </a:ln>
          <a:effectLst/>
        </p:spPr>
        <p:txBody>
          <a:bodyPr wrap="none">
            <a:spAutoFit/>
          </a:bodyPr>
          <a:lstStyle/>
          <a:p>
            <a:r>
              <a:rPr lang="en-US" altLang="zh-CN" sz="1800"/>
              <a:t>3.5</a:t>
            </a:r>
          </a:p>
        </p:txBody>
      </p:sp>
      <p:sp>
        <p:nvSpPr>
          <p:cNvPr id="14345" name="Text Box 9"/>
          <p:cNvSpPr txBox="1">
            <a:spLocks noChangeArrowheads="1"/>
          </p:cNvSpPr>
          <p:nvPr/>
        </p:nvSpPr>
        <p:spPr bwMode="auto">
          <a:xfrm>
            <a:off x="7985125" y="6134100"/>
            <a:ext cx="723900" cy="366713"/>
          </a:xfrm>
          <a:prstGeom prst="rect">
            <a:avLst/>
          </a:prstGeom>
          <a:noFill/>
          <a:ln w="9525">
            <a:noFill/>
            <a:miter lim="800000"/>
            <a:headEnd/>
            <a:tailEnd/>
          </a:ln>
          <a:effectLst/>
        </p:spPr>
        <p:txBody>
          <a:bodyPr wrap="none">
            <a:spAutoFit/>
          </a:bodyPr>
          <a:lstStyle/>
          <a:p>
            <a:r>
              <a:rPr lang="en-US" altLang="zh-CN" sz="1800"/>
              <a:t>Log 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6499" y="1738779"/>
            <a:ext cx="8773826" cy="4928634"/>
            <a:chOff x="157" y="545"/>
            <a:chExt cx="5490" cy="3704"/>
          </a:xfrm>
        </p:grpSpPr>
        <p:pic>
          <p:nvPicPr>
            <p:cNvPr id="79875" name="Picture 3" descr="teff_c1"/>
            <p:cNvPicPr>
              <a:picLocks noChangeAspect="1" noChangeArrowheads="1"/>
            </p:cNvPicPr>
            <p:nvPr/>
          </p:nvPicPr>
          <p:blipFill>
            <a:blip r:embed="rId2" cstate="print"/>
            <a:srcRect/>
            <a:stretch>
              <a:fillRect/>
            </a:stretch>
          </p:blipFill>
          <p:spPr bwMode="auto">
            <a:xfrm>
              <a:off x="157" y="1598"/>
              <a:ext cx="3810" cy="2651"/>
            </a:xfrm>
            <a:prstGeom prst="rect">
              <a:avLst/>
            </a:prstGeom>
            <a:noFill/>
          </p:spPr>
        </p:pic>
        <p:sp>
          <p:nvSpPr>
            <p:cNvPr id="79876" name="Text Box 4"/>
            <p:cNvSpPr txBox="1">
              <a:spLocks noChangeArrowheads="1"/>
            </p:cNvSpPr>
            <p:nvPr/>
          </p:nvSpPr>
          <p:spPr bwMode="auto">
            <a:xfrm>
              <a:off x="231" y="545"/>
              <a:ext cx="5353" cy="948"/>
            </a:xfrm>
            <a:prstGeom prst="rect">
              <a:avLst/>
            </a:prstGeom>
            <a:noFill/>
            <a:ln w="9525">
              <a:noFill/>
              <a:miter lim="800000"/>
              <a:headEnd/>
              <a:tailEnd/>
            </a:ln>
            <a:effectLst/>
          </p:spPr>
          <p:txBody>
            <a:bodyPr>
              <a:spAutoFit/>
            </a:bodyPr>
            <a:lstStyle/>
            <a:p>
              <a:pPr>
                <a:spcBef>
                  <a:spcPct val="50000"/>
                </a:spcBef>
              </a:pPr>
              <a:r>
                <a:rPr kumimoji="0" lang="zh-CN" altLang="en-US" sz="2800" b="1" dirty="0">
                  <a:solidFill>
                    <a:srgbClr val="FF0000"/>
                  </a:solidFill>
                  <a:latin typeface="华文楷体" pitchFamily="2" charset="-122"/>
                  <a:ea typeface="华文楷体" pitchFamily="2" charset="-122"/>
                </a:rPr>
                <a:t>热星：</a:t>
              </a:r>
              <a:r>
                <a:rPr kumimoji="0" lang="zh-CN" altLang="en-US" sz="2400" dirty="0">
                  <a:latin typeface="华文楷体" pitchFamily="2" charset="-122"/>
                  <a:ea typeface="华文楷体" pitchFamily="2" charset="-122"/>
                </a:rPr>
                <a:t>理论的</a:t>
              </a:r>
              <a:r>
                <a:rPr kumimoji="0" lang="de-DE" altLang="zh-CN" sz="2400" dirty="0">
                  <a:latin typeface="华文楷体" pitchFamily="2" charset="-122"/>
                  <a:ea typeface="华文楷体" pitchFamily="2" charset="-122"/>
                </a:rPr>
                <a:t>[c</a:t>
              </a:r>
              <a:r>
                <a:rPr kumimoji="0" lang="de-DE" altLang="zh-CN" sz="2400" baseline="-25000" dirty="0">
                  <a:latin typeface="华文楷体" pitchFamily="2" charset="-122"/>
                  <a:ea typeface="华文楷体" pitchFamily="2" charset="-122"/>
                </a:rPr>
                <a:t>1</a:t>
              </a:r>
              <a:r>
                <a:rPr kumimoji="0" lang="de-DE" altLang="zh-CN" sz="2400" dirty="0">
                  <a:latin typeface="华文楷体" pitchFamily="2" charset="-122"/>
                  <a:ea typeface="华文楷体" pitchFamily="2" charset="-122"/>
                </a:rPr>
                <a:t>]</a:t>
              </a:r>
              <a:r>
                <a:rPr kumimoji="0" lang="zh-CN" altLang="en-US" sz="2400" dirty="0">
                  <a:latin typeface="华文楷体" pitchFamily="2" charset="-122"/>
                  <a:ea typeface="华文楷体" pitchFamily="2" charset="-122"/>
                </a:rPr>
                <a:t>相对有效温度</a:t>
              </a:r>
              <a:r>
                <a:rPr lang="de-DE" altLang="zh-CN" sz="2400" i="1" dirty="0">
                  <a:latin typeface="华文楷体" pitchFamily="2" charset="-122"/>
                  <a:ea typeface="华文楷体" pitchFamily="2" charset="-122"/>
                </a:rPr>
                <a:t>T</a:t>
              </a:r>
              <a:r>
                <a:rPr lang="de-DE" altLang="zh-CN" sz="2400" i="1" baseline="-25000" dirty="0">
                  <a:latin typeface="华文楷体" pitchFamily="2" charset="-122"/>
                  <a:ea typeface="华文楷体" pitchFamily="2" charset="-122"/>
                </a:rPr>
                <a:t>eff</a:t>
              </a:r>
              <a:r>
                <a:rPr kumimoji="0" lang="zh-CN" altLang="en-US" sz="2400" dirty="0">
                  <a:latin typeface="华文楷体" pitchFamily="2" charset="-122"/>
                  <a:ea typeface="华文楷体" pitchFamily="2" charset="-122"/>
                </a:rPr>
                <a:t>图（实线），与利用</a:t>
              </a:r>
              <a:r>
                <a:rPr kumimoji="0" lang="de-DE" altLang="zh-CN" sz="2400" dirty="0">
                  <a:latin typeface="华文楷体" pitchFamily="2" charset="-122"/>
                  <a:ea typeface="华文楷体" pitchFamily="2" charset="-122"/>
                </a:rPr>
                <a:t>He II/He I</a:t>
              </a:r>
              <a:r>
                <a:rPr kumimoji="0" lang="zh-CN" altLang="en-US" sz="2400" dirty="0">
                  <a:latin typeface="华文楷体" pitchFamily="2" charset="-122"/>
                  <a:ea typeface="华文楷体" pitchFamily="2" charset="-122"/>
                </a:rPr>
                <a:t>（垂直线）和</a:t>
              </a:r>
              <a:r>
                <a:rPr kumimoji="0" lang="de-DE" altLang="zh-CN" sz="2400" dirty="0">
                  <a:latin typeface="华文楷体" pitchFamily="2" charset="-122"/>
                  <a:ea typeface="华文楷体" pitchFamily="2" charset="-122"/>
                </a:rPr>
                <a:t>Si IV/ Si III/ Si II</a:t>
              </a:r>
              <a:r>
                <a:rPr kumimoji="0" lang="zh-CN" altLang="en-US" sz="2400" dirty="0">
                  <a:latin typeface="华文楷体" pitchFamily="2" charset="-122"/>
                  <a:ea typeface="华文楷体" pitchFamily="2" charset="-122"/>
                </a:rPr>
                <a:t>（长方形）电离平衡得到的温度比较</a:t>
              </a:r>
              <a:endParaRPr kumimoji="0" lang="de-DE" altLang="zh-CN" sz="2400" dirty="0">
                <a:latin typeface="华文楷体" pitchFamily="2" charset="-122"/>
                <a:ea typeface="华文楷体" pitchFamily="2" charset="-122"/>
              </a:endParaRPr>
            </a:p>
          </p:txBody>
        </p:sp>
        <p:sp>
          <p:nvSpPr>
            <p:cNvPr id="79878" name="Text Box 6"/>
            <p:cNvSpPr txBox="1">
              <a:spLocks noChangeArrowheads="1"/>
            </p:cNvSpPr>
            <p:nvPr/>
          </p:nvSpPr>
          <p:spPr bwMode="auto">
            <a:xfrm>
              <a:off x="4159" y="2217"/>
              <a:ext cx="1361" cy="640"/>
            </a:xfrm>
            <a:prstGeom prst="rect">
              <a:avLst/>
            </a:prstGeom>
            <a:noFill/>
            <a:ln w="9525">
              <a:noFill/>
              <a:miter lim="800000"/>
              <a:headEnd/>
              <a:tailEnd/>
            </a:ln>
            <a:effectLst/>
          </p:spPr>
          <p:txBody>
            <a:bodyPr>
              <a:spAutoFit/>
            </a:bodyPr>
            <a:lstStyle/>
            <a:p>
              <a:pPr>
                <a:spcBef>
                  <a:spcPct val="50000"/>
                </a:spcBef>
              </a:pPr>
              <a:r>
                <a:rPr kumimoji="0" lang="zh-CN" altLang="en-US" sz="2000" dirty="0">
                  <a:latin typeface="华文楷体" pitchFamily="2" charset="-122"/>
                  <a:ea typeface="华文楷体" pitchFamily="2" charset="-122"/>
                </a:rPr>
                <a:t>测光与光谱温度之间存在系统差，最大可达</a:t>
              </a:r>
              <a:r>
                <a:rPr kumimoji="0" lang="de-DE" altLang="zh-CN" sz="2000" dirty="0">
                  <a:latin typeface="华文楷体" pitchFamily="2" charset="-122"/>
                  <a:ea typeface="华文楷体" pitchFamily="2" charset="-122"/>
                </a:rPr>
                <a:t> 2500 K</a:t>
              </a:r>
            </a:p>
          </p:txBody>
        </p:sp>
        <p:sp>
          <p:nvSpPr>
            <p:cNvPr id="79879" name="Text Box 7"/>
            <p:cNvSpPr txBox="1">
              <a:spLocks noChangeArrowheads="1"/>
            </p:cNvSpPr>
            <p:nvPr/>
          </p:nvSpPr>
          <p:spPr bwMode="auto">
            <a:xfrm>
              <a:off x="4105" y="2923"/>
              <a:ext cx="1542" cy="327"/>
            </a:xfrm>
            <a:prstGeom prst="rect">
              <a:avLst/>
            </a:prstGeom>
            <a:noFill/>
            <a:ln w="9525">
              <a:noFill/>
              <a:miter lim="800000"/>
              <a:headEnd/>
              <a:tailEnd/>
            </a:ln>
            <a:effectLst/>
          </p:spPr>
          <p:txBody>
            <a:bodyPr>
              <a:spAutoFit/>
            </a:bodyPr>
            <a:lstStyle/>
            <a:p>
              <a:pPr>
                <a:spcBef>
                  <a:spcPct val="50000"/>
                </a:spcBef>
              </a:pPr>
              <a:endParaRPr kumimoji="0" lang="de-DE" altLang="zh-CN" sz="2800">
                <a:latin typeface="Arial" charset="0"/>
              </a:endParaRPr>
            </a:p>
          </p:txBody>
        </p:sp>
      </p:grpSp>
      <p:sp>
        <p:nvSpPr>
          <p:cNvPr id="7" name="矩形 6"/>
          <p:cNvSpPr/>
          <p:nvPr/>
        </p:nvSpPr>
        <p:spPr>
          <a:xfrm>
            <a:off x="961728" y="404664"/>
            <a:ext cx="6647974" cy="646331"/>
          </a:xfrm>
          <a:prstGeom prst="rect">
            <a:avLst/>
          </a:prstGeom>
        </p:spPr>
        <p:txBody>
          <a:bodyPr wrap="none">
            <a:spAutoFit/>
          </a:bodyPr>
          <a:lstStyle/>
          <a:p>
            <a:pPr lvl="0"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1"/>
            <a:ext cx="8001000" cy="819944"/>
          </a:xfrm>
        </p:spPr>
        <p:txBody>
          <a:bodyPr>
            <a:normAutofit/>
          </a:bodyPr>
          <a:lstStyle/>
          <a:p>
            <a:pPr algn="ctr"/>
            <a:r>
              <a:rPr lang="de-DE" altLang="zh-CN" sz="3600"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T</a:t>
            </a:r>
            <a:r>
              <a:rPr lang="de-DE" altLang="zh-CN" sz="3600"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eff</a:t>
            </a:r>
            <a:r>
              <a:rPr lang="de-DE"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利用激发电势不同的谱线</a:t>
            </a:r>
            <a:endParaRPr lang="zh-CN" altLang="en-US" sz="36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3" name="内容占位符 2"/>
          <p:cNvSpPr>
            <a:spLocks noGrp="1"/>
          </p:cNvSpPr>
          <p:nvPr>
            <p:ph idx="1"/>
          </p:nvPr>
        </p:nvSpPr>
        <p:spPr>
          <a:xfrm>
            <a:off x="251520" y="2132856"/>
            <a:ext cx="4104456" cy="4032448"/>
          </a:xfrm>
        </p:spPr>
        <p:txBody>
          <a:bodyPr/>
          <a:lstStyle/>
          <a:p>
            <a:pPr marL="0" indent="0">
              <a:buNone/>
            </a:pPr>
            <a:r>
              <a:rPr lang="zh-CN" altLang="en-US" sz="2400" dirty="0">
                <a:latin typeface="华文楷体" pitchFamily="2" charset="-122"/>
                <a:ea typeface="华文楷体" pitchFamily="2" charset="-122"/>
              </a:rPr>
              <a:t>利用低能级激发电势不同的谱线形成于不同温度处的性质确定温度：</a:t>
            </a:r>
            <a:endParaRPr lang="en-US" altLang="zh-CN" sz="2400" dirty="0">
              <a:latin typeface="华文楷体" pitchFamily="2" charset="-122"/>
              <a:ea typeface="华文楷体" pitchFamily="2" charset="-122"/>
            </a:endParaRPr>
          </a:p>
          <a:p>
            <a:pPr marL="0" indent="0">
              <a:buNone/>
            </a:pPr>
            <a:endParaRPr lang="en-US" altLang="zh-CN" dirty="0">
              <a:latin typeface="华文楷体" pitchFamily="2" charset="-122"/>
              <a:ea typeface="华文楷体" pitchFamily="2" charset="-122"/>
            </a:endParaRPr>
          </a:p>
          <a:p>
            <a:pPr>
              <a:buNone/>
            </a:pPr>
            <a:r>
              <a:rPr lang="zh-CN" altLang="en-US" sz="2400" b="1" dirty="0">
                <a:solidFill>
                  <a:srgbClr val="FF0000"/>
                </a:solidFill>
                <a:latin typeface="华文楷体" pitchFamily="2" charset="-122"/>
                <a:ea typeface="华文楷体" pitchFamily="2" charset="-122"/>
              </a:rPr>
              <a:t>丰度与激发电势无关</a:t>
            </a:r>
          </a:p>
        </p:txBody>
      </p:sp>
      <p:pic>
        <p:nvPicPr>
          <p:cNvPr id="362499" name="Picture 3"/>
          <p:cNvPicPr>
            <a:picLocks noChangeAspect="1" noChangeArrowheads="1"/>
          </p:cNvPicPr>
          <p:nvPr/>
        </p:nvPicPr>
        <p:blipFill>
          <a:blip r:embed="rId2" cstate="print"/>
          <a:srcRect/>
          <a:stretch>
            <a:fillRect/>
          </a:stretch>
        </p:blipFill>
        <p:spPr bwMode="auto">
          <a:xfrm>
            <a:off x="4139952" y="1772816"/>
            <a:ext cx="4676775" cy="3076575"/>
          </a:xfrm>
          <a:prstGeom prst="rect">
            <a:avLst/>
          </a:prstGeom>
          <a:noFill/>
          <a:ln w="9525">
            <a:noFill/>
            <a:miter lim="800000"/>
            <a:headEnd/>
            <a:tailEnd/>
          </a:ln>
        </p:spPr>
      </p:pic>
      <p:sp>
        <p:nvSpPr>
          <p:cNvPr id="6" name="TextBox 5"/>
          <p:cNvSpPr txBox="1"/>
          <p:nvPr/>
        </p:nvSpPr>
        <p:spPr>
          <a:xfrm>
            <a:off x="4366690" y="5085184"/>
            <a:ext cx="3744416" cy="400110"/>
          </a:xfrm>
          <a:prstGeom prst="rect">
            <a:avLst/>
          </a:prstGeom>
          <a:noFill/>
        </p:spPr>
        <p:txBody>
          <a:bodyPr wrap="square" rtlCol="0">
            <a:spAutoFit/>
          </a:bodyPr>
          <a:lstStyle/>
          <a:p>
            <a:r>
              <a:rPr lang="en-US" altLang="zh-CN" sz="2000" dirty="0" err="1">
                <a:latin typeface="Times New Roman" panose="02020603050405020304" pitchFamily="18" charset="0"/>
                <a:cs typeface="Times New Roman" panose="02020603050405020304" pitchFamily="18" charset="0"/>
              </a:rPr>
              <a:t>Sitnova</a:t>
            </a:r>
            <a:r>
              <a:rPr lang="en-US" altLang="zh-CN" sz="2000" dirty="0">
                <a:latin typeface="Times New Roman" panose="02020603050405020304" pitchFamily="18" charset="0"/>
                <a:cs typeface="Times New Roman" panose="02020603050405020304" pitchFamily="18" charset="0"/>
              </a:rPr>
              <a:t> et al. 2015</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ransition>
    <p:blinds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2F23B5-ADD6-475B-859A-048600BCECB4}"/>
              </a:ext>
            </a:extLst>
          </p:cNvPr>
          <p:cNvSpPr>
            <a:spLocks noGrp="1"/>
          </p:cNvSpPr>
          <p:nvPr>
            <p:ph type="title"/>
          </p:nvPr>
        </p:nvSpPr>
        <p:spPr>
          <a:xfrm>
            <a:off x="574675" y="304801"/>
            <a:ext cx="8001000" cy="891952"/>
          </a:xfrm>
        </p:spPr>
        <p:txBody>
          <a:bodyPr/>
          <a:lstStyle/>
          <a:p>
            <a:pPr algn="ctr"/>
            <a:r>
              <a:rPr lang="de-DE" altLang="zh-CN" sz="3600"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T</a:t>
            </a:r>
            <a:r>
              <a:rPr lang="de-DE" altLang="zh-CN" sz="3600"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eff</a:t>
            </a:r>
            <a:r>
              <a:rPr lang="de-DE"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利用激发电势不同的谱线</a:t>
            </a:r>
            <a:endParaRPr lang="zh-CN" altLang="en-US" sz="3600" dirty="0">
              <a:latin typeface="华文楷体" panose="02010600040101010101" pitchFamily="2" charset="-122"/>
              <a:ea typeface="华文楷体" panose="02010600040101010101" pitchFamily="2" charset="-122"/>
            </a:endParaRPr>
          </a:p>
        </p:txBody>
      </p:sp>
      <p:pic>
        <p:nvPicPr>
          <p:cNvPr id="5" name="内容占位符 4">
            <a:extLst>
              <a:ext uri="{FF2B5EF4-FFF2-40B4-BE49-F238E27FC236}">
                <a16:creationId xmlns:a16="http://schemas.microsoft.com/office/drawing/2014/main" id="{3A66468E-2AB0-4E21-B57E-EEBBBA30F962}"/>
              </a:ext>
            </a:extLst>
          </p:cNvPr>
          <p:cNvPicPr>
            <a:picLocks noGrp="1" noChangeAspect="1"/>
          </p:cNvPicPr>
          <p:nvPr>
            <p:ph idx="1"/>
          </p:nvPr>
        </p:nvPicPr>
        <p:blipFill>
          <a:blip r:embed="rId2"/>
          <a:stretch>
            <a:fillRect/>
          </a:stretch>
        </p:blipFill>
        <p:spPr>
          <a:xfrm>
            <a:off x="840665" y="1917918"/>
            <a:ext cx="7699327" cy="4027092"/>
          </a:xfrm>
        </p:spPr>
      </p:pic>
    </p:spTree>
    <p:extLst>
      <p:ext uri="{BB962C8B-B14F-4D97-AF65-F5344CB8AC3E}">
        <p14:creationId xmlns:p14="http://schemas.microsoft.com/office/powerpoint/2010/main" val="3434642531"/>
      </p:ext>
    </p:extLst>
  </p:cSld>
  <p:clrMapOvr>
    <a:masterClrMapping/>
  </p:clrMapOvr>
  <p:transition>
    <p:blinds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457200"/>
            <a:ext cx="5940152" cy="685800"/>
          </a:xfrm>
        </p:spPr>
        <p:txBody>
          <a:bodyPr/>
          <a:lstStyle/>
          <a:p>
            <a:r>
              <a:rPr lang="de-DE" altLang="zh-CN" sz="32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log g </a:t>
            </a:r>
            <a:r>
              <a:rPr lang="zh-CN" altLang="en-US" sz="32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利用冷星中的强金属谱线</a:t>
            </a:r>
            <a:endParaRPr lang="en-US" altLang="zh-CN" sz="32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2403" name="Rectangle 3"/>
          <p:cNvSpPr>
            <a:spLocks noGrp="1" noChangeArrowheads="1"/>
          </p:cNvSpPr>
          <p:nvPr>
            <p:ph type="body" sz="half" idx="1"/>
          </p:nvPr>
        </p:nvSpPr>
        <p:spPr>
          <a:xfrm>
            <a:off x="228600" y="1219200"/>
            <a:ext cx="5410200" cy="2362200"/>
          </a:xfrm>
        </p:spPr>
        <p:txBody>
          <a:bodyPr/>
          <a:lstStyle/>
          <a:p>
            <a:pPr marL="0" indent="0">
              <a:spcBef>
                <a:spcPct val="50000"/>
              </a:spcBef>
              <a:buFontTx/>
              <a:buNone/>
            </a:pPr>
            <a:r>
              <a:rPr kumimoji="0" lang="zh-CN" altLang="en-US" sz="2400" dirty="0">
                <a:latin typeface="华文楷体" pitchFamily="2" charset="-122"/>
                <a:ea typeface="华文楷体" pitchFamily="2" charset="-122"/>
              </a:rPr>
              <a:t>恒星大气中</a:t>
            </a:r>
            <a:r>
              <a:rPr kumimoji="0" lang="zh-CN" altLang="en-US" sz="2400" dirty="0">
                <a:solidFill>
                  <a:srgbClr val="C00000"/>
                </a:solidFill>
                <a:latin typeface="华文楷体" pitchFamily="2" charset="-122"/>
                <a:ea typeface="华文楷体" pitchFamily="2" charset="-122"/>
              </a:rPr>
              <a:t>少数元素的</a:t>
            </a:r>
            <a:r>
              <a:rPr kumimoji="0" lang="zh-CN" altLang="en-US" sz="2400" dirty="0">
                <a:latin typeface="华文楷体" pitchFamily="2" charset="-122"/>
                <a:ea typeface="华文楷体" pitchFamily="2" charset="-122"/>
              </a:rPr>
              <a:t>强线的范德瓦尔斯阻尼致宽线翼依赖于</a:t>
            </a:r>
            <a:r>
              <a:rPr kumimoji="0" lang="de-DE" altLang="zh-CN" sz="2400" dirty="0">
                <a:latin typeface="华文楷体" pitchFamily="2" charset="-122"/>
                <a:ea typeface="华文楷体" pitchFamily="2" charset="-122"/>
              </a:rPr>
              <a:t>log g. </a:t>
            </a:r>
            <a:r>
              <a:rPr kumimoji="0" lang="zh-CN" altLang="en-US" sz="2400" dirty="0">
                <a:latin typeface="华文楷体" pitchFamily="2" charset="-122"/>
                <a:ea typeface="华文楷体" pitchFamily="2" charset="-122"/>
              </a:rPr>
              <a:t>一旦这个阻尼参数被确定（如利用太阳光谱）</a:t>
            </a: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观测到的谱线轮廓通过</a:t>
            </a:r>
            <a:r>
              <a:rPr lang="zh-CN" altLang="en-US" sz="2400" dirty="0">
                <a:latin typeface="华文楷体" pitchFamily="2" charset="-122"/>
                <a:ea typeface="华文楷体" pitchFamily="2" charset="-122"/>
              </a:rPr>
              <a:t>改变</a:t>
            </a:r>
            <a:r>
              <a:rPr kumimoji="0" lang="zh-CN" altLang="en-US" sz="2400" dirty="0">
                <a:latin typeface="华文楷体" pitchFamily="2" charset="-122"/>
                <a:ea typeface="华文楷体" pitchFamily="2" charset="-122"/>
              </a:rPr>
              <a:t>表面重力拟合</a:t>
            </a: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这一方法只对</a:t>
            </a:r>
            <a:r>
              <a:rPr kumimoji="0" lang="de-DE" altLang="zh-CN" sz="2400" dirty="0">
                <a:latin typeface="华文楷体" pitchFamily="2" charset="-122"/>
                <a:ea typeface="华文楷体" pitchFamily="2" charset="-122"/>
              </a:rPr>
              <a:t>[Fe/H] &gt; -2</a:t>
            </a:r>
            <a:r>
              <a:rPr kumimoji="0" lang="zh-CN" altLang="en-US" sz="2400" dirty="0">
                <a:latin typeface="华文楷体" pitchFamily="2" charset="-122"/>
                <a:ea typeface="华文楷体" pitchFamily="2" charset="-122"/>
              </a:rPr>
              <a:t>的恒星适合</a:t>
            </a:r>
            <a:r>
              <a:rPr kumimoji="0" lang="de-DE" altLang="zh-CN" sz="2400" dirty="0">
                <a:latin typeface="华文楷体" pitchFamily="2" charset="-122"/>
                <a:ea typeface="华文楷体" pitchFamily="2" charset="-122"/>
              </a:rPr>
              <a:t>.</a:t>
            </a:r>
            <a:endParaRPr kumimoji="0" lang="en-US" altLang="zh-CN" sz="2400" dirty="0">
              <a:latin typeface="华文楷体" pitchFamily="2" charset="-122"/>
              <a:ea typeface="华文楷体" pitchFamily="2" charset="-122"/>
            </a:endParaRPr>
          </a:p>
        </p:txBody>
      </p:sp>
      <p:pic>
        <p:nvPicPr>
          <p:cNvPr id="102404" name="Picture 4"/>
          <p:cNvPicPr>
            <a:picLocks noGrp="1" noChangeAspect="1" noChangeArrowheads="1"/>
          </p:cNvPicPr>
          <p:nvPr>
            <p:ph type="clipArt" sz="half" idx="2"/>
          </p:nvPr>
        </p:nvPicPr>
        <p:blipFill>
          <a:blip r:embed="rId2" cstate="print">
            <a:lum bright="-18000" contrast="30000"/>
          </a:blip>
          <a:srcRect/>
          <a:stretch>
            <a:fillRect/>
          </a:stretch>
        </p:blipFill>
        <p:spPr>
          <a:xfrm>
            <a:off x="5799138" y="533400"/>
            <a:ext cx="2963862" cy="2971800"/>
          </a:xfrm>
        </p:spPr>
      </p:pic>
      <p:pic>
        <p:nvPicPr>
          <p:cNvPr id="102406" name="Picture 6" descr="mgb_logg"/>
          <p:cNvPicPr>
            <a:picLocks noChangeAspect="1" noChangeArrowheads="1"/>
          </p:cNvPicPr>
          <p:nvPr/>
        </p:nvPicPr>
        <p:blipFill>
          <a:blip r:embed="rId3" cstate="print"/>
          <a:srcRect/>
          <a:stretch>
            <a:fillRect/>
          </a:stretch>
        </p:blipFill>
        <p:spPr bwMode="auto">
          <a:xfrm>
            <a:off x="228600" y="3733800"/>
            <a:ext cx="6335713" cy="2663825"/>
          </a:xfrm>
          <a:prstGeom prst="rect">
            <a:avLst/>
          </a:prstGeom>
          <a:noFill/>
        </p:spPr>
      </p:pic>
      <p:sp>
        <p:nvSpPr>
          <p:cNvPr id="102408" name="Text Box 8"/>
          <p:cNvSpPr txBox="1">
            <a:spLocks noChangeArrowheads="1"/>
          </p:cNvSpPr>
          <p:nvPr/>
        </p:nvSpPr>
        <p:spPr bwMode="auto">
          <a:xfrm>
            <a:off x="685800" y="5029200"/>
            <a:ext cx="874713" cy="396875"/>
          </a:xfrm>
          <a:prstGeom prst="rect">
            <a:avLst/>
          </a:prstGeom>
          <a:noFill/>
          <a:ln w="9525">
            <a:noFill/>
            <a:miter lim="800000"/>
            <a:headEnd/>
            <a:tailEnd/>
          </a:ln>
          <a:effectLst/>
        </p:spPr>
        <p:txBody>
          <a:bodyPr wrap="none">
            <a:spAutoFit/>
          </a:bodyPr>
          <a:lstStyle/>
          <a:p>
            <a:r>
              <a:rPr kumimoji="0" lang="de-DE" altLang="zh-CN" sz="2000">
                <a:solidFill>
                  <a:schemeClr val="accent2"/>
                </a:solidFill>
                <a:latin typeface="Times" pitchFamily="18" charset="0"/>
              </a:rPr>
              <a:t>Mg I</a:t>
            </a:r>
            <a:r>
              <a:rPr kumimoji="0" lang="de-DE" altLang="zh-CN" sz="2000" i="1">
                <a:solidFill>
                  <a:schemeClr val="accent2"/>
                </a:solidFill>
                <a:latin typeface="Times" pitchFamily="18" charset="0"/>
              </a:rPr>
              <a:t>b </a:t>
            </a:r>
            <a:endParaRPr kumimoji="0" lang="en-US" altLang="zh-CN" sz="2000" i="1">
              <a:solidFill>
                <a:schemeClr val="accent2"/>
              </a:solidFill>
              <a:latin typeface="Times" pitchFamily="18" charset="0"/>
            </a:endParaRPr>
          </a:p>
        </p:txBody>
      </p:sp>
      <p:sp>
        <p:nvSpPr>
          <p:cNvPr id="102409" name="Text Box 9"/>
          <p:cNvSpPr txBox="1">
            <a:spLocks noChangeArrowheads="1"/>
          </p:cNvSpPr>
          <p:nvPr/>
        </p:nvSpPr>
        <p:spPr bwMode="auto">
          <a:xfrm>
            <a:off x="8458200" y="3200400"/>
            <a:ext cx="531813" cy="396875"/>
          </a:xfrm>
          <a:prstGeom prst="rect">
            <a:avLst/>
          </a:prstGeom>
          <a:noFill/>
          <a:ln w="9525">
            <a:noFill/>
            <a:miter lim="800000"/>
            <a:headEnd/>
            <a:tailEnd/>
          </a:ln>
          <a:effectLst/>
        </p:spPr>
        <p:txBody>
          <a:bodyPr wrap="none">
            <a:spAutoFit/>
          </a:bodyPr>
          <a:lstStyle/>
          <a:p>
            <a:r>
              <a:rPr lang="de-DE" altLang="zh-CN" sz="2000" i="1"/>
              <a:t>T</a:t>
            </a:r>
            <a:r>
              <a:rPr lang="de-DE" altLang="zh-CN" sz="2000" i="1" baseline="-25000"/>
              <a:t>eff </a:t>
            </a:r>
            <a:endParaRPr lang="en-US" altLang="zh-CN" sz="2000" i="1" baseline="-25000"/>
          </a:p>
        </p:txBody>
      </p:sp>
      <p:sp>
        <p:nvSpPr>
          <p:cNvPr id="102410" name="Rectangle 10"/>
          <p:cNvSpPr>
            <a:spLocks noChangeArrowheads="1"/>
          </p:cNvSpPr>
          <p:nvPr/>
        </p:nvSpPr>
        <p:spPr bwMode="auto">
          <a:xfrm>
            <a:off x="6858000" y="3789040"/>
            <a:ext cx="2286000" cy="1715616"/>
          </a:xfrm>
          <a:prstGeom prst="rect">
            <a:avLst/>
          </a:prstGeom>
          <a:solidFill>
            <a:schemeClr val="bg1"/>
          </a:solidFill>
          <a:ln w="9525">
            <a:solidFill>
              <a:schemeClr val="bg1"/>
            </a:solidFill>
            <a:miter lim="800000"/>
            <a:headEnd/>
            <a:tailEnd/>
          </a:ln>
          <a:effectLst/>
        </p:spPr>
        <p:txBody>
          <a:bodyPr wrap="none" anchor="ctr"/>
          <a:lstStyle/>
          <a:p>
            <a:r>
              <a:rPr lang="de-DE" altLang="zh-CN" sz="2000" dirty="0">
                <a:solidFill>
                  <a:schemeClr val="accent2"/>
                </a:solidFill>
              </a:rPr>
              <a:t>   </a:t>
            </a:r>
            <a:r>
              <a:rPr kumimoji="0" lang="de-DE" altLang="zh-CN" sz="2000" dirty="0">
                <a:solidFill>
                  <a:schemeClr val="accent2"/>
                </a:solidFill>
                <a:latin typeface="Times" pitchFamily="18" charset="0"/>
              </a:rPr>
              <a:t>Mg I</a:t>
            </a:r>
            <a:r>
              <a:rPr kumimoji="0" lang="de-DE" altLang="zh-CN" sz="2000" i="1" dirty="0">
                <a:solidFill>
                  <a:schemeClr val="accent2"/>
                </a:solidFill>
                <a:latin typeface="Times" pitchFamily="18" charset="0"/>
              </a:rPr>
              <a:t>b</a:t>
            </a:r>
            <a:r>
              <a:rPr kumimoji="0" lang="zh-CN" altLang="en-US" sz="2000" dirty="0">
                <a:solidFill>
                  <a:schemeClr val="accent2"/>
                </a:solidFill>
                <a:latin typeface="Times" pitchFamily="18" charset="0"/>
              </a:rPr>
              <a:t>等值宽度</a:t>
            </a:r>
            <a:r>
              <a:rPr lang="de-DE" altLang="zh-CN" sz="2000" dirty="0">
                <a:solidFill>
                  <a:schemeClr val="accent2"/>
                </a:solidFill>
              </a:rPr>
              <a:t>W</a:t>
            </a:r>
            <a:endParaRPr kumimoji="0" lang="en-US" altLang="zh-CN" sz="2000" dirty="0">
              <a:solidFill>
                <a:schemeClr val="accent2"/>
              </a:solidFill>
              <a:latin typeface="Times" pitchFamily="18" charset="0"/>
            </a:endParaRPr>
          </a:p>
          <a:p>
            <a:r>
              <a:rPr lang="zh-CN" altLang="en-US" sz="2000" dirty="0">
                <a:solidFill>
                  <a:schemeClr val="accent2"/>
                </a:solidFill>
              </a:rPr>
              <a:t>对有效温度</a:t>
            </a:r>
            <a:r>
              <a:rPr lang="de-DE" altLang="zh-CN" sz="2000" i="1" dirty="0">
                <a:solidFill>
                  <a:schemeClr val="accent2"/>
                </a:solidFill>
              </a:rPr>
              <a:t>T</a:t>
            </a:r>
            <a:r>
              <a:rPr lang="de-DE" altLang="zh-CN" sz="2000" baseline="-25000" dirty="0">
                <a:solidFill>
                  <a:schemeClr val="accent2"/>
                </a:solidFill>
              </a:rPr>
              <a:t>eff </a:t>
            </a:r>
            <a:endParaRPr lang="en-US" altLang="zh-CN" sz="2000" dirty="0">
              <a:solidFill>
                <a:schemeClr val="accent2"/>
              </a:solidFill>
            </a:endParaRPr>
          </a:p>
          <a:p>
            <a:r>
              <a:rPr lang="zh-CN" altLang="en-US" sz="2000" dirty="0">
                <a:solidFill>
                  <a:schemeClr val="accent2"/>
                </a:solidFill>
              </a:rPr>
              <a:t>和表面重力</a:t>
            </a:r>
            <a:r>
              <a:rPr kumimoji="0" lang="de-DE" altLang="zh-CN" sz="2000" dirty="0">
                <a:solidFill>
                  <a:schemeClr val="accent2"/>
                </a:solidFill>
              </a:rPr>
              <a:t>log g</a:t>
            </a:r>
            <a:r>
              <a:rPr kumimoji="0" lang="zh-CN" altLang="en-US" sz="2000" dirty="0">
                <a:solidFill>
                  <a:schemeClr val="accent2"/>
                </a:solidFill>
              </a:rPr>
              <a:t>的</a:t>
            </a:r>
            <a:endParaRPr kumimoji="0" lang="en-US" altLang="zh-CN" sz="2000" dirty="0">
              <a:solidFill>
                <a:schemeClr val="accent2"/>
              </a:solidFill>
            </a:endParaRPr>
          </a:p>
          <a:p>
            <a:r>
              <a:rPr kumimoji="0" lang="zh-CN" altLang="en-US" sz="2000" dirty="0">
                <a:solidFill>
                  <a:schemeClr val="accent2"/>
                </a:solidFill>
              </a:rPr>
              <a:t>依赖性</a:t>
            </a:r>
            <a:r>
              <a:rPr lang="de-DE" altLang="zh-CN" sz="2000" dirty="0">
                <a:solidFill>
                  <a:schemeClr val="accent2"/>
                </a:solidFill>
              </a:rPr>
              <a:t> </a:t>
            </a:r>
          </a:p>
        </p:txBody>
      </p:sp>
      <p:sp>
        <p:nvSpPr>
          <p:cNvPr id="102411" name="Line 11"/>
          <p:cNvSpPr>
            <a:spLocks noChangeShapeType="1"/>
          </p:cNvSpPr>
          <p:nvPr/>
        </p:nvSpPr>
        <p:spPr bwMode="auto">
          <a:xfrm flipV="1">
            <a:off x="6705600" y="3429000"/>
            <a:ext cx="0" cy="990600"/>
          </a:xfrm>
          <a:prstGeom prst="line">
            <a:avLst/>
          </a:prstGeom>
          <a:noFill/>
          <a:ln w="19050">
            <a:solidFill>
              <a:schemeClr val="accent2"/>
            </a:solidFill>
            <a:round/>
            <a:headEnd/>
            <a:tailEnd type="triangle" w="med" len="med"/>
          </a:ln>
          <a:effectLst/>
        </p:spPr>
        <p:txBody>
          <a:bodyPr/>
          <a:lstStyle/>
          <a:p>
            <a:endParaRPr lang="zh-CN" altLang="en-US"/>
          </a:p>
        </p:txBody>
      </p:sp>
      <p:sp>
        <p:nvSpPr>
          <p:cNvPr id="102412" name="Text Box 12"/>
          <p:cNvSpPr txBox="1">
            <a:spLocks noChangeArrowheads="1"/>
          </p:cNvSpPr>
          <p:nvPr/>
        </p:nvSpPr>
        <p:spPr bwMode="auto">
          <a:xfrm>
            <a:off x="4343400" y="4572000"/>
            <a:ext cx="1384300" cy="915988"/>
          </a:xfrm>
          <a:prstGeom prst="rect">
            <a:avLst/>
          </a:prstGeom>
          <a:noFill/>
          <a:ln w="9525">
            <a:noFill/>
            <a:miter lim="800000"/>
            <a:headEnd/>
            <a:tailEnd/>
          </a:ln>
          <a:effectLst/>
        </p:spPr>
        <p:txBody>
          <a:bodyPr wrap="none">
            <a:spAutoFit/>
          </a:bodyPr>
          <a:lstStyle/>
          <a:p>
            <a:r>
              <a:rPr lang="en-US" altLang="zh-CN" sz="1800" dirty="0"/>
              <a:t>log g = 3.78</a:t>
            </a:r>
          </a:p>
          <a:p>
            <a:r>
              <a:rPr lang="en-US" altLang="zh-CN" sz="1800" dirty="0"/>
              <a:t>             3.98,</a:t>
            </a:r>
          </a:p>
          <a:p>
            <a:r>
              <a:rPr lang="en-US" altLang="zh-CN" sz="1800" dirty="0"/>
              <a:t>             4.18</a:t>
            </a:r>
          </a:p>
        </p:txBody>
      </p:sp>
      <p:sp>
        <p:nvSpPr>
          <p:cNvPr id="102413" name="Rectangle 13"/>
          <p:cNvSpPr>
            <a:spLocks noChangeArrowheads="1"/>
          </p:cNvSpPr>
          <p:nvPr/>
        </p:nvSpPr>
        <p:spPr bwMode="auto">
          <a:xfrm>
            <a:off x="4343400" y="5791200"/>
            <a:ext cx="1371600" cy="228600"/>
          </a:xfrm>
          <a:prstGeom prst="rect">
            <a:avLst/>
          </a:prstGeom>
          <a:solidFill>
            <a:schemeClr val="bg1"/>
          </a:solidFill>
          <a:ln w="9525">
            <a:solidFill>
              <a:schemeClr val="bg1"/>
            </a:solidFill>
            <a:miter lim="800000"/>
            <a:headEnd/>
            <a:tailEnd/>
          </a:ln>
          <a:effectLst/>
        </p:spPr>
        <p:txBody>
          <a:bodyPr wrap="none" anchor="ctr"/>
          <a:lstStyle/>
          <a:p>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3"/>
          <p:cNvSpPr>
            <a:spLocks noGrp="1"/>
          </p:cNvSpPr>
          <p:nvPr>
            <p:ph type="sldNum" sz="quarter" idx="12"/>
          </p:nvPr>
        </p:nvSpPr>
        <p:spPr/>
        <p:txBody>
          <a:bodyPr/>
          <a:lstStyle/>
          <a:p>
            <a:fld id="{34658295-5DAA-4B63-B323-23EC4DC6370E}" type="slidenum">
              <a:rPr lang="en-US" altLang="zh-CN"/>
              <a:pPr/>
              <a:t>59</a:t>
            </a:fld>
            <a:endParaRPr lang="en-US" altLang="zh-CN"/>
          </a:p>
        </p:txBody>
      </p:sp>
      <p:sp>
        <p:nvSpPr>
          <p:cNvPr id="209924" name="Rectangle 4"/>
          <p:cNvSpPr>
            <a:spLocks noChangeArrowheads="1"/>
          </p:cNvSpPr>
          <p:nvPr/>
        </p:nvSpPr>
        <p:spPr bwMode="auto">
          <a:xfrm>
            <a:off x="0" y="1628800"/>
            <a:ext cx="8820150" cy="1147558"/>
          </a:xfrm>
          <a:prstGeom prst="rect">
            <a:avLst/>
          </a:prstGeom>
          <a:noFill/>
          <a:ln w="9525">
            <a:noFill/>
            <a:miter lim="800000"/>
            <a:headEnd/>
            <a:tailEnd/>
          </a:ln>
          <a:effectLst/>
        </p:spPr>
        <p:txBody>
          <a:bodyPr>
            <a:spAutoFit/>
          </a:bodyPr>
          <a:lstStyle/>
          <a:p>
            <a:pPr>
              <a:lnSpc>
                <a:spcPct val="150000"/>
              </a:lnSpc>
            </a:pPr>
            <a:r>
              <a:rPr lang="zh-CN" altLang="en-US" sz="2400" dirty="0">
                <a:latin typeface="华文楷体" pitchFamily="2" charset="-122"/>
                <a:ea typeface="华文楷体" pitchFamily="2" charset="-122"/>
              </a:rPr>
              <a:t>类似的现象可以在晚型恒星大气中的金属出现</a:t>
            </a:r>
            <a:r>
              <a:rPr lang="de-DE" altLang="zh-CN" sz="2400" dirty="0">
                <a:latin typeface="华文楷体" pitchFamily="2" charset="-122"/>
                <a:ea typeface="华文楷体" pitchFamily="2" charset="-122"/>
              </a:rPr>
              <a:t>,</a:t>
            </a:r>
            <a:r>
              <a:rPr lang="zh-CN" altLang="en-US" sz="2400" dirty="0">
                <a:latin typeface="华文楷体" pitchFamily="2" charset="-122"/>
                <a:ea typeface="华文楷体" pitchFamily="2" charset="-122"/>
              </a:rPr>
              <a:t>假如它们的电离度低到中性谱线可以观测到。</a:t>
            </a:r>
            <a:endParaRPr lang="en-US" altLang="zh-CN" sz="2400" dirty="0">
              <a:latin typeface="华文楷体" pitchFamily="2" charset="-122"/>
              <a:ea typeface="华文楷体" pitchFamily="2" charset="-122"/>
            </a:endParaRPr>
          </a:p>
        </p:txBody>
      </p:sp>
      <p:sp>
        <p:nvSpPr>
          <p:cNvPr id="209925" name="Rectangle 5"/>
          <p:cNvSpPr>
            <a:spLocks noChangeArrowheads="1"/>
          </p:cNvSpPr>
          <p:nvPr/>
        </p:nvSpPr>
        <p:spPr bwMode="auto">
          <a:xfrm>
            <a:off x="-14209" y="3068960"/>
            <a:ext cx="9144000" cy="3108543"/>
          </a:xfrm>
          <a:prstGeom prst="rect">
            <a:avLst/>
          </a:prstGeom>
          <a:noFill/>
          <a:ln w="9525">
            <a:noFill/>
            <a:miter lim="800000"/>
            <a:headEnd/>
            <a:tailEnd/>
          </a:ln>
          <a:effectLst/>
        </p:spPr>
        <p:txBody>
          <a:bodyPr wrap="square">
            <a:spAutoFit/>
          </a:bodyPr>
          <a:lstStyle/>
          <a:p>
            <a:r>
              <a:rPr lang="zh-CN" altLang="en-US" sz="2400" b="1" dirty="0">
                <a:latin typeface="华文楷体" pitchFamily="2" charset="-122"/>
                <a:ea typeface="华文楷体" pitchFamily="2" charset="-122"/>
              </a:rPr>
              <a:t>晚型恒星中最重要的电离平衡的元素有</a:t>
            </a:r>
            <a:r>
              <a:rPr lang="de-DE" altLang="zh-CN" sz="2400" b="1" dirty="0">
                <a:latin typeface="华文楷体" pitchFamily="2" charset="-122"/>
                <a:ea typeface="华文楷体" pitchFamily="2" charset="-122"/>
              </a:rPr>
              <a:t> </a:t>
            </a:r>
          </a:p>
          <a:p>
            <a:endParaRPr lang="de-DE" altLang="zh-CN" sz="2800" dirty="0">
              <a:latin typeface="Comic Sans MS" pitchFamily="66" charset="0"/>
            </a:endParaRPr>
          </a:p>
          <a:p>
            <a:r>
              <a:rPr lang="de-DE" altLang="zh-CN" sz="2400" dirty="0">
                <a:latin typeface="Times New Roman" panose="02020603050405020304" pitchFamily="18" charset="0"/>
                <a:cs typeface="Times New Roman" panose="02020603050405020304" pitchFamily="18" charset="0"/>
              </a:rPr>
              <a:t>  </a:t>
            </a:r>
            <a:r>
              <a:rPr lang="de-DE" altLang="zh-CN" sz="2400" dirty="0">
                <a:solidFill>
                  <a:srgbClr val="FF0000"/>
                </a:solidFill>
                <a:latin typeface="Times New Roman" panose="02020603050405020304" pitchFamily="18" charset="0"/>
                <a:ea typeface="华文新魏" pitchFamily="2" charset="-122"/>
                <a:cs typeface="Times New Roman" panose="02020603050405020304" pitchFamily="18" charset="0"/>
              </a:rPr>
              <a:t>Fe II/Fe I    Cr II/Cr I    Ti II/Ti I</a:t>
            </a:r>
          </a:p>
          <a:p>
            <a:r>
              <a:rPr lang="de-DE" altLang="zh-CN" sz="2400" dirty="0">
                <a:solidFill>
                  <a:srgbClr val="FF0000"/>
                </a:solidFill>
                <a:latin typeface="Times New Roman" panose="02020603050405020304" pitchFamily="18" charset="0"/>
                <a:ea typeface="华文新魏" pitchFamily="2" charset="-122"/>
                <a:cs typeface="Times New Roman" panose="02020603050405020304" pitchFamily="18" charset="0"/>
              </a:rPr>
              <a:t>  Ca II/Ca I   Mg II/Mg I  Si II/Si I</a:t>
            </a:r>
          </a:p>
          <a:p>
            <a:endParaRPr lang="de-DE" altLang="zh-CN" sz="2400" dirty="0">
              <a:solidFill>
                <a:srgbClr val="FF0000"/>
              </a:solidFill>
              <a:latin typeface="Comic Sans MS" pitchFamily="66" charset="0"/>
              <a:ea typeface="华文新魏" pitchFamily="2" charset="-122"/>
            </a:endParaRPr>
          </a:p>
          <a:p>
            <a:r>
              <a:rPr lang="de-DE" altLang="zh-CN" sz="2400" dirty="0">
                <a:latin typeface="华文楷体" pitchFamily="2" charset="-122"/>
                <a:ea typeface="华文楷体" pitchFamily="2" charset="-122"/>
              </a:rPr>
              <a:t>log g </a:t>
            </a:r>
            <a:r>
              <a:rPr lang="zh-CN" altLang="en-US" sz="2400" dirty="0">
                <a:latin typeface="华文楷体" pitchFamily="2" charset="-122"/>
                <a:ea typeface="华文楷体" pitchFamily="2" charset="-122"/>
              </a:rPr>
              <a:t>可以从那些两个电离态都有很多谱线的元素确定。</a:t>
            </a:r>
            <a:endParaRPr lang="en-US" altLang="zh-CN" sz="2400" dirty="0">
              <a:latin typeface="华文楷体" pitchFamily="2" charset="-122"/>
              <a:ea typeface="华文楷体" pitchFamily="2" charset="-122"/>
            </a:endParaRPr>
          </a:p>
          <a:p>
            <a:endParaRPr lang="en-US" altLang="zh-CN" sz="2400" dirty="0">
              <a:latin typeface="华文楷体" pitchFamily="2" charset="-122"/>
              <a:ea typeface="华文楷体" pitchFamily="2" charset="-122"/>
            </a:endParaRPr>
          </a:p>
          <a:p>
            <a:r>
              <a:rPr lang="zh-CN" altLang="en-US" sz="2400" dirty="0">
                <a:latin typeface="华文楷体" pitchFamily="2" charset="-122"/>
                <a:ea typeface="华文楷体" pitchFamily="2" charset="-122"/>
              </a:rPr>
              <a:t>如：</a:t>
            </a:r>
            <a:r>
              <a:rPr lang="de-DE" altLang="zh-CN" sz="2400" dirty="0">
                <a:latin typeface="华文楷体" pitchFamily="2" charset="-122"/>
                <a:ea typeface="华文楷体" pitchFamily="2" charset="-122"/>
              </a:rPr>
              <a:t>Fe </a:t>
            </a:r>
            <a:r>
              <a:rPr lang="zh-CN" altLang="en-US" sz="2400" dirty="0">
                <a:latin typeface="华文楷体" pitchFamily="2" charset="-122"/>
                <a:ea typeface="华文楷体" pitchFamily="2" charset="-122"/>
              </a:rPr>
              <a:t>和</a:t>
            </a:r>
            <a:r>
              <a:rPr lang="de-DE" altLang="zh-CN" sz="2400" dirty="0">
                <a:latin typeface="华文楷体" pitchFamily="2" charset="-122"/>
                <a:ea typeface="华文楷体" pitchFamily="2" charset="-122"/>
              </a:rPr>
              <a:t> Ti.</a:t>
            </a:r>
            <a:r>
              <a:rPr lang="en-US" altLang="zh-CN" sz="2400" dirty="0">
                <a:latin typeface="华文楷体" pitchFamily="2" charset="-122"/>
                <a:ea typeface="华文楷体" pitchFamily="2" charset="-122"/>
              </a:rPr>
              <a:t> </a:t>
            </a:r>
          </a:p>
        </p:txBody>
      </p:sp>
      <p:sp>
        <p:nvSpPr>
          <p:cNvPr id="209926" name="Rectangle 6"/>
          <p:cNvSpPr>
            <a:spLocks noChangeArrowheads="1"/>
          </p:cNvSpPr>
          <p:nvPr/>
        </p:nvSpPr>
        <p:spPr bwMode="auto">
          <a:xfrm>
            <a:off x="1086088" y="513003"/>
            <a:ext cx="6647974" cy="646331"/>
          </a:xfrm>
          <a:prstGeom prst="rect">
            <a:avLst/>
          </a:prstGeom>
          <a:noFill/>
          <a:ln w="9525">
            <a:noFill/>
            <a:miter lim="800000"/>
            <a:headEnd/>
            <a:tailEnd/>
          </a:ln>
          <a:effectLst/>
        </p:spPr>
        <p:txBody>
          <a:bodyPr wrap="none">
            <a:spAutoFit/>
          </a:bodyPr>
          <a:lstStyle/>
          <a:p>
            <a:pPr lvl="0"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0" lang="zh-CN" altLang="en-US" sz="3600" b="1" i="0" u="none" strike="noStrike" kern="0" cap="none" spc="0" normalizeH="0" baseline="0" noProof="0" dirty="0">
                <a:ln>
                  <a:noFill/>
                </a:ln>
                <a:solidFill>
                  <a:srgbClr val="000000"/>
                </a:solidFill>
                <a:effectLst/>
                <a:uLnTx/>
                <a:uFillTx/>
                <a:latin typeface="Verdana"/>
                <a:ea typeface="华文楷体" pitchFamily="2" charset="-122"/>
                <a:cs typeface="+mj-cs"/>
              </a:rPr>
              <a:t>高分辨率恒星光谱分析</a:t>
            </a:r>
            <a:endParaRPr lang="zh-CN" altLang="en-US" dirty="0"/>
          </a:p>
        </p:txBody>
      </p:sp>
      <p:pic>
        <p:nvPicPr>
          <p:cNvPr id="152579" name="Picture 3" descr="D:\paper\books\spectroscopy\03517.jpg"/>
          <p:cNvPicPr>
            <a:picLocks noGrp="1" noChangeAspect="1" noChangeArrowheads="1"/>
          </p:cNvPicPr>
          <p:nvPr>
            <p:ph idx="1"/>
          </p:nvPr>
        </p:nvPicPr>
        <p:blipFill>
          <a:blip r:embed="rId2" cstate="print"/>
          <a:srcRect/>
          <a:stretch>
            <a:fillRect/>
          </a:stretch>
        </p:blipFill>
        <p:spPr bwMode="auto">
          <a:xfrm>
            <a:off x="642910" y="1643050"/>
            <a:ext cx="7772400" cy="2106585"/>
          </a:xfrm>
          <a:prstGeom prst="rect">
            <a:avLst/>
          </a:prstGeom>
          <a:noFill/>
        </p:spPr>
      </p:pic>
      <p:sp>
        <p:nvSpPr>
          <p:cNvPr id="6" name="矩形 5"/>
          <p:cNvSpPr/>
          <p:nvPr/>
        </p:nvSpPr>
        <p:spPr>
          <a:xfrm>
            <a:off x="1000100" y="4214818"/>
            <a:ext cx="6786610" cy="1200329"/>
          </a:xfrm>
          <a:prstGeom prst="rect">
            <a:avLst/>
          </a:prstGeom>
        </p:spPr>
        <p:txBody>
          <a:bodyPr wrap="square">
            <a:spAutoFit/>
          </a:bodyPr>
          <a:lstStyle/>
          <a:p>
            <a:r>
              <a:rPr lang="en-US" sz="2400" dirty="0">
                <a:latin typeface="Times New Roman" panose="02020603050405020304" pitchFamily="18" charset="0"/>
                <a:ea typeface="华文楷体" pitchFamily="2" charset="-122"/>
                <a:cs typeface="Times New Roman" panose="02020603050405020304" pitchFamily="18" charset="0"/>
              </a:rPr>
              <a:t>Helmut </a:t>
            </a:r>
            <a:r>
              <a:rPr lang="en-US" sz="2400" dirty="0" err="1">
                <a:latin typeface="Times New Roman" panose="02020603050405020304" pitchFamily="18" charset="0"/>
                <a:ea typeface="华文楷体" pitchFamily="2" charset="-122"/>
                <a:cs typeface="Times New Roman" panose="02020603050405020304" pitchFamily="18" charset="0"/>
              </a:rPr>
              <a:t>Abt</a:t>
            </a:r>
            <a:r>
              <a:rPr lang="zh-CN" altLang="en-US" sz="2400" dirty="0">
                <a:latin typeface="Times New Roman" panose="02020603050405020304" pitchFamily="18" charset="0"/>
                <a:ea typeface="华文楷体" pitchFamily="2" charset="-122"/>
                <a:cs typeface="Times New Roman" panose="02020603050405020304" pitchFamily="18" charset="0"/>
              </a:rPr>
              <a:t>在</a:t>
            </a:r>
            <a:r>
              <a:rPr lang="en-US" altLang="zh-CN" sz="2400" dirty="0">
                <a:latin typeface="Times New Roman" panose="02020603050405020304" pitchFamily="18" charset="0"/>
                <a:ea typeface="华文楷体" pitchFamily="2" charset="-122"/>
                <a:cs typeface="Times New Roman" panose="02020603050405020304" pitchFamily="18" charset="0"/>
              </a:rPr>
              <a:t>1973</a:t>
            </a:r>
            <a:r>
              <a:rPr lang="zh-CN" altLang="en-US" sz="2400" dirty="0">
                <a:latin typeface="Times New Roman" panose="02020603050405020304" pitchFamily="18" charset="0"/>
                <a:ea typeface="华文楷体" pitchFamily="2" charset="-122"/>
                <a:cs typeface="Times New Roman" panose="02020603050405020304" pitchFamily="18" charset="0"/>
              </a:rPr>
              <a:t>年</a:t>
            </a:r>
            <a:r>
              <a:rPr lang="en-US" altLang="zh-CN" sz="2400" dirty="0">
                <a:latin typeface="Times New Roman" panose="02020603050405020304" pitchFamily="18" charset="0"/>
                <a:ea typeface="华文楷体" pitchFamily="2" charset="-122"/>
                <a:cs typeface="Times New Roman" panose="02020603050405020304" pitchFamily="18" charset="0"/>
              </a:rPr>
              <a:t>9</a:t>
            </a:r>
            <a:r>
              <a:rPr lang="zh-CN" altLang="en-US" sz="2400" dirty="0">
                <a:latin typeface="Times New Roman" panose="02020603050405020304" pitchFamily="18" charset="0"/>
                <a:ea typeface="华文楷体" pitchFamily="2" charset="-122"/>
                <a:cs typeface="Times New Roman" panose="02020603050405020304" pitchFamily="18" charset="0"/>
              </a:rPr>
              <a:t>月测试观测了恒星</a:t>
            </a:r>
            <a:r>
              <a:rPr lang="en-US" sz="2400" dirty="0">
                <a:latin typeface="Times New Roman" panose="02020603050405020304" pitchFamily="18" charset="0"/>
                <a:ea typeface="华文楷体" pitchFamily="2" charset="-122"/>
                <a:cs typeface="Times New Roman" panose="02020603050405020304" pitchFamily="18" charset="0"/>
              </a:rPr>
              <a:t>HR7306</a:t>
            </a:r>
            <a:r>
              <a:rPr lang="zh-CN" altLang="en-US" sz="2400" dirty="0">
                <a:latin typeface="Times New Roman" panose="02020603050405020304" pitchFamily="18" charset="0"/>
                <a:ea typeface="华文楷体" pitchFamily="2" charset="-122"/>
                <a:cs typeface="Times New Roman" panose="02020603050405020304" pitchFamily="18" charset="0"/>
              </a:rPr>
              <a:t>的高分辨率光谱，以确定新完成的折轴光谱仪的效率</a:t>
            </a:r>
          </a:p>
        </p:txBody>
      </p:sp>
    </p:spTree>
    <p:extLst>
      <p:ext uri="{BB962C8B-B14F-4D97-AF65-F5344CB8AC3E}">
        <p14:creationId xmlns:p14="http://schemas.microsoft.com/office/powerpoint/2010/main" val="3982877086"/>
      </p:ext>
    </p:extLst>
  </p:cSld>
  <p:clrMapOvr>
    <a:masterClrMapping/>
  </p:clrMapOvr>
  <p:transition>
    <p:blinds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381000"/>
            <a:ext cx="7772400" cy="914400"/>
          </a:xfrm>
        </p:spPr>
        <p:txBody>
          <a:bodyPr>
            <a:normAutofit fontScale="90000"/>
          </a:bodyPr>
          <a:lstStyle/>
          <a:p>
            <a:r>
              <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l</a:t>
            </a:r>
            <a:r>
              <a:rPr lang="de-DE"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og g </a:t>
            </a:r>
            <a:r>
              <a:rPr lang="zh-CN" altLang="en-US"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利用电离平衡性确定（冷星）</a:t>
            </a:r>
            <a:endParaRPr kumimoji="0"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3427" name="Rectangle 3"/>
          <p:cNvSpPr>
            <a:spLocks noGrp="1" noChangeArrowheads="1"/>
          </p:cNvSpPr>
          <p:nvPr>
            <p:ph type="body" idx="1"/>
          </p:nvPr>
        </p:nvSpPr>
        <p:spPr>
          <a:xfrm>
            <a:off x="395536" y="1574007"/>
            <a:ext cx="8519864" cy="1676400"/>
          </a:xfrm>
        </p:spPr>
        <p:txBody>
          <a:bodyPr>
            <a:noAutofit/>
          </a:bodyPr>
          <a:lstStyle/>
          <a:p>
            <a:pPr>
              <a:buFontTx/>
              <a:buNone/>
            </a:pPr>
            <a:r>
              <a:rPr kumimoji="0" lang="zh-CN" altLang="en-US" sz="2400" dirty="0">
                <a:latin typeface="华文楷体" panose="02010600040101010101" pitchFamily="2" charset="-122"/>
                <a:ea typeface="华文楷体" panose="02010600040101010101" pitchFamily="2" charset="-122"/>
              </a:rPr>
              <a:t>在冷星中</a:t>
            </a:r>
            <a:r>
              <a:rPr kumimoji="0" lang="de-DE" altLang="zh-CN" sz="2400" dirty="0">
                <a:latin typeface="华文楷体" panose="02010600040101010101" pitchFamily="2" charset="-122"/>
                <a:ea typeface="华文楷体" panose="02010600040101010101" pitchFamily="2" charset="-122"/>
              </a:rPr>
              <a:t>, </a:t>
            </a:r>
            <a:r>
              <a:rPr kumimoji="0" lang="zh-CN" altLang="en-US" sz="2400" dirty="0">
                <a:latin typeface="华文楷体" panose="02010600040101010101" pitchFamily="2" charset="-122"/>
                <a:ea typeface="华文楷体" panose="02010600040101010101" pitchFamily="2" charset="-122"/>
              </a:rPr>
              <a:t>相邻两个电离态的金属谱线的强度依赖于</a:t>
            </a:r>
            <a:r>
              <a:rPr kumimoji="0" lang="de-DE" altLang="zh-CN" sz="2400" dirty="0">
                <a:latin typeface="华文楷体" panose="02010600040101010101" pitchFamily="2" charset="-122"/>
                <a:ea typeface="华文楷体" panose="02010600040101010101" pitchFamily="2" charset="-122"/>
              </a:rPr>
              <a:t>1/</a:t>
            </a:r>
            <a:r>
              <a:rPr kumimoji="0" lang="de-DE" altLang="zh-CN" sz="2400" i="1" dirty="0">
                <a:latin typeface="华文楷体" panose="02010600040101010101" pitchFamily="2" charset="-122"/>
                <a:ea typeface="华文楷体" panose="02010600040101010101" pitchFamily="2" charset="-122"/>
              </a:rPr>
              <a:t>P</a:t>
            </a:r>
            <a:r>
              <a:rPr lang="de-DE" altLang="zh-CN" sz="2400" i="1" baseline="-25000" dirty="0">
                <a:latin typeface="华文楷体" panose="02010600040101010101" pitchFamily="2" charset="-122"/>
                <a:ea typeface="华文楷体" panose="02010600040101010101" pitchFamily="2" charset="-122"/>
              </a:rPr>
              <a:t>e</a:t>
            </a:r>
            <a:r>
              <a:rPr kumimoji="0" lang="de-DE" altLang="zh-CN" sz="2400" dirty="0">
                <a:latin typeface="华文楷体" panose="02010600040101010101" pitchFamily="2" charset="-122"/>
                <a:ea typeface="华文楷体" panose="02010600040101010101" pitchFamily="2" charset="-122"/>
              </a:rPr>
              <a:t> </a:t>
            </a:r>
            <a:r>
              <a:rPr lang="zh-CN" altLang="en-US" sz="2400" dirty="0">
                <a:latin typeface="华文楷体" panose="02010600040101010101" pitchFamily="2" charset="-122"/>
                <a:ea typeface="华文楷体" panose="02010600040101010101" pitchFamily="2" charset="-122"/>
              </a:rPr>
              <a:t>：</a:t>
            </a:r>
            <a:endParaRPr kumimoji="0" lang="de-DE" altLang="zh-CN" sz="2400" dirty="0">
              <a:latin typeface="华文楷体" panose="02010600040101010101" pitchFamily="2" charset="-122"/>
              <a:ea typeface="华文楷体" panose="02010600040101010101" pitchFamily="2" charset="-122"/>
            </a:endParaRPr>
          </a:p>
          <a:p>
            <a:pPr>
              <a:buFontTx/>
              <a:buNone/>
            </a:pPr>
            <a:r>
              <a:rPr kumimoji="0" lang="zh-CN" altLang="en-US" sz="2400" dirty="0">
                <a:latin typeface="华文楷体" panose="02010600040101010101" pitchFamily="2" charset="-122"/>
                <a:ea typeface="华文楷体" panose="02010600040101010101" pitchFamily="2" charset="-122"/>
              </a:rPr>
              <a:t>表面重力越大</a:t>
            </a:r>
            <a:r>
              <a:rPr kumimoji="0" lang="en-US" altLang="zh-CN" sz="2400" dirty="0">
                <a:latin typeface="华文楷体" panose="02010600040101010101" pitchFamily="2" charset="-122"/>
                <a:ea typeface="华文楷体" panose="02010600040101010101" pitchFamily="2" charset="-122"/>
              </a:rPr>
              <a:t>,</a:t>
            </a:r>
            <a:r>
              <a:rPr kumimoji="0" lang="zh-CN" altLang="en-US" sz="2400" dirty="0">
                <a:latin typeface="华文楷体" panose="02010600040101010101" pitchFamily="2" charset="-122"/>
                <a:ea typeface="华文楷体" panose="02010600040101010101" pitchFamily="2" charset="-122"/>
              </a:rPr>
              <a:t>谱线强度比越小：</a:t>
            </a:r>
            <a:r>
              <a:rPr kumimoji="0" lang="de-DE" altLang="zh-CN" sz="2400" dirty="0">
                <a:latin typeface="华文楷体" panose="02010600040101010101" pitchFamily="2" charset="-122"/>
                <a:ea typeface="华文楷体" panose="02010600040101010101" pitchFamily="2" charset="-122"/>
              </a:rPr>
              <a:t> </a:t>
            </a:r>
          </a:p>
          <a:p>
            <a:pPr>
              <a:buFontTx/>
              <a:buNone/>
            </a:pPr>
            <a:r>
              <a:rPr kumimoji="0" lang="de-DE" altLang="zh-CN" sz="2400" dirty="0">
                <a:latin typeface="华文楷体" panose="02010600040101010101" pitchFamily="2" charset="-122"/>
                <a:ea typeface="华文楷体" panose="02010600040101010101" pitchFamily="2" charset="-122"/>
              </a:rPr>
              <a:t> </a:t>
            </a:r>
            <a:r>
              <a:rPr lang="de-DE" altLang="zh-CN" sz="2400" dirty="0">
                <a:solidFill>
                  <a:srgbClr val="FF0000"/>
                </a:solidFill>
                <a:latin typeface="华文楷体" panose="02010600040101010101" pitchFamily="2" charset="-122"/>
                <a:ea typeface="华文楷体" panose="02010600040101010101" pitchFamily="2" charset="-122"/>
                <a:cs typeface="Times New Roman" panose="02020603050405020304" pitchFamily="18" charset="0"/>
              </a:rPr>
              <a:t>Fe II/Fe I, Cr II/Cr I, Ti II/Ti I,  Ca II/Ca I</a:t>
            </a:r>
            <a:endParaRPr lang="en-US" altLang="zh-CN" sz="2400" dirty="0">
              <a:latin typeface="华文楷体" panose="02010600040101010101" pitchFamily="2" charset="-122"/>
              <a:ea typeface="华文楷体" panose="02010600040101010101" pitchFamily="2" charset="-122"/>
              <a:cs typeface="Times New Roman" panose="02020603050405020304" pitchFamily="18" charset="0"/>
            </a:endParaRPr>
          </a:p>
        </p:txBody>
      </p:sp>
      <p:grpSp>
        <p:nvGrpSpPr>
          <p:cNvPr id="2" name="Group 4"/>
          <p:cNvGrpSpPr>
            <a:grpSpLocks/>
          </p:cNvGrpSpPr>
          <p:nvPr/>
        </p:nvGrpSpPr>
        <p:grpSpPr bwMode="auto">
          <a:xfrm>
            <a:off x="311943" y="3244774"/>
            <a:ext cx="8215313" cy="2865438"/>
            <a:chOff x="249" y="2354"/>
            <a:chExt cx="5175" cy="1805"/>
          </a:xfrm>
        </p:grpSpPr>
        <p:pic>
          <p:nvPicPr>
            <p:cNvPr id="103429" name="Picture 5" descr="fe_ion"/>
            <p:cNvPicPr>
              <a:picLocks noChangeAspect="1" noChangeArrowheads="1"/>
            </p:cNvPicPr>
            <p:nvPr/>
          </p:nvPicPr>
          <p:blipFill>
            <a:blip r:embed="rId2" cstate="print"/>
            <a:srcRect/>
            <a:stretch>
              <a:fillRect/>
            </a:stretch>
          </p:blipFill>
          <p:spPr bwMode="auto">
            <a:xfrm>
              <a:off x="249" y="2354"/>
              <a:ext cx="3629" cy="1802"/>
            </a:xfrm>
            <a:prstGeom prst="rect">
              <a:avLst/>
            </a:prstGeom>
            <a:noFill/>
          </p:spPr>
        </p:pic>
        <p:sp>
          <p:nvSpPr>
            <p:cNvPr id="103430" name="Text Box 6"/>
            <p:cNvSpPr txBox="1">
              <a:spLocks noChangeArrowheads="1"/>
            </p:cNvSpPr>
            <p:nvPr/>
          </p:nvSpPr>
          <p:spPr bwMode="auto">
            <a:xfrm>
              <a:off x="3969" y="2705"/>
              <a:ext cx="1455" cy="1454"/>
            </a:xfrm>
            <a:prstGeom prst="rect">
              <a:avLst/>
            </a:prstGeom>
            <a:noFill/>
            <a:ln w="9525">
              <a:noFill/>
              <a:miter lim="800000"/>
              <a:headEnd/>
              <a:tailEnd/>
            </a:ln>
            <a:effectLst/>
          </p:spPr>
          <p:txBody>
            <a:bodyPr>
              <a:spAutoFit/>
            </a:bodyPr>
            <a:lstStyle/>
            <a:p>
              <a:pPr>
                <a:spcBef>
                  <a:spcPct val="50000"/>
                </a:spcBef>
              </a:pPr>
              <a:r>
                <a:rPr kumimoji="0" lang="zh-CN" altLang="en-US" sz="2400" dirty="0">
                  <a:latin typeface="华文楷体" panose="02010600040101010101" pitchFamily="2" charset="-122"/>
                  <a:ea typeface="华文楷体" panose="02010600040101010101" pitchFamily="2" charset="-122"/>
                </a:rPr>
                <a:t>利用</a:t>
              </a:r>
              <a:r>
                <a:rPr kumimoji="0" lang="de-DE" altLang="zh-CN" sz="2400" dirty="0">
                  <a:latin typeface="华文楷体" panose="02010600040101010101" pitchFamily="2" charset="-122"/>
                  <a:ea typeface="华文楷体" panose="02010600040101010101" pitchFamily="2" charset="-122"/>
                </a:rPr>
                <a:t>Fe I/Fe II</a:t>
              </a:r>
              <a:r>
                <a:rPr kumimoji="0" lang="zh-CN" altLang="en-US" sz="2400" dirty="0">
                  <a:latin typeface="华文楷体" panose="02010600040101010101" pitchFamily="2" charset="-122"/>
                  <a:ea typeface="华文楷体" panose="02010600040101010101" pitchFamily="2" charset="-122"/>
                </a:rPr>
                <a:t>电离平衡的光谱方法与用</a:t>
              </a:r>
              <a:r>
                <a:rPr kumimoji="0" lang="de-DE" altLang="zh-CN" sz="2400" dirty="0">
                  <a:latin typeface="华文楷体" panose="02010600040101010101" pitchFamily="2" charset="-122"/>
                  <a:ea typeface="华文楷体" panose="02010600040101010101" pitchFamily="2" charset="-122"/>
                </a:rPr>
                <a:t>HIP</a:t>
              </a:r>
              <a:r>
                <a:rPr kumimoji="0" lang="zh-CN" altLang="en-US" sz="2400" dirty="0">
                  <a:latin typeface="华文楷体" panose="02010600040101010101" pitchFamily="2" charset="-122"/>
                  <a:ea typeface="华文楷体" panose="02010600040101010101" pitchFamily="2" charset="-122"/>
                </a:rPr>
                <a:t>距离方法得到的重力之间的差别</a:t>
              </a:r>
              <a:endParaRPr kumimoji="0" lang="de-DE" altLang="zh-CN" sz="2400" dirty="0">
                <a:latin typeface="华文楷体" panose="02010600040101010101" pitchFamily="2" charset="-122"/>
                <a:ea typeface="华文楷体" panose="02010600040101010101" pitchFamily="2" charset="-122"/>
              </a:endParaRPr>
            </a:p>
          </p:txBody>
        </p:sp>
      </p:grpSp>
      <p:sp>
        <p:nvSpPr>
          <p:cNvPr id="103431" name="Rectangle 7"/>
          <p:cNvSpPr>
            <a:spLocks noChangeArrowheads="1"/>
          </p:cNvSpPr>
          <p:nvPr/>
        </p:nvSpPr>
        <p:spPr bwMode="auto">
          <a:xfrm>
            <a:off x="971600" y="6226023"/>
            <a:ext cx="4648200" cy="381000"/>
          </a:xfrm>
          <a:prstGeom prst="rect">
            <a:avLst/>
          </a:prstGeom>
          <a:solidFill>
            <a:schemeClr val="hlink"/>
          </a:solidFill>
          <a:ln w="9525">
            <a:solidFill>
              <a:schemeClr val="bg1"/>
            </a:solidFill>
            <a:miter lim="800000"/>
            <a:headEnd/>
            <a:tailEnd/>
          </a:ln>
          <a:effectLst/>
        </p:spPr>
        <p:txBody>
          <a:bodyPr wrap="none" anchor="ctr"/>
          <a:lstStyle/>
          <a:p>
            <a:pPr algn="ctr"/>
            <a:r>
              <a:rPr kumimoji="0" lang="de-DE" altLang="zh-CN" sz="2000" b="1" dirty="0">
                <a:solidFill>
                  <a:srgbClr val="FF0000"/>
                </a:solidFill>
                <a:latin typeface="华文楷体" panose="02010600040101010101" pitchFamily="2" charset="-122"/>
                <a:ea typeface="华文楷体" panose="02010600040101010101" pitchFamily="2" charset="-122"/>
              </a:rPr>
              <a:t>Korn 2003 </a:t>
            </a:r>
            <a:r>
              <a:rPr kumimoji="0" lang="zh-CN" altLang="en-US" sz="2000" b="1" dirty="0">
                <a:solidFill>
                  <a:srgbClr val="FF0000"/>
                </a:solidFill>
                <a:latin typeface="华文楷体" panose="02010600040101010101" pitchFamily="2" charset="-122"/>
                <a:ea typeface="华文楷体" panose="02010600040101010101" pitchFamily="2" charset="-122"/>
              </a:rPr>
              <a:t>基于</a:t>
            </a:r>
            <a:r>
              <a:rPr kumimoji="0" lang="de-DE" altLang="zh-CN" sz="2000" b="1" dirty="0">
                <a:solidFill>
                  <a:srgbClr val="FF0000"/>
                </a:solidFill>
                <a:latin typeface="华文楷体" panose="02010600040101010101" pitchFamily="2" charset="-122"/>
                <a:ea typeface="华文楷体" panose="02010600040101010101" pitchFamily="2" charset="-122"/>
              </a:rPr>
              <a:t>NLTE</a:t>
            </a:r>
            <a:r>
              <a:rPr kumimoji="0" lang="zh-CN" altLang="en-US" sz="2000" b="1" dirty="0">
                <a:solidFill>
                  <a:srgbClr val="FF0000"/>
                </a:solidFill>
                <a:latin typeface="华文楷体" panose="02010600040101010101" pitchFamily="2" charset="-122"/>
                <a:ea typeface="华文楷体" panose="02010600040101010101" pitchFamily="2" charset="-122"/>
              </a:rPr>
              <a:t>结果</a:t>
            </a:r>
            <a:endParaRPr kumimoji="0" lang="en-US" altLang="zh-CN" sz="2000" b="1" dirty="0">
              <a:solidFill>
                <a:srgbClr val="FF0000"/>
              </a:solidFill>
              <a:latin typeface="华文楷体" panose="02010600040101010101" pitchFamily="2" charset="-122"/>
              <a:ea typeface="华文楷体" panose="02010600040101010101" pitchFamily="2" charset="-122"/>
            </a:endParaRPr>
          </a:p>
        </p:txBody>
      </p:sp>
      <p:sp>
        <p:nvSpPr>
          <p:cNvPr id="103432" name="Text Box 8"/>
          <p:cNvSpPr txBox="1">
            <a:spLocks noChangeArrowheads="1"/>
          </p:cNvSpPr>
          <p:nvPr/>
        </p:nvSpPr>
        <p:spPr bwMode="auto">
          <a:xfrm>
            <a:off x="827584" y="3267788"/>
            <a:ext cx="1296988" cy="396875"/>
          </a:xfrm>
          <a:prstGeom prst="rect">
            <a:avLst/>
          </a:prstGeom>
          <a:noFill/>
          <a:ln w="9525">
            <a:noFill/>
            <a:miter lim="800000"/>
            <a:headEnd/>
            <a:tailEnd/>
          </a:ln>
          <a:effectLst/>
        </p:spPr>
        <p:txBody>
          <a:bodyPr wrap="none">
            <a:spAutoFit/>
          </a:bodyPr>
          <a:lstStyle/>
          <a:p>
            <a:r>
              <a:rPr lang="en-US" altLang="zh-CN" sz="2000" dirty="0">
                <a:sym typeface="Symbol" pitchFamily="18" charset="2"/>
              </a:rPr>
              <a:t> l</a:t>
            </a:r>
            <a:r>
              <a:rPr lang="en-US" altLang="zh-CN" sz="2000" dirty="0"/>
              <a:t>og g(%)</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0" y="228600"/>
            <a:ext cx="7772400" cy="533400"/>
          </a:xfrm>
        </p:spPr>
        <p:txBody>
          <a:bodyPr>
            <a:noAutofit/>
          </a:bodyPr>
          <a:lstStyle/>
          <a:p>
            <a:pPr algn="ctr"/>
            <a:r>
              <a:rPr lang="de-DE" altLang="zh-CN" sz="3600" b="1" i="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T</a:t>
            </a:r>
            <a:r>
              <a:rPr lang="de-DE" altLang="zh-CN" sz="3600" b="1" i="1" baseline="-250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eff</a:t>
            </a:r>
            <a:r>
              <a:rPr kumimoji="0" lang="de-DE"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a:t>
            </a:r>
            <a:r>
              <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 – log g </a:t>
            </a:r>
            <a:r>
              <a:rPr lang="zh-CN" altLang="en-US"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图</a:t>
            </a:r>
            <a:endParaRPr lang="en-US" altLang="zh-CN" sz="36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87043" name="Rectangle 3"/>
          <p:cNvSpPr>
            <a:spLocks noGrp="1" noChangeArrowheads="1"/>
          </p:cNvSpPr>
          <p:nvPr>
            <p:ph type="body" idx="1"/>
          </p:nvPr>
        </p:nvSpPr>
        <p:spPr>
          <a:xfrm>
            <a:off x="467544" y="838200"/>
            <a:ext cx="7990656" cy="1524000"/>
          </a:xfrm>
        </p:spPr>
        <p:txBody>
          <a:bodyPr>
            <a:normAutofit/>
          </a:bodyPr>
          <a:lstStyle/>
          <a:p>
            <a:pPr>
              <a:spcBef>
                <a:spcPct val="0"/>
              </a:spcBef>
              <a:buFontTx/>
              <a:buNone/>
            </a:pPr>
            <a:r>
              <a:rPr lang="zh-CN" altLang="en-US" sz="2400" dirty="0">
                <a:latin typeface="Arial" charset="0"/>
              </a:rPr>
              <a:t>很多被用来作为</a:t>
            </a:r>
            <a:r>
              <a:rPr lang="de-DE" altLang="zh-CN" sz="2400" i="1" dirty="0"/>
              <a:t>T</a:t>
            </a:r>
            <a:r>
              <a:rPr lang="de-DE" altLang="zh-CN" sz="2400" i="1" baseline="-25000" dirty="0"/>
              <a:t>eff</a:t>
            </a:r>
            <a:r>
              <a:rPr kumimoji="0" lang="de-DE" altLang="zh-CN" sz="2400" dirty="0">
                <a:latin typeface="Arial" charset="0"/>
              </a:rPr>
              <a:t> </a:t>
            </a:r>
            <a:r>
              <a:rPr lang="zh-CN" altLang="en-US" sz="2400" dirty="0">
                <a:latin typeface="Arial" charset="0"/>
              </a:rPr>
              <a:t>和</a:t>
            </a:r>
            <a:r>
              <a:rPr lang="en-US" altLang="zh-CN" sz="2400" dirty="0"/>
              <a:t>log g</a:t>
            </a:r>
            <a:r>
              <a:rPr lang="zh-CN" altLang="en-US" sz="2400" dirty="0">
                <a:latin typeface="Arial" charset="0"/>
              </a:rPr>
              <a:t>标志的光谱特征常常同时敏感于这两个参数</a:t>
            </a:r>
            <a:r>
              <a:rPr lang="de-DE" altLang="zh-CN" sz="2400" dirty="0">
                <a:latin typeface="Arial" charset="0"/>
              </a:rPr>
              <a:t>.</a:t>
            </a:r>
          </a:p>
          <a:p>
            <a:pPr>
              <a:spcBef>
                <a:spcPct val="0"/>
              </a:spcBef>
              <a:buFontTx/>
              <a:buNone/>
            </a:pPr>
            <a:r>
              <a:rPr lang="de-DE" altLang="zh-CN" sz="2400" dirty="0">
                <a:solidFill>
                  <a:srgbClr val="00B200"/>
                </a:solidFill>
                <a:latin typeface="Arial" charset="0"/>
              </a:rPr>
              <a:t> </a:t>
            </a:r>
            <a:r>
              <a:rPr lang="zh-CN" altLang="en-US" sz="1800" dirty="0">
                <a:solidFill>
                  <a:srgbClr val="C00000"/>
                </a:solidFill>
                <a:latin typeface="华文楷体" panose="02010600040101010101" pitchFamily="2" charset="-122"/>
                <a:ea typeface="华文楷体" panose="02010600040101010101" pitchFamily="2" charset="-122"/>
              </a:rPr>
              <a:t>例如</a:t>
            </a:r>
            <a:r>
              <a:rPr lang="de-DE" altLang="zh-CN" sz="1800" dirty="0">
                <a:latin typeface="华文楷体" panose="02010600040101010101" pitchFamily="2" charset="-122"/>
                <a:ea typeface="华文楷体" panose="02010600040101010101" pitchFamily="2" charset="-122"/>
              </a:rPr>
              <a:t>: 10 Lac, O9V; </a:t>
            </a:r>
            <a:r>
              <a:rPr lang="zh-CN" altLang="en-US" sz="1800" dirty="0">
                <a:latin typeface="华文楷体" panose="02010600040101010101" pitchFamily="2" charset="-122"/>
                <a:ea typeface="华文楷体" panose="02010600040101010101" pitchFamily="2" charset="-122"/>
              </a:rPr>
              <a:t>在</a:t>
            </a:r>
            <a:r>
              <a:rPr lang="de-DE" altLang="zh-CN" sz="1800" dirty="0">
                <a:latin typeface="华文楷体" panose="02010600040101010101" pitchFamily="2" charset="-122"/>
                <a:ea typeface="华文楷体" panose="02010600040101010101" pitchFamily="2" charset="-122"/>
              </a:rPr>
              <a:t>O</a:t>
            </a:r>
            <a:r>
              <a:rPr lang="zh-CN" altLang="en-US" sz="1800" dirty="0">
                <a:latin typeface="华文楷体" panose="02010600040101010101" pitchFamily="2" charset="-122"/>
                <a:ea typeface="华文楷体" panose="02010600040101010101" pitchFamily="2" charset="-122"/>
              </a:rPr>
              <a:t>星中的</a:t>
            </a:r>
            <a:r>
              <a:rPr lang="de-DE" altLang="zh-CN" sz="1800" dirty="0">
                <a:latin typeface="华文楷体" panose="02010600040101010101" pitchFamily="2" charset="-122"/>
                <a:ea typeface="华文楷体" panose="02010600040101010101" pitchFamily="2" charset="-122"/>
              </a:rPr>
              <a:t>Balmer</a:t>
            </a:r>
            <a:r>
              <a:rPr lang="zh-CN" altLang="en-US" sz="1800" dirty="0">
                <a:latin typeface="华文楷体" panose="02010600040101010101" pitchFamily="2" charset="-122"/>
                <a:ea typeface="华文楷体" panose="02010600040101010101" pitchFamily="2" charset="-122"/>
              </a:rPr>
              <a:t>谱线是表面重力的标志和</a:t>
            </a:r>
            <a:r>
              <a:rPr lang="de-DE" altLang="zh-CN" sz="1800" dirty="0">
                <a:latin typeface="华文楷体" panose="02010600040101010101" pitchFamily="2" charset="-122"/>
                <a:ea typeface="华文楷体" panose="02010600040101010101" pitchFamily="2" charset="-122"/>
              </a:rPr>
              <a:t> W(He I 4471)/ W(He II 4541)</a:t>
            </a:r>
            <a:r>
              <a:rPr lang="zh-CN" altLang="en-US" sz="1800" dirty="0">
                <a:latin typeface="华文楷体" panose="02010600040101010101" pitchFamily="2" charset="-122"/>
                <a:ea typeface="华文楷体" panose="02010600040101010101" pitchFamily="2" charset="-122"/>
              </a:rPr>
              <a:t>比值是</a:t>
            </a:r>
            <a:r>
              <a:rPr lang="de-DE" altLang="zh-CN" sz="1800" i="1" dirty="0">
                <a:latin typeface="华文楷体" panose="02010600040101010101" pitchFamily="2" charset="-122"/>
                <a:ea typeface="华文楷体" panose="02010600040101010101" pitchFamily="2" charset="-122"/>
              </a:rPr>
              <a:t>T</a:t>
            </a:r>
            <a:r>
              <a:rPr lang="de-DE" altLang="zh-CN" sz="1800" i="1" baseline="-25000" dirty="0">
                <a:latin typeface="华文楷体" panose="02010600040101010101" pitchFamily="2" charset="-122"/>
                <a:ea typeface="华文楷体" panose="02010600040101010101" pitchFamily="2" charset="-122"/>
              </a:rPr>
              <a:t>eff</a:t>
            </a:r>
            <a:r>
              <a:rPr lang="zh-CN" altLang="en-US" sz="1800" dirty="0">
                <a:latin typeface="华文楷体" panose="02010600040101010101" pitchFamily="2" charset="-122"/>
                <a:ea typeface="华文楷体" panose="02010600040101010101" pitchFamily="2" charset="-122"/>
              </a:rPr>
              <a:t>指示</a:t>
            </a:r>
            <a:r>
              <a:rPr lang="en-US" altLang="zh-CN" sz="1800" dirty="0">
                <a:latin typeface="华文楷体" panose="02010600040101010101" pitchFamily="2" charset="-122"/>
                <a:ea typeface="华文楷体" panose="02010600040101010101" pitchFamily="2" charset="-122"/>
              </a:rPr>
              <a:t>.</a:t>
            </a:r>
            <a:endParaRPr kumimoji="0" lang="en-US" altLang="zh-CN" sz="1800" dirty="0">
              <a:latin typeface="华文楷体" panose="02010600040101010101" pitchFamily="2" charset="-122"/>
              <a:ea typeface="华文楷体" panose="02010600040101010101" pitchFamily="2" charset="-122"/>
            </a:endParaRPr>
          </a:p>
        </p:txBody>
      </p:sp>
      <p:pic>
        <p:nvPicPr>
          <p:cNvPr id="87044" name="Picture 4"/>
          <p:cNvPicPr>
            <a:picLocks noChangeAspect="1" noChangeArrowheads="1"/>
          </p:cNvPicPr>
          <p:nvPr/>
        </p:nvPicPr>
        <p:blipFill>
          <a:blip r:embed="rId2" cstate="print">
            <a:lum bright="-42000" contrast="78000"/>
          </a:blip>
          <a:srcRect/>
          <a:stretch>
            <a:fillRect/>
          </a:stretch>
        </p:blipFill>
        <p:spPr bwMode="auto">
          <a:xfrm>
            <a:off x="304800" y="4686300"/>
            <a:ext cx="2895600" cy="2171700"/>
          </a:xfrm>
          <a:prstGeom prst="rect">
            <a:avLst/>
          </a:prstGeom>
          <a:noFill/>
          <a:ln w="9525">
            <a:noFill/>
            <a:miter lim="800000"/>
            <a:headEnd/>
            <a:tailEnd/>
          </a:ln>
          <a:effectLst/>
        </p:spPr>
      </p:pic>
      <p:pic>
        <p:nvPicPr>
          <p:cNvPr id="87045" name="Picture 5"/>
          <p:cNvPicPr>
            <a:picLocks noChangeAspect="1" noChangeArrowheads="1"/>
          </p:cNvPicPr>
          <p:nvPr/>
        </p:nvPicPr>
        <p:blipFill>
          <a:blip r:embed="rId3" cstate="print">
            <a:lum bright="6000" contrast="18000"/>
          </a:blip>
          <a:srcRect/>
          <a:stretch>
            <a:fillRect/>
          </a:stretch>
        </p:blipFill>
        <p:spPr bwMode="auto">
          <a:xfrm>
            <a:off x="210068" y="2362200"/>
            <a:ext cx="3048000" cy="2438400"/>
          </a:xfrm>
          <a:prstGeom prst="rect">
            <a:avLst/>
          </a:prstGeom>
          <a:noFill/>
          <a:ln w="9525">
            <a:noFill/>
            <a:miter lim="800000"/>
            <a:headEnd/>
            <a:tailEnd/>
          </a:ln>
          <a:effectLst/>
        </p:spPr>
      </p:pic>
      <p:sp>
        <p:nvSpPr>
          <p:cNvPr id="87046" name="Text Box 6"/>
          <p:cNvSpPr txBox="1">
            <a:spLocks noChangeArrowheads="1"/>
          </p:cNvSpPr>
          <p:nvPr/>
        </p:nvSpPr>
        <p:spPr bwMode="auto">
          <a:xfrm>
            <a:off x="914400" y="5334000"/>
            <a:ext cx="1138238" cy="366713"/>
          </a:xfrm>
          <a:prstGeom prst="rect">
            <a:avLst/>
          </a:prstGeom>
          <a:noFill/>
          <a:ln w="9525">
            <a:noFill/>
            <a:miter lim="800000"/>
            <a:headEnd/>
            <a:tailEnd/>
          </a:ln>
          <a:effectLst/>
        </p:spPr>
        <p:txBody>
          <a:bodyPr wrap="none">
            <a:spAutoFit/>
          </a:bodyPr>
          <a:lstStyle/>
          <a:p>
            <a:r>
              <a:rPr lang="en-US" altLang="zh-CN" sz="1800" dirty="0"/>
              <a:t>Log g=4.0</a:t>
            </a:r>
          </a:p>
        </p:txBody>
      </p:sp>
      <p:sp>
        <p:nvSpPr>
          <p:cNvPr id="87047" name="Text Box 7"/>
          <p:cNvSpPr txBox="1">
            <a:spLocks noChangeArrowheads="1"/>
          </p:cNvSpPr>
          <p:nvPr/>
        </p:nvSpPr>
        <p:spPr bwMode="auto">
          <a:xfrm>
            <a:off x="2193925" y="4762500"/>
            <a:ext cx="469900" cy="366713"/>
          </a:xfrm>
          <a:prstGeom prst="rect">
            <a:avLst/>
          </a:prstGeom>
          <a:noFill/>
          <a:ln w="9525">
            <a:noFill/>
            <a:miter lim="800000"/>
            <a:headEnd/>
            <a:tailEnd/>
          </a:ln>
          <a:effectLst/>
        </p:spPr>
        <p:txBody>
          <a:bodyPr wrap="none">
            <a:spAutoFit/>
          </a:bodyPr>
          <a:lstStyle/>
          <a:p>
            <a:r>
              <a:rPr lang="en-US" altLang="zh-CN" sz="1800"/>
              <a:t>4.5</a:t>
            </a:r>
          </a:p>
        </p:txBody>
      </p:sp>
      <p:sp>
        <p:nvSpPr>
          <p:cNvPr id="87048" name="Text Box 8"/>
          <p:cNvSpPr txBox="1">
            <a:spLocks noChangeArrowheads="1"/>
          </p:cNvSpPr>
          <p:nvPr/>
        </p:nvSpPr>
        <p:spPr bwMode="auto">
          <a:xfrm>
            <a:off x="1143000" y="5867400"/>
            <a:ext cx="469900" cy="366713"/>
          </a:xfrm>
          <a:prstGeom prst="rect">
            <a:avLst/>
          </a:prstGeom>
          <a:noFill/>
          <a:ln w="9525">
            <a:noFill/>
            <a:miter lim="800000"/>
            <a:headEnd/>
            <a:tailEnd/>
          </a:ln>
          <a:effectLst/>
        </p:spPr>
        <p:txBody>
          <a:bodyPr wrap="none">
            <a:spAutoFit/>
          </a:bodyPr>
          <a:lstStyle/>
          <a:p>
            <a:r>
              <a:rPr lang="en-US" altLang="zh-CN" sz="1800"/>
              <a:t>3.5</a:t>
            </a:r>
          </a:p>
        </p:txBody>
      </p:sp>
      <p:pic>
        <p:nvPicPr>
          <p:cNvPr id="87049" name="Picture 9"/>
          <p:cNvPicPr>
            <a:picLocks noChangeAspect="1" noChangeArrowheads="1"/>
          </p:cNvPicPr>
          <p:nvPr/>
        </p:nvPicPr>
        <p:blipFill>
          <a:blip r:embed="rId4" cstate="print">
            <a:lum bright="-36000" contrast="78000"/>
          </a:blip>
          <a:srcRect/>
          <a:stretch>
            <a:fillRect/>
          </a:stretch>
        </p:blipFill>
        <p:spPr bwMode="auto">
          <a:xfrm>
            <a:off x="5410200" y="2362200"/>
            <a:ext cx="3429000" cy="2249488"/>
          </a:xfrm>
          <a:prstGeom prst="rect">
            <a:avLst/>
          </a:prstGeom>
          <a:noFill/>
          <a:ln w="9525">
            <a:noFill/>
            <a:miter lim="800000"/>
            <a:headEnd/>
            <a:tailEnd/>
          </a:ln>
          <a:effectLst/>
        </p:spPr>
      </p:pic>
      <p:pic>
        <p:nvPicPr>
          <p:cNvPr id="87050" name="Picture 10"/>
          <p:cNvPicPr>
            <a:picLocks noChangeAspect="1" noChangeArrowheads="1"/>
          </p:cNvPicPr>
          <p:nvPr/>
        </p:nvPicPr>
        <p:blipFill>
          <a:blip r:embed="rId5" cstate="print">
            <a:lum bright="-18000" contrast="36000"/>
          </a:blip>
          <a:srcRect/>
          <a:stretch>
            <a:fillRect/>
          </a:stretch>
        </p:blipFill>
        <p:spPr bwMode="auto">
          <a:xfrm>
            <a:off x="5562600" y="4572000"/>
            <a:ext cx="3276600" cy="2085975"/>
          </a:xfrm>
          <a:prstGeom prst="rect">
            <a:avLst/>
          </a:prstGeom>
          <a:noFill/>
          <a:ln w="9525">
            <a:noFill/>
            <a:miter lim="800000"/>
            <a:headEnd/>
            <a:tailEnd/>
          </a:ln>
          <a:effectLst/>
        </p:spPr>
      </p:pic>
      <p:sp>
        <p:nvSpPr>
          <p:cNvPr id="87051" name="Rectangle 11"/>
          <p:cNvSpPr>
            <a:spLocks noChangeArrowheads="1"/>
          </p:cNvSpPr>
          <p:nvPr/>
        </p:nvSpPr>
        <p:spPr bwMode="auto">
          <a:xfrm>
            <a:off x="3276600" y="2667000"/>
            <a:ext cx="2133600" cy="1371600"/>
          </a:xfrm>
          <a:prstGeom prst="rect">
            <a:avLst/>
          </a:prstGeom>
          <a:solidFill>
            <a:srgbClr val="CCFFFF"/>
          </a:solidFill>
          <a:ln w="9525">
            <a:solidFill>
              <a:schemeClr val="bg1"/>
            </a:solidFill>
            <a:miter lim="800000"/>
            <a:headEnd/>
            <a:tailEnd/>
          </a:ln>
          <a:effectLst/>
        </p:spPr>
        <p:txBody>
          <a:bodyPr wrap="none" anchor="ctr"/>
          <a:lstStyle/>
          <a:p>
            <a:pPr algn="ctr"/>
            <a:r>
              <a:rPr lang="en-US" altLang="zh-CN" sz="2000" dirty="0"/>
              <a:t>3</a:t>
            </a:r>
            <a:r>
              <a:rPr lang="zh-CN" altLang="en-US" sz="2000" dirty="0"/>
              <a:t>对</a:t>
            </a:r>
            <a:r>
              <a:rPr lang="en-US" altLang="zh-CN" sz="2000" dirty="0"/>
              <a:t>log g, </a:t>
            </a:r>
            <a:r>
              <a:rPr lang="de-DE" altLang="zh-CN" sz="2000" i="1" dirty="0"/>
              <a:t>T</a:t>
            </a:r>
            <a:r>
              <a:rPr lang="de-DE" altLang="zh-CN" sz="2000" i="1" baseline="-25000" dirty="0"/>
              <a:t>eff</a:t>
            </a:r>
            <a:r>
              <a:rPr lang="zh-CN" altLang="en-US" sz="2000" dirty="0"/>
              <a:t>值</a:t>
            </a:r>
            <a:endParaRPr lang="en-US" altLang="zh-CN" sz="2000" dirty="0"/>
          </a:p>
          <a:p>
            <a:pPr algn="ctr"/>
            <a:r>
              <a:rPr lang="zh-CN" altLang="en-US" sz="2000" dirty="0"/>
              <a:t>对应观测到的</a:t>
            </a:r>
            <a:endParaRPr lang="en-US" altLang="zh-CN" sz="2000" dirty="0"/>
          </a:p>
          <a:p>
            <a:pPr algn="ctr"/>
            <a:r>
              <a:rPr lang="en-US" altLang="zh-CN" sz="2000" dirty="0"/>
              <a:t>W(</a:t>
            </a:r>
            <a:r>
              <a:rPr kumimoji="0" lang="de-DE" altLang="zh-CN" sz="2000" dirty="0"/>
              <a:t>H</a:t>
            </a:r>
            <a:r>
              <a:rPr lang="de-DE" altLang="zh-CN" sz="2000" i="1" baseline="-25000" dirty="0">
                <a:sym typeface="Symbol" pitchFamily="18" charset="2"/>
              </a:rPr>
              <a:t></a:t>
            </a:r>
            <a:r>
              <a:rPr kumimoji="0" lang="de-DE" altLang="zh-CN" sz="2000" dirty="0">
                <a:latin typeface="Arial" charset="0"/>
              </a:rPr>
              <a:t>)</a:t>
            </a:r>
            <a:endParaRPr kumimoji="0" lang="en-US" altLang="zh-CN" sz="2000" dirty="0">
              <a:latin typeface="Arial" charset="0"/>
            </a:endParaRPr>
          </a:p>
        </p:txBody>
      </p:sp>
      <p:sp>
        <p:nvSpPr>
          <p:cNvPr id="87052" name="Rectangle 12"/>
          <p:cNvSpPr>
            <a:spLocks noChangeArrowheads="1"/>
          </p:cNvSpPr>
          <p:nvPr/>
        </p:nvSpPr>
        <p:spPr bwMode="auto">
          <a:xfrm>
            <a:off x="3352800" y="4724400"/>
            <a:ext cx="2133600" cy="1447800"/>
          </a:xfrm>
          <a:prstGeom prst="rect">
            <a:avLst/>
          </a:prstGeom>
          <a:solidFill>
            <a:srgbClr val="FFFF99"/>
          </a:solidFill>
          <a:ln w="9525">
            <a:solidFill>
              <a:schemeClr val="bg1"/>
            </a:solidFill>
            <a:miter lim="800000"/>
            <a:headEnd/>
            <a:tailEnd/>
          </a:ln>
          <a:effectLst/>
        </p:spPr>
        <p:txBody>
          <a:bodyPr wrap="none" anchor="ctr"/>
          <a:lstStyle/>
          <a:p>
            <a:pPr algn="ctr"/>
            <a:r>
              <a:rPr lang="en-US" altLang="zh-CN" sz="2000" dirty="0"/>
              <a:t>4</a:t>
            </a:r>
            <a:r>
              <a:rPr lang="zh-CN" altLang="en-US" sz="2000" dirty="0"/>
              <a:t>对</a:t>
            </a:r>
            <a:r>
              <a:rPr lang="en-US" altLang="zh-CN" sz="2000" dirty="0"/>
              <a:t>log g, </a:t>
            </a:r>
            <a:r>
              <a:rPr lang="de-DE" altLang="zh-CN" sz="2000" i="1" dirty="0"/>
              <a:t>T</a:t>
            </a:r>
            <a:r>
              <a:rPr lang="de-DE" altLang="zh-CN" sz="2000" i="1" baseline="-25000" dirty="0"/>
              <a:t>eff</a:t>
            </a:r>
            <a:r>
              <a:rPr lang="zh-CN" altLang="en-US" sz="2000" dirty="0"/>
              <a:t>值对应</a:t>
            </a:r>
            <a:r>
              <a:rPr lang="en-US" altLang="zh-CN" sz="2000" dirty="0"/>
              <a:t>,</a:t>
            </a:r>
          </a:p>
          <a:p>
            <a:pPr algn="ctr"/>
            <a:r>
              <a:rPr lang="zh-CN" altLang="en-US" sz="2000" dirty="0"/>
              <a:t>观测到的</a:t>
            </a:r>
            <a:endParaRPr lang="en-US" altLang="zh-CN" sz="2000" dirty="0"/>
          </a:p>
          <a:p>
            <a:pPr algn="ctr"/>
            <a:r>
              <a:rPr lang="de-DE" altLang="zh-CN" sz="1800" dirty="0"/>
              <a:t>He I 4471/He II 4541</a:t>
            </a:r>
          </a:p>
          <a:p>
            <a:pPr algn="ctr"/>
            <a:r>
              <a:rPr lang="zh-CN" altLang="en-US" sz="1800" dirty="0"/>
              <a:t>比值</a:t>
            </a:r>
            <a:endParaRPr lang="en-US" altLang="zh-CN" sz="1800" dirty="0"/>
          </a:p>
        </p:txBody>
      </p:sp>
    </p:spTree>
  </p:cSld>
  <p:clrMapOvr>
    <a:masterClrMapping/>
  </p:clrMapOvr>
  <p:transition>
    <p:blinds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12"/>
          </p:nvPr>
        </p:nvSpPr>
        <p:spPr/>
        <p:txBody>
          <a:bodyPr/>
          <a:lstStyle/>
          <a:p>
            <a:fld id="{4B92710F-EE59-4577-86DB-5B8B39256D30}" type="slidenum">
              <a:rPr lang="en-US" altLang="zh-CN"/>
              <a:pPr/>
              <a:t>62</a:t>
            </a:fld>
            <a:endParaRPr lang="en-US" altLang="zh-CN"/>
          </a:p>
        </p:txBody>
      </p:sp>
      <p:sp>
        <p:nvSpPr>
          <p:cNvPr id="215044" name="Rectangle 4"/>
          <p:cNvSpPr>
            <a:spLocks noChangeArrowheads="1"/>
          </p:cNvSpPr>
          <p:nvPr/>
        </p:nvSpPr>
        <p:spPr bwMode="auto">
          <a:xfrm>
            <a:off x="611188" y="1906951"/>
            <a:ext cx="7524700" cy="1210331"/>
          </a:xfrm>
          <a:prstGeom prst="rect">
            <a:avLst/>
          </a:prstGeom>
          <a:noFill/>
          <a:ln w="9525">
            <a:noFill/>
            <a:miter lim="800000"/>
            <a:headEnd/>
            <a:tailEnd/>
          </a:ln>
          <a:effectLst/>
        </p:spPr>
        <p:txBody>
          <a:bodyPr wrap="square">
            <a:spAutoFit/>
          </a:bodyPr>
          <a:lstStyle/>
          <a:p>
            <a:pPr>
              <a:lnSpc>
                <a:spcPct val="135000"/>
              </a:lnSpc>
            </a:pPr>
            <a:r>
              <a:rPr lang="zh-CN" altLang="en-US" sz="2800" b="1" dirty="0">
                <a:latin typeface="华文楷体" pitchFamily="2" charset="-122"/>
                <a:ea typeface="华文楷体" pitchFamily="2" charset="-122"/>
              </a:rPr>
              <a:t>很重要的一点：大多数恒星的</a:t>
            </a:r>
            <a:r>
              <a:rPr lang="de-DE" altLang="zh-CN" sz="2800" b="1" i="1" dirty="0">
                <a:latin typeface="华文楷体" pitchFamily="2" charset="-122"/>
                <a:ea typeface="华文楷体" pitchFamily="2" charset="-122"/>
              </a:rPr>
              <a:t>T</a:t>
            </a:r>
            <a:r>
              <a:rPr lang="de-DE" altLang="zh-CN" sz="2800" b="1" baseline="-25000" dirty="0">
                <a:latin typeface="华文楷体" pitchFamily="2" charset="-122"/>
                <a:ea typeface="华文楷体" pitchFamily="2" charset="-122"/>
              </a:rPr>
              <a:t>eff</a:t>
            </a:r>
            <a:r>
              <a:rPr lang="de-DE" altLang="zh-CN" sz="2800" b="1" dirty="0">
                <a:latin typeface="华文楷体" pitchFamily="2" charset="-122"/>
                <a:ea typeface="华文楷体" pitchFamily="2" charset="-122"/>
              </a:rPr>
              <a:t> </a:t>
            </a:r>
            <a:r>
              <a:rPr lang="zh-CN" altLang="en-US" sz="2800" b="1" dirty="0">
                <a:latin typeface="华文楷体" pitchFamily="2" charset="-122"/>
                <a:ea typeface="华文楷体" pitchFamily="2" charset="-122"/>
              </a:rPr>
              <a:t>和</a:t>
            </a:r>
            <a:r>
              <a:rPr lang="de-DE" altLang="zh-CN" sz="2800" b="1" dirty="0">
                <a:latin typeface="华文楷体" pitchFamily="2" charset="-122"/>
                <a:ea typeface="华文楷体" pitchFamily="2" charset="-122"/>
              </a:rPr>
              <a:t>log g</a:t>
            </a:r>
            <a:r>
              <a:rPr lang="zh-CN" altLang="en-US" sz="2800" b="1" dirty="0">
                <a:latin typeface="华文楷体" pitchFamily="2" charset="-122"/>
                <a:ea typeface="华文楷体" pitchFamily="2" charset="-122"/>
              </a:rPr>
              <a:t>通过分析</a:t>
            </a:r>
            <a:r>
              <a:rPr lang="de-DE" altLang="zh-CN" sz="2800" b="1" dirty="0">
                <a:latin typeface="华文楷体" pitchFamily="2" charset="-122"/>
                <a:ea typeface="华文楷体" pitchFamily="2" charset="-122"/>
              </a:rPr>
              <a:t> Balmer</a:t>
            </a:r>
            <a:r>
              <a:rPr lang="zh-CN" altLang="en-US" sz="2800" b="1" dirty="0">
                <a:latin typeface="华文楷体" pitchFamily="2" charset="-122"/>
                <a:ea typeface="华文楷体" pitchFamily="2" charset="-122"/>
              </a:rPr>
              <a:t>谱线和金属的电离平衡确定</a:t>
            </a:r>
            <a:endParaRPr lang="en-US" altLang="zh-CN" sz="2800" b="1" dirty="0">
              <a:latin typeface="华文楷体" pitchFamily="2" charset="-122"/>
              <a:ea typeface="华文楷体" pitchFamily="2" charset="-122"/>
            </a:endParaRPr>
          </a:p>
        </p:txBody>
      </p:sp>
      <p:sp>
        <p:nvSpPr>
          <p:cNvPr id="215045" name="Rectangle 5"/>
          <p:cNvSpPr>
            <a:spLocks noChangeArrowheads="1"/>
          </p:cNvSpPr>
          <p:nvPr/>
        </p:nvSpPr>
        <p:spPr bwMode="auto">
          <a:xfrm>
            <a:off x="611188" y="3716338"/>
            <a:ext cx="7705725" cy="1772793"/>
          </a:xfrm>
          <a:prstGeom prst="rect">
            <a:avLst/>
          </a:prstGeom>
          <a:noFill/>
          <a:ln w="9525">
            <a:noFill/>
            <a:miter lim="800000"/>
            <a:headEnd/>
            <a:tailEnd/>
          </a:ln>
          <a:effectLst/>
        </p:spPr>
        <p:txBody>
          <a:bodyPr>
            <a:spAutoFit/>
          </a:bodyPr>
          <a:lstStyle/>
          <a:p>
            <a:pPr>
              <a:lnSpc>
                <a:spcPct val="130000"/>
              </a:lnSpc>
            </a:pPr>
            <a:r>
              <a:rPr lang="zh-CN" altLang="en-US" sz="2800" b="1" dirty="0">
                <a:solidFill>
                  <a:srgbClr val="FF0000"/>
                </a:solidFill>
                <a:latin typeface="华文楷体" pitchFamily="2" charset="-122"/>
                <a:ea typeface="华文楷体" pitchFamily="2" charset="-122"/>
              </a:rPr>
              <a:t>总的来说：测光得到的恒星参数不可能比用光谱方法得到的要好，而且测光方法常常会导致严重的误差</a:t>
            </a:r>
            <a:r>
              <a:rPr lang="de-DE" altLang="zh-CN" sz="2800" b="1" dirty="0">
                <a:solidFill>
                  <a:srgbClr val="FF0000"/>
                </a:solidFill>
                <a:latin typeface="华文楷体" pitchFamily="2" charset="-122"/>
                <a:ea typeface="华文楷体" pitchFamily="2" charset="-122"/>
              </a:rPr>
              <a:t>.</a:t>
            </a:r>
            <a:r>
              <a:rPr lang="en-US" altLang="zh-CN" sz="2800" b="1" dirty="0">
                <a:solidFill>
                  <a:srgbClr val="FF0000"/>
                </a:solidFill>
                <a:latin typeface="华文楷体" pitchFamily="2" charset="-122"/>
                <a:ea typeface="华文楷体" pitchFamily="2" charset="-122"/>
              </a:rPr>
              <a:t> </a:t>
            </a:r>
          </a:p>
        </p:txBody>
      </p:sp>
      <p:sp>
        <p:nvSpPr>
          <p:cNvPr id="5" name="矩形 4"/>
          <p:cNvSpPr/>
          <p:nvPr/>
        </p:nvSpPr>
        <p:spPr>
          <a:xfrm>
            <a:off x="1033736" y="692696"/>
            <a:ext cx="6647974" cy="646331"/>
          </a:xfrm>
          <a:prstGeom prst="rect">
            <a:avLst/>
          </a:prstGeom>
        </p:spPr>
        <p:txBody>
          <a:bodyPr wrap="none">
            <a:spAutoFit/>
          </a:bodyPr>
          <a:lstStyle/>
          <a:p>
            <a:pPr lvl="0" algn="ctr"/>
            <a:r>
              <a:rPr lang="zh-CN" altLang="en-US" sz="3600" b="1" dirty="0">
                <a:latin typeface="华文楷体" panose="02010600040101010101" pitchFamily="2" charset="-122"/>
                <a:ea typeface="华文楷体" panose="02010600040101010101" pitchFamily="2" charset="-122"/>
              </a:rPr>
              <a:t>电离平衡作为温度或重力的标志</a:t>
            </a:r>
            <a:endParaRPr lang="de-DE" altLang="zh-CN" sz="3600" b="1"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32999"/>
            <a:ext cx="7772400" cy="5334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微观湍流速度</a:t>
            </a:r>
            <a:r>
              <a:rPr lang="en-US" altLang="zh-CN" sz="3600" b="1" dirty="0">
                <a:solidFill>
                  <a:schemeClr val="tx1"/>
                </a:solidFill>
                <a:latin typeface="华文楷体" panose="02010600040101010101" pitchFamily="2" charset="-122"/>
                <a:ea typeface="华文楷体" panose="02010600040101010101" pitchFamily="2" charset="-122"/>
                <a:sym typeface="Symbol" pitchFamily="18" charset="2"/>
              </a:rPr>
              <a:t></a:t>
            </a:r>
            <a:r>
              <a:rPr lang="de-DE" altLang="zh-CN" sz="3600" b="1" i="1" baseline="-25000" dirty="0">
                <a:solidFill>
                  <a:schemeClr val="tx1"/>
                </a:solidFill>
                <a:latin typeface="华文楷体" panose="02010600040101010101" pitchFamily="2" charset="-122"/>
                <a:ea typeface="华文楷体" panose="02010600040101010101" pitchFamily="2" charset="-122"/>
                <a:sym typeface="Symbol" pitchFamily="18" charset="2"/>
              </a:rPr>
              <a:t>t</a:t>
            </a:r>
            <a:r>
              <a:rPr lang="zh-CN" altLang="en-US" sz="3600" b="1" dirty="0">
                <a:solidFill>
                  <a:schemeClr val="tx1"/>
                </a:solidFill>
                <a:latin typeface="华文楷体" panose="02010600040101010101" pitchFamily="2" charset="-122"/>
                <a:ea typeface="华文楷体" panose="02010600040101010101" pitchFamily="2" charset="-122"/>
              </a:rPr>
              <a:t>的确定</a:t>
            </a:r>
            <a:endParaRPr kumimoji="0"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73731" name="Rectangle 3"/>
          <p:cNvSpPr>
            <a:spLocks noGrp="1" noChangeArrowheads="1"/>
          </p:cNvSpPr>
          <p:nvPr>
            <p:ph type="body" idx="1"/>
          </p:nvPr>
        </p:nvSpPr>
        <p:spPr>
          <a:xfrm>
            <a:off x="304893" y="736600"/>
            <a:ext cx="8509943" cy="1676400"/>
          </a:xfrm>
        </p:spPr>
        <p:txBody>
          <a:bodyPr>
            <a:noAutofit/>
          </a:bodyPr>
          <a:lstStyle/>
          <a:p>
            <a:pPr>
              <a:buFontTx/>
              <a:buNone/>
            </a:pPr>
            <a:r>
              <a:rPr lang="en-US" altLang="zh-CN" sz="2400" dirty="0">
                <a:sym typeface="Symbol" pitchFamily="18" charset="2"/>
              </a:rPr>
              <a:t></a:t>
            </a:r>
            <a:r>
              <a:rPr lang="de-DE" altLang="zh-CN" sz="2400" i="1" baseline="-25000" dirty="0">
                <a:sym typeface="Symbol" pitchFamily="18" charset="2"/>
              </a:rPr>
              <a:t>t</a:t>
            </a:r>
            <a:r>
              <a:rPr kumimoji="0" lang="de-DE" altLang="zh-CN" sz="2400" dirty="0">
                <a:latin typeface="Arial" charset="0"/>
              </a:rPr>
              <a:t> </a:t>
            </a:r>
            <a:r>
              <a:rPr kumimoji="0" lang="zh-CN" altLang="en-US" sz="2400" dirty="0">
                <a:latin typeface="华文楷体" pitchFamily="2" charset="-122"/>
                <a:ea typeface="华文楷体" pitchFamily="2" charset="-122"/>
              </a:rPr>
              <a:t>的确定是利用一种离子的不同强度的谱线得到的丰度一致</a:t>
            </a:r>
            <a:endParaRPr kumimoji="0" lang="de-DE" altLang="zh-CN" sz="2400" dirty="0">
              <a:latin typeface="华文楷体" pitchFamily="2" charset="-122"/>
              <a:ea typeface="华文楷体" pitchFamily="2" charset="-122"/>
            </a:endParaRPr>
          </a:p>
          <a:p>
            <a:pPr>
              <a:buFontTx/>
              <a:buNone/>
            </a:pP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等值宽度范围</a:t>
            </a:r>
            <a:r>
              <a:rPr kumimoji="0" lang="en-US" altLang="zh-CN" sz="2400" dirty="0">
                <a:latin typeface="华文楷体" pitchFamily="2" charset="-122"/>
                <a:ea typeface="华文楷体" pitchFamily="2" charset="-122"/>
              </a:rPr>
              <a:t>1</a:t>
            </a:r>
            <a:r>
              <a:rPr kumimoji="0" lang="de-DE" altLang="zh-CN" sz="2400" dirty="0">
                <a:latin typeface="华文楷体" pitchFamily="2" charset="-122"/>
                <a:ea typeface="华文楷体" pitchFamily="2" charset="-122"/>
              </a:rPr>
              <a:t>0 </a:t>
            </a:r>
            <a:r>
              <a:rPr kumimoji="0" lang="zh-CN" altLang="en-US" sz="2400" dirty="0">
                <a:latin typeface="华文楷体" pitchFamily="2" charset="-122"/>
                <a:ea typeface="华文楷体" pitchFamily="2" charset="-122"/>
              </a:rPr>
              <a:t>到</a:t>
            </a:r>
            <a:r>
              <a:rPr kumimoji="0" lang="de-DE" altLang="zh-CN" sz="2400" dirty="0">
                <a:latin typeface="华文楷体" pitchFamily="2" charset="-122"/>
                <a:ea typeface="华文楷体" pitchFamily="2" charset="-122"/>
              </a:rPr>
              <a:t>100 mÅ</a:t>
            </a:r>
          </a:p>
          <a:p>
            <a:pPr>
              <a:buFontTx/>
              <a:buNone/>
            </a:pPr>
            <a:r>
              <a:rPr kumimoji="0" lang="zh-CN" altLang="en-US" sz="2400" dirty="0">
                <a:latin typeface="华文楷体" pitchFamily="2" charset="-122"/>
                <a:ea typeface="华文楷体" pitchFamily="2" charset="-122"/>
              </a:rPr>
              <a:t>利用弱线我们可以得到丰度，而这些丰度被用来利用强线确定</a:t>
            </a:r>
            <a:r>
              <a:rPr lang="en-US" altLang="zh-CN" sz="2400" dirty="0">
                <a:solidFill>
                  <a:srgbClr val="FF0000"/>
                </a:solidFill>
                <a:latin typeface="华文楷体" pitchFamily="2" charset="-122"/>
                <a:ea typeface="华文楷体" pitchFamily="2" charset="-122"/>
                <a:sym typeface="Symbol" pitchFamily="18" charset="2"/>
              </a:rPr>
              <a:t></a:t>
            </a:r>
            <a:r>
              <a:rPr lang="de-DE" altLang="zh-CN" sz="2400" i="1" baseline="-25000" dirty="0">
                <a:solidFill>
                  <a:srgbClr val="FF0000"/>
                </a:solidFill>
                <a:latin typeface="华文楷体" pitchFamily="2" charset="-122"/>
                <a:ea typeface="华文楷体" pitchFamily="2" charset="-122"/>
                <a:sym typeface="Symbol" pitchFamily="18" charset="2"/>
              </a:rPr>
              <a:t>t</a:t>
            </a:r>
            <a:r>
              <a:rPr kumimoji="0" lang="en-US" altLang="zh-CN" sz="2400" dirty="0">
                <a:latin typeface="华文楷体" pitchFamily="2" charset="-122"/>
                <a:ea typeface="华文楷体" pitchFamily="2" charset="-122"/>
              </a:rPr>
              <a:t>,</a:t>
            </a:r>
            <a:r>
              <a:rPr kumimoji="0" lang="zh-CN" altLang="en-US" sz="2400" dirty="0">
                <a:solidFill>
                  <a:srgbClr val="FF0000"/>
                </a:solidFill>
                <a:latin typeface="华文楷体" pitchFamily="2" charset="-122"/>
                <a:ea typeface="华文楷体" pitchFamily="2" charset="-122"/>
              </a:rPr>
              <a:t>这些强线位于生长曲线饱和部分</a:t>
            </a:r>
            <a:r>
              <a:rPr kumimoji="0" lang="en-US" altLang="zh-CN" sz="2400" dirty="0">
                <a:solidFill>
                  <a:srgbClr val="FF0000"/>
                </a:solidFill>
                <a:latin typeface="华文楷体" pitchFamily="2" charset="-122"/>
                <a:ea typeface="华文楷体" pitchFamily="2" charset="-122"/>
              </a:rPr>
              <a:t>.</a:t>
            </a:r>
            <a:endParaRPr lang="en-US" altLang="zh-CN" sz="2400" dirty="0">
              <a:solidFill>
                <a:srgbClr val="FF0000"/>
              </a:solidFill>
              <a:latin typeface="华文楷体" pitchFamily="2" charset="-122"/>
              <a:ea typeface="华文楷体" pitchFamily="2" charset="-122"/>
            </a:endParaRPr>
          </a:p>
        </p:txBody>
      </p:sp>
      <p:grpSp>
        <p:nvGrpSpPr>
          <p:cNvPr id="2" name="Group 4"/>
          <p:cNvGrpSpPr>
            <a:grpSpLocks/>
          </p:cNvGrpSpPr>
          <p:nvPr/>
        </p:nvGrpSpPr>
        <p:grpSpPr bwMode="auto">
          <a:xfrm>
            <a:off x="488950" y="2681287"/>
            <a:ext cx="8326438" cy="3757613"/>
            <a:chOff x="308" y="1623"/>
            <a:chExt cx="5245" cy="2367"/>
          </a:xfrm>
        </p:grpSpPr>
        <p:pic>
          <p:nvPicPr>
            <p:cNvPr id="73733" name="Picture 5" descr="micro_fuhr"/>
            <p:cNvPicPr>
              <a:picLocks noChangeAspect="1" noChangeArrowheads="1"/>
            </p:cNvPicPr>
            <p:nvPr/>
          </p:nvPicPr>
          <p:blipFill>
            <a:blip r:embed="rId2" cstate="print"/>
            <a:srcRect/>
            <a:stretch>
              <a:fillRect/>
            </a:stretch>
          </p:blipFill>
          <p:spPr bwMode="auto">
            <a:xfrm>
              <a:off x="2472" y="1623"/>
              <a:ext cx="3081" cy="2367"/>
            </a:xfrm>
            <a:prstGeom prst="rect">
              <a:avLst/>
            </a:prstGeom>
            <a:noFill/>
          </p:spPr>
        </p:pic>
        <p:sp>
          <p:nvSpPr>
            <p:cNvPr id="73734" name="Text Box 6"/>
            <p:cNvSpPr txBox="1">
              <a:spLocks noChangeArrowheads="1"/>
            </p:cNvSpPr>
            <p:nvPr/>
          </p:nvSpPr>
          <p:spPr bwMode="auto">
            <a:xfrm>
              <a:off x="308" y="1639"/>
              <a:ext cx="2177" cy="989"/>
            </a:xfrm>
            <a:prstGeom prst="rect">
              <a:avLst/>
            </a:prstGeom>
            <a:noFill/>
            <a:ln w="9525">
              <a:noFill/>
              <a:miter lim="800000"/>
              <a:headEnd/>
              <a:tailEnd/>
            </a:ln>
            <a:effectLst/>
          </p:spPr>
          <p:txBody>
            <a:bodyPr>
              <a:spAutoFit/>
            </a:bodyPr>
            <a:lstStyle/>
            <a:p>
              <a:pPr>
                <a:spcBef>
                  <a:spcPct val="50000"/>
                </a:spcBef>
              </a:pPr>
              <a:r>
                <a:rPr kumimoji="0" lang="zh-CN" altLang="en-US" sz="2400" dirty="0">
                  <a:latin typeface="华文楷体" pitchFamily="2" charset="-122"/>
                  <a:ea typeface="华文楷体" pitchFamily="2" charset="-122"/>
                </a:rPr>
                <a:t>薄盘和厚盘恒星的微观湍流速度与有效温度和表面重力相关性的统计结果</a:t>
              </a:r>
              <a:r>
                <a:rPr lang="zh-CN" altLang="en-US" sz="2400" dirty="0">
                  <a:latin typeface="华文楷体" pitchFamily="2" charset="-122"/>
                  <a:ea typeface="华文楷体" pitchFamily="2" charset="-122"/>
                </a:rPr>
                <a:t>。</a:t>
              </a:r>
              <a:endParaRPr kumimoji="0" lang="de-DE" altLang="zh-CN" sz="2400" dirty="0">
                <a:latin typeface="华文楷体" pitchFamily="2" charset="-122"/>
                <a:ea typeface="华文楷体" pitchFamily="2" charset="-122"/>
              </a:endParaRPr>
            </a:p>
          </p:txBody>
        </p:sp>
        <p:sp>
          <p:nvSpPr>
            <p:cNvPr id="73735" name="Text Box 7"/>
            <p:cNvSpPr txBox="1">
              <a:spLocks noChangeArrowheads="1"/>
            </p:cNvSpPr>
            <p:nvPr/>
          </p:nvSpPr>
          <p:spPr bwMode="auto">
            <a:xfrm>
              <a:off x="376" y="2813"/>
              <a:ext cx="1998" cy="834"/>
            </a:xfrm>
            <a:prstGeom prst="rect">
              <a:avLst/>
            </a:prstGeom>
            <a:noFill/>
            <a:ln w="9525">
              <a:noFill/>
              <a:miter lim="800000"/>
              <a:headEnd/>
              <a:tailEnd/>
            </a:ln>
            <a:effectLst/>
          </p:spPr>
          <p:txBody>
            <a:bodyPr wrap="square">
              <a:spAutoFit/>
            </a:bodyPr>
            <a:lstStyle/>
            <a:p>
              <a:pPr algn="r">
                <a:spcBef>
                  <a:spcPct val="50000"/>
                </a:spcBef>
              </a:pPr>
              <a:r>
                <a:rPr kumimoji="0" lang="zh-CN" altLang="en-US" sz="2000" dirty="0">
                  <a:latin typeface="华文楷体" pitchFamily="2" charset="-122"/>
                  <a:ea typeface="华文楷体" pitchFamily="2" charset="-122"/>
                </a:rPr>
                <a:t>图中圆的半径正比于</a:t>
              </a:r>
              <a:r>
                <a:rPr lang="en-US" altLang="zh-CN" sz="2000" dirty="0">
                  <a:latin typeface="华文楷体" pitchFamily="2" charset="-122"/>
                  <a:ea typeface="华文楷体" pitchFamily="2" charset="-122"/>
                  <a:sym typeface="Symbol" pitchFamily="18" charset="2"/>
                </a:rPr>
                <a:t></a:t>
              </a:r>
              <a:r>
                <a:rPr lang="de-DE" altLang="zh-CN" sz="2000" i="1" baseline="-25000" dirty="0">
                  <a:latin typeface="华文楷体" pitchFamily="2" charset="-122"/>
                  <a:ea typeface="华文楷体" pitchFamily="2" charset="-122"/>
                  <a:sym typeface="Symbol" pitchFamily="18" charset="2"/>
                </a:rPr>
                <a:t>t</a:t>
              </a:r>
              <a:r>
                <a:rPr kumimoji="0" lang="de-DE" altLang="zh-CN" sz="2000" dirty="0">
                  <a:latin typeface="华文楷体" pitchFamily="2" charset="-122"/>
                  <a:ea typeface="华文楷体" pitchFamily="2" charset="-122"/>
                </a:rPr>
                <a:t> :</a:t>
              </a:r>
            </a:p>
            <a:p>
              <a:pPr algn="r">
                <a:spcBef>
                  <a:spcPct val="50000"/>
                </a:spcBef>
              </a:pPr>
              <a:r>
                <a:rPr lang="en-US" altLang="zh-CN" sz="2000" dirty="0">
                  <a:latin typeface="华文楷体" pitchFamily="2" charset="-122"/>
                  <a:ea typeface="华文楷体" pitchFamily="2" charset="-122"/>
                  <a:sym typeface="Symbol" pitchFamily="18" charset="2"/>
                </a:rPr>
                <a:t> </a:t>
              </a:r>
              <a:r>
                <a:rPr lang="de-DE" altLang="zh-CN" sz="2000" i="1" baseline="-25000" dirty="0">
                  <a:latin typeface="华文楷体" pitchFamily="2" charset="-122"/>
                  <a:ea typeface="华文楷体" pitchFamily="2" charset="-122"/>
                  <a:sym typeface="Symbol" pitchFamily="18" charset="2"/>
                </a:rPr>
                <a:t>t</a:t>
              </a:r>
              <a:r>
                <a:rPr kumimoji="0" lang="de-DE" altLang="zh-CN" sz="2000" dirty="0">
                  <a:latin typeface="华文楷体" pitchFamily="2" charset="-122"/>
                  <a:ea typeface="华文楷体" pitchFamily="2" charset="-122"/>
                </a:rPr>
                <a:t> =  0.6 km/s  </a:t>
              </a:r>
              <a:r>
                <a:rPr kumimoji="0" lang="zh-CN" altLang="en-US" sz="2000" dirty="0">
                  <a:latin typeface="华文楷体" pitchFamily="2" charset="-122"/>
                  <a:ea typeface="华文楷体" pitchFamily="2" charset="-122"/>
                </a:rPr>
                <a:t>冷矮星</a:t>
              </a:r>
              <a:r>
                <a:rPr kumimoji="0" lang="de-DE" altLang="zh-CN" sz="2000" dirty="0">
                  <a:latin typeface="华文楷体" pitchFamily="2" charset="-122"/>
                  <a:ea typeface="华文楷体" pitchFamily="2" charset="-122"/>
                </a:rPr>
                <a:t>, </a:t>
              </a:r>
            </a:p>
            <a:p>
              <a:pPr algn="r">
                <a:spcBef>
                  <a:spcPct val="50000"/>
                </a:spcBef>
              </a:pPr>
              <a:r>
                <a:rPr kumimoji="0" lang="de-DE" altLang="zh-CN" sz="2000" dirty="0">
                  <a:latin typeface="华文楷体" pitchFamily="2" charset="-122"/>
                  <a:ea typeface="华文楷体" pitchFamily="2" charset="-122"/>
                </a:rPr>
                <a:t>2 km/s       </a:t>
              </a:r>
              <a:r>
                <a:rPr kumimoji="0" lang="zh-CN" altLang="en-US" sz="2000" dirty="0">
                  <a:latin typeface="华文楷体" pitchFamily="2" charset="-122"/>
                  <a:ea typeface="华文楷体" pitchFamily="2" charset="-122"/>
                </a:rPr>
                <a:t>热星</a:t>
              </a:r>
              <a:r>
                <a:rPr kumimoji="0" lang="zh-CN" altLang="en-US" sz="2000" dirty="0">
                  <a:latin typeface="Times" pitchFamily="18" charset="0"/>
                </a:rPr>
                <a:t>  </a:t>
              </a:r>
              <a:r>
                <a:rPr kumimoji="0" lang="de-DE" altLang="zh-CN" sz="2000" dirty="0">
                  <a:latin typeface="Times" pitchFamily="18" charset="0"/>
                </a:rPr>
                <a:t> </a:t>
              </a:r>
            </a:p>
          </p:txBody>
        </p:sp>
      </p:grpSp>
      <p:sp>
        <p:nvSpPr>
          <p:cNvPr id="73736" name="Rectangle 8"/>
          <p:cNvSpPr>
            <a:spLocks noChangeArrowheads="1"/>
          </p:cNvSpPr>
          <p:nvPr/>
        </p:nvSpPr>
        <p:spPr bwMode="auto">
          <a:xfrm>
            <a:off x="4495800" y="6248400"/>
            <a:ext cx="2133600" cy="381000"/>
          </a:xfrm>
          <a:prstGeom prst="rect">
            <a:avLst/>
          </a:prstGeom>
          <a:solidFill>
            <a:schemeClr val="hlink"/>
          </a:solidFill>
          <a:ln w="9525">
            <a:solidFill>
              <a:schemeClr val="bg1"/>
            </a:solidFill>
            <a:miter lim="800000"/>
            <a:headEnd/>
            <a:tailEnd/>
          </a:ln>
          <a:effectLst/>
        </p:spPr>
        <p:txBody>
          <a:bodyPr wrap="none" anchor="ctr"/>
          <a:lstStyle/>
          <a:p>
            <a:pPr algn="ctr"/>
            <a:r>
              <a:rPr kumimoji="0" lang="de-DE" altLang="zh-CN" sz="2000" dirty="0">
                <a:latin typeface="Times New Roman" panose="02020603050405020304" pitchFamily="18" charset="0"/>
                <a:cs typeface="Times New Roman" panose="02020603050405020304" pitchFamily="18" charset="0"/>
              </a:rPr>
              <a:t>Fuhrmann</a:t>
            </a:r>
            <a:r>
              <a:rPr kumimoji="0" lang="de-DE" altLang="zh-CN" sz="2000" dirty="0">
                <a:latin typeface="Arial" charset="0"/>
              </a:rPr>
              <a:t> 2004</a:t>
            </a:r>
            <a:endParaRPr kumimoji="0" lang="en-US" altLang="zh-CN" sz="2000" dirty="0">
              <a:latin typeface="Arial"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395288" y="446088"/>
            <a:ext cx="8382000" cy="719556"/>
          </a:xfrm>
          <a:prstGeom prst="rect">
            <a:avLst/>
          </a:prstGeom>
          <a:noFill/>
          <a:ln w="9525">
            <a:noFill/>
            <a:miter lim="800000"/>
            <a:headEnd/>
            <a:tailEnd/>
          </a:ln>
          <a:effectLst/>
        </p:spPr>
        <p:txBody>
          <a:bodyPr>
            <a:spAutoFit/>
          </a:bodyPr>
          <a:lstStyle/>
          <a:p>
            <a:pPr marL="457200" indent="-457200" algn="ctr">
              <a:lnSpc>
                <a:spcPct val="120000"/>
              </a:lnSpc>
              <a:spcBef>
                <a:spcPct val="50000"/>
              </a:spcBef>
            </a:pPr>
            <a:r>
              <a:rPr kumimoji="0" lang="zh-CN" altLang="en-US" sz="3600" b="1" dirty="0">
                <a:latin typeface="华文楷体" panose="02010600040101010101" pitchFamily="2" charset="-122"/>
                <a:ea typeface="华文楷体" panose="02010600040101010101" pitchFamily="2" charset="-122"/>
              </a:rPr>
              <a:t>强线确定微观湍流速度</a:t>
            </a:r>
            <a:endParaRPr kumimoji="0" lang="de-DE" altLang="zh-CN" sz="3600" b="1" dirty="0">
              <a:latin typeface="华文楷体" panose="02010600040101010101" pitchFamily="2" charset="-122"/>
              <a:ea typeface="华文楷体" panose="02010600040101010101" pitchFamily="2" charset="-122"/>
            </a:endParaRPr>
          </a:p>
        </p:txBody>
      </p:sp>
      <p:grpSp>
        <p:nvGrpSpPr>
          <p:cNvPr id="2" name="Group 3"/>
          <p:cNvGrpSpPr>
            <a:grpSpLocks/>
          </p:cNvGrpSpPr>
          <p:nvPr/>
        </p:nvGrpSpPr>
        <p:grpSpPr bwMode="auto">
          <a:xfrm>
            <a:off x="147638" y="1268413"/>
            <a:ext cx="8504237" cy="5256212"/>
            <a:chOff x="93" y="799"/>
            <a:chExt cx="5357" cy="3311"/>
          </a:xfrm>
        </p:grpSpPr>
        <p:graphicFrame>
          <p:nvGraphicFramePr>
            <p:cNvPr id="112640" name="Object 0"/>
            <p:cNvGraphicFramePr>
              <a:graphicFrameLocks noChangeAspect="1"/>
            </p:cNvGraphicFramePr>
            <p:nvPr/>
          </p:nvGraphicFramePr>
          <p:xfrm>
            <a:off x="1988" y="854"/>
            <a:ext cx="160" cy="264"/>
          </p:xfrm>
          <a:graphic>
            <a:graphicData uri="http://schemas.openxmlformats.org/presentationml/2006/ole">
              <mc:AlternateContent xmlns:mc="http://schemas.openxmlformats.org/markup-compatibility/2006">
                <mc:Choice xmlns:v="urn:schemas-microsoft-com:vml" Requires="v">
                  <p:oleObj name="Equation" r:id="rId2" imgW="253800" imgH="419040" progId="">
                    <p:embed/>
                  </p:oleObj>
                </mc:Choice>
                <mc:Fallback>
                  <p:oleObj name="Equation" r:id="rId2" imgW="253800" imgH="419040" progId="">
                    <p:embed/>
                    <p:pic>
                      <p:nvPicPr>
                        <p:cNvPr id="112640"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 y="854"/>
                          <a:ext cx="160" cy="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2709" name="Picture 5" descr="equixi"/>
            <p:cNvPicPr>
              <a:picLocks noChangeAspect="1" noChangeArrowheads="1"/>
            </p:cNvPicPr>
            <p:nvPr/>
          </p:nvPicPr>
          <p:blipFill>
            <a:blip r:embed="rId4" cstate="print"/>
            <a:srcRect/>
            <a:stretch>
              <a:fillRect/>
            </a:stretch>
          </p:blipFill>
          <p:spPr bwMode="auto">
            <a:xfrm>
              <a:off x="2971" y="845"/>
              <a:ext cx="2479" cy="3099"/>
            </a:xfrm>
            <a:prstGeom prst="rect">
              <a:avLst/>
            </a:prstGeom>
            <a:noFill/>
          </p:spPr>
        </p:pic>
        <p:sp>
          <p:nvSpPr>
            <p:cNvPr id="72710" name="Text Box 6"/>
            <p:cNvSpPr txBox="1">
              <a:spLocks noChangeArrowheads="1"/>
            </p:cNvSpPr>
            <p:nvPr/>
          </p:nvSpPr>
          <p:spPr bwMode="auto">
            <a:xfrm>
              <a:off x="249" y="799"/>
              <a:ext cx="2676" cy="327"/>
            </a:xfrm>
            <a:prstGeom prst="rect">
              <a:avLst/>
            </a:prstGeom>
            <a:noFill/>
            <a:ln w="9525">
              <a:noFill/>
              <a:miter lim="800000"/>
              <a:headEnd/>
              <a:tailEnd/>
            </a:ln>
            <a:effectLst/>
          </p:spPr>
          <p:txBody>
            <a:bodyPr>
              <a:spAutoFit/>
            </a:bodyPr>
            <a:lstStyle/>
            <a:p>
              <a:pPr>
                <a:spcBef>
                  <a:spcPct val="50000"/>
                </a:spcBef>
              </a:pPr>
              <a:endParaRPr kumimoji="0" lang="de-DE" altLang="zh-CN" sz="2800">
                <a:latin typeface="Arial" charset="0"/>
              </a:endParaRPr>
            </a:p>
          </p:txBody>
        </p:sp>
        <p:sp>
          <p:nvSpPr>
            <p:cNvPr id="72711" name="Text Box 7"/>
            <p:cNvSpPr txBox="1">
              <a:spLocks noChangeArrowheads="1"/>
            </p:cNvSpPr>
            <p:nvPr/>
          </p:nvSpPr>
          <p:spPr bwMode="auto">
            <a:xfrm>
              <a:off x="93" y="2205"/>
              <a:ext cx="2832" cy="291"/>
            </a:xfrm>
            <a:prstGeom prst="rect">
              <a:avLst/>
            </a:prstGeom>
            <a:noFill/>
            <a:ln w="9525">
              <a:noFill/>
              <a:miter lim="800000"/>
              <a:headEnd/>
              <a:tailEnd/>
            </a:ln>
            <a:effectLst/>
          </p:spPr>
          <p:txBody>
            <a:bodyPr wrap="square">
              <a:spAutoFit/>
            </a:bodyPr>
            <a:lstStyle/>
            <a:p>
              <a:pPr>
                <a:spcBef>
                  <a:spcPct val="50000"/>
                </a:spcBef>
              </a:pPr>
              <a:r>
                <a:rPr kumimoji="0" lang="zh-CN" altLang="en-US" sz="2400" dirty="0">
                  <a:latin typeface="华文楷体" pitchFamily="2" charset="-122"/>
                  <a:ea typeface="华文楷体" pitchFamily="2" charset="-122"/>
                </a:rPr>
                <a:t>注意</a:t>
              </a:r>
              <a:r>
                <a:rPr kumimoji="0" lang="de-DE" altLang="zh-CN" sz="2400" dirty="0">
                  <a:latin typeface="华文楷体" pitchFamily="2" charset="-122"/>
                  <a:ea typeface="华文楷体" pitchFamily="2" charset="-122"/>
                </a:rPr>
                <a:t>, </a:t>
              </a:r>
              <a:r>
                <a:rPr kumimoji="0" lang="zh-CN" altLang="en-US" sz="2400" dirty="0">
                  <a:latin typeface="华文楷体" pitchFamily="2" charset="-122"/>
                  <a:ea typeface="华文楷体" pitchFamily="2" charset="-122"/>
                </a:rPr>
                <a:t>这里</a:t>
              </a:r>
              <a:r>
                <a:rPr kumimoji="0" lang="de-DE" altLang="zh-CN" sz="2400" dirty="0">
                  <a:latin typeface="华文楷体" pitchFamily="2" charset="-122"/>
                  <a:ea typeface="华文楷体" pitchFamily="2" charset="-122"/>
                </a:rPr>
                <a:t>[Fe/H</a:t>
              </a:r>
              <a:r>
                <a:rPr kumimoji="0" lang="en-US" altLang="zh-CN" sz="2400" dirty="0">
                  <a:latin typeface="华文楷体" pitchFamily="2" charset="-122"/>
                  <a:ea typeface="华文楷体" pitchFamily="2" charset="-122"/>
                </a:rPr>
                <a:t>]</a:t>
              </a:r>
              <a:r>
                <a:rPr kumimoji="0" lang="zh-CN" altLang="en-US" sz="2400" dirty="0">
                  <a:latin typeface="华文楷体" pitchFamily="2" charset="-122"/>
                  <a:ea typeface="华文楷体" pitchFamily="2" charset="-122"/>
                </a:rPr>
                <a:t>从</a:t>
              </a:r>
              <a:r>
                <a:rPr kumimoji="0" lang="de-DE" altLang="zh-CN" sz="2400" dirty="0">
                  <a:latin typeface="华文楷体" pitchFamily="2" charset="-122"/>
                  <a:ea typeface="华文楷体" pitchFamily="2" charset="-122"/>
                </a:rPr>
                <a:t>0.2</a:t>
              </a:r>
              <a:r>
                <a:rPr kumimoji="0" lang="zh-CN" altLang="en-US" sz="2400" dirty="0">
                  <a:latin typeface="华文楷体" pitchFamily="2" charset="-122"/>
                  <a:ea typeface="华文楷体" pitchFamily="2" charset="-122"/>
                </a:rPr>
                <a:t>变化到</a:t>
              </a:r>
              <a:r>
                <a:rPr kumimoji="0" lang="de-DE" altLang="zh-CN" sz="2400" dirty="0">
                  <a:latin typeface="华文楷体" pitchFamily="2" charset="-122"/>
                  <a:ea typeface="华文楷体" pitchFamily="2" charset="-122"/>
                </a:rPr>
                <a:t>0.7</a:t>
              </a:r>
            </a:p>
          </p:txBody>
        </p:sp>
        <p:sp>
          <p:nvSpPr>
            <p:cNvPr id="72712" name="Text Box 8"/>
            <p:cNvSpPr txBox="1">
              <a:spLocks noChangeArrowheads="1"/>
            </p:cNvSpPr>
            <p:nvPr/>
          </p:nvSpPr>
          <p:spPr bwMode="auto">
            <a:xfrm>
              <a:off x="249" y="3339"/>
              <a:ext cx="2721" cy="250"/>
            </a:xfrm>
            <a:prstGeom prst="rect">
              <a:avLst/>
            </a:prstGeom>
            <a:noFill/>
            <a:ln w="9525">
              <a:noFill/>
              <a:miter lim="800000"/>
              <a:headEnd/>
              <a:tailEnd/>
            </a:ln>
            <a:effectLst/>
          </p:spPr>
          <p:txBody>
            <a:bodyPr>
              <a:spAutoFit/>
            </a:bodyPr>
            <a:lstStyle/>
            <a:p>
              <a:pPr>
                <a:spcBef>
                  <a:spcPct val="50000"/>
                </a:spcBef>
              </a:pPr>
              <a:endParaRPr kumimoji="0" lang="de-DE" altLang="zh-CN" sz="2000">
                <a:latin typeface="Arial" charset="0"/>
              </a:endParaRPr>
            </a:p>
          </p:txBody>
        </p:sp>
        <p:sp>
          <p:nvSpPr>
            <p:cNvPr id="72713" name="Text Box 9"/>
            <p:cNvSpPr txBox="1">
              <a:spLocks noChangeArrowheads="1"/>
            </p:cNvSpPr>
            <p:nvPr/>
          </p:nvSpPr>
          <p:spPr bwMode="auto">
            <a:xfrm>
              <a:off x="3031" y="3898"/>
              <a:ext cx="544" cy="212"/>
            </a:xfrm>
            <a:prstGeom prst="rect">
              <a:avLst/>
            </a:prstGeom>
            <a:noFill/>
            <a:ln w="9525">
              <a:noFill/>
              <a:miter lim="800000"/>
              <a:headEnd/>
              <a:tailEnd/>
            </a:ln>
            <a:effectLst/>
          </p:spPr>
          <p:txBody>
            <a:bodyPr>
              <a:spAutoFit/>
            </a:bodyPr>
            <a:lstStyle/>
            <a:p>
              <a:pPr>
                <a:spcBef>
                  <a:spcPct val="50000"/>
                </a:spcBef>
              </a:pPr>
              <a:endParaRPr kumimoji="0" lang="de-DE" altLang="zh-CN" sz="1600" b="1"/>
            </a:p>
          </p:txBody>
        </p:sp>
      </p:grpSp>
      <p:sp>
        <p:nvSpPr>
          <p:cNvPr id="72714" name="Rectangle 10"/>
          <p:cNvSpPr>
            <a:spLocks noChangeArrowheads="1"/>
          </p:cNvSpPr>
          <p:nvPr/>
        </p:nvSpPr>
        <p:spPr bwMode="auto">
          <a:xfrm>
            <a:off x="304800" y="4267200"/>
            <a:ext cx="4267200" cy="1371600"/>
          </a:xfrm>
          <a:prstGeom prst="rect">
            <a:avLst/>
          </a:prstGeom>
          <a:solidFill>
            <a:schemeClr val="bg1"/>
          </a:solidFill>
          <a:ln w="9525">
            <a:solidFill>
              <a:schemeClr val="bg1"/>
            </a:solidFill>
            <a:miter lim="800000"/>
            <a:headEnd/>
            <a:tailEnd/>
          </a:ln>
          <a:effectLst/>
        </p:spPr>
        <p:txBody>
          <a:bodyPr wrap="none" anchor="ctr"/>
          <a:lstStyle/>
          <a:p>
            <a:pPr>
              <a:spcBef>
                <a:spcPct val="50000"/>
              </a:spcBef>
            </a:pPr>
            <a:r>
              <a:rPr kumimoji="0" lang="zh-CN" altLang="en-US" sz="2000" i="1" dirty="0">
                <a:latin typeface="华文楷体" pitchFamily="2" charset="-122"/>
                <a:ea typeface="华文楷体" pitchFamily="2" charset="-122"/>
              </a:rPr>
              <a:t>上图</a:t>
            </a:r>
            <a:r>
              <a:rPr kumimoji="0" lang="de-DE" altLang="zh-CN" sz="2000" i="1" dirty="0">
                <a:latin typeface="华文楷体" pitchFamily="2" charset="-122"/>
                <a:ea typeface="华文楷体" pitchFamily="2" charset="-122"/>
              </a:rPr>
              <a:t>:</a:t>
            </a:r>
            <a:r>
              <a:rPr kumimoji="0" lang="de-DE" altLang="zh-CN" sz="2000" dirty="0">
                <a:latin typeface="华文楷体" pitchFamily="2" charset="-122"/>
                <a:ea typeface="华文楷体" pitchFamily="2" charset="-122"/>
              </a:rPr>
              <a:t> </a:t>
            </a:r>
            <a:r>
              <a:rPr lang="en-US" altLang="zh-CN" sz="2000" dirty="0">
                <a:latin typeface="华文楷体" pitchFamily="2" charset="-122"/>
                <a:ea typeface="华文楷体" pitchFamily="2" charset="-122"/>
                <a:sym typeface="Symbol" pitchFamily="18" charset="2"/>
              </a:rPr>
              <a:t>[Fe/H] = [Fe/H] (</a:t>
            </a:r>
            <a:r>
              <a:rPr lang="de-DE" altLang="zh-CN" sz="2000" i="1" baseline="-25000" dirty="0">
                <a:latin typeface="华文楷体" pitchFamily="2" charset="-122"/>
                <a:ea typeface="华文楷体" pitchFamily="2" charset="-122"/>
                <a:sym typeface="Symbol" pitchFamily="18" charset="2"/>
              </a:rPr>
              <a:t>t</a:t>
            </a:r>
            <a:r>
              <a:rPr kumimoji="0" lang="de-DE" altLang="zh-CN" sz="2000" dirty="0">
                <a:latin typeface="华文楷体" pitchFamily="2" charset="-122"/>
                <a:ea typeface="华文楷体" pitchFamily="2" charset="-122"/>
              </a:rPr>
              <a:t> </a:t>
            </a:r>
            <a:r>
              <a:rPr lang="en-US" altLang="zh-CN" sz="2000" dirty="0">
                <a:latin typeface="华文楷体" pitchFamily="2" charset="-122"/>
                <a:ea typeface="华文楷体" pitchFamily="2" charset="-122"/>
                <a:sym typeface="Symbol" pitchFamily="18" charset="2"/>
              </a:rPr>
              <a:t>= 1 km/s) – </a:t>
            </a:r>
          </a:p>
          <a:p>
            <a:pPr>
              <a:spcBef>
                <a:spcPct val="50000"/>
              </a:spcBef>
            </a:pPr>
            <a:r>
              <a:rPr lang="en-US" altLang="zh-CN" sz="2000" dirty="0">
                <a:latin typeface="华文楷体" pitchFamily="2" charset="-122"/>
                <a:ea typeface="华文楷体" pitchFamily="2" charset="-122"/>
                <a:sym typeface="Symbol" pitchFamily="18" charset="2"/>
              </a:rPr>
              <a:t>                          [Fe/H] (</a:t>
            </a:r>
            <a:r>
              <a:rPr lang="de-DE" altLang="zh-CN" sz="2000" i="1" baseline="-25000" dirty="0">
                <a:latin typeface="华文楷体" pitchFamily="2" charset="-122"/>
                <a:ea typeface="华文楷体" pitchFamily="2" charset="-122"/>
                <a:sym typeface="Symbol" pitchFamily="18" charset="2"/>
              </a:rPr>
              <a:t>t</a:t>
            </a:r>
            <a:r>
              <a:rPr kumimoji="0" lang="de-DE" altLang="zh-CN" sz="2000" dirty="0">
                <a:latin typeface="华文楷体" pitchFamily="2" charset="-122"/>
                <a:ea typeface="华文楷体" pitchFamily="2" charset="-122"/>
              </a:rPr>
              <a:t> </a:t>
            </a:r>
            <a:r>
              <a:rPr lang="en-US" altLang="zh-CN" sz="2000" dirty="0">
                <a:latin typeface="华文楷体" pitchFamily="2" charset="-122"/>
                <a:ea typeface="华文楷体" pitchFamily="2" charset="-122"/>
                <a:sym typeface="Symbol" pitchFamily="18" charset="2"/>
              </a:rPr>
              <a:t>= 3 km/s)</a:t>
            </a:r>
          </a:p>
          <a:p>
            <a:pPr>
              <a:spcBef>
                <a:spcPct val="50000"/>
              </a:spcBef>
            </a:pPr>
            <a:r>
              <a:rPr lang="en-US" altLang="zh-CN" sz="2000" dirty="0">
                <a:latin typeface="华文楷体" pitchFamily="2" charset="-122"/>
                <a:ea typeface="华文楷体" pitchFamily="2" charset="-122"/>
                <a:sym typeface="Symbol" pitchFamily="18" charset="2"/>
              </a:rPr>
              <a:t>        </a:t>
            </a:r>
            <a:r>
              <a:rPr lang="zh-CN" altLang="en-US" sz="2000" dirty="0">
                <a:latin typeface="华文楷体" pitchFamily="2" charset="-122"/>
                <a:ea typeface="华文楷体" pitchFamily="2" charset="-122"/>
                <a:sym typeface="Symbol" pitchFamily="18" charset="2"/>
              </a:rPr>
              <a:t>依赖于</a:t>
            </a:r>
            <a:r>
              <a:rPr lang="en-US" altLang="zh-CN" sz="2000" i="1" dirty="0">
                <a:latin typeface="华文楷体" pitchFamily="2" charset="-122"/>
                <a:ea typeface="华文楷体" pitchFamily="2" charset="-122"/>
              </a:rPr>
              <a:t>W</a:t>
            </a:r>
            <a:r>
              <a:rPr lang="de-DE" altLang="zh-CN" sz="2000" i="1" baseline="-25000" dirty="0">
                <a:latin typeface="华文楷体" pitchFamily="2" charset="-122"/>
                <a:ea typeface="华文楷体" pitchFamily="2" charset="-122"/>
                <a:sym typeface="Symbol" pitchFamily="18" charset="2"/>
              </a:rPr>
              <a:t> </a:t>
            </a:r>
            <a:endParaRPr lang="en-US" altLang="zh-CN" sz="2000" i="1" baseline="-25000" dirty="0">
              <a:latin typeface="华文楷体" pitchFamily="2" charset="-122"/>
              <a:ea typeface="华文楷体" pitchFamily="2" charset="-122"/>
              <a:sym typeface="Symbol" pitchFamily="18" charset="2"/>
            </a:endParaRPr>
          </a:p>
        </p:txBody>
      </p:sp>
      <p:sp>
        <p:nvSpPr>
          <p:cNvPr id="72715" name="Rectangle 11"/>
          <p:cNvSpPr>
            <a:spLocks noChangeArrowheads="1"/>
          </p:cNvSpPr>
          <p:nvPr/>
        </p:nvSpPr>
        <p:spPr bwMode="auto">
          <a:xfrm>
            <a:off x="0" y="1219200"/>
            <a:ext cx="4495800" cy="1295400"/>
          </a:xfrm>
          <a:prstGeom prst="rect">
            <a:avLst/>
          </a:prstGeom>
          <a:solidFill>
            <a:schemeClr val="bg1"/>
          </a:solidFill>
          <a:ln w="9525">
            <a:solidFill>
              <a:schemeClr val="bg1"/>
            </a:solidFill>
            <a:miter lim="800000"/>
            <a:headEnd/>
            <a:tailEnd/>
          </a:ln>
          <a:effectLst/>
        </p:spPr>
        <p:txBody>
          <a:bodyPr wrap="none" anchor="ctr"/>
          <a:lstStyle/>
          <a:p>
            <a:r>
              <a:rPr lang="zh-CN" altLang="en-US" sz="2400" dirty="0">
                <a:solidFill>
                  <a:srgbClr val="FF0000"/>
                </a:solidFill>
                <a:latin typeface="华文楷体" pitchFamily="2" charset="-122"/>
                <a:ea typeface="华文楷体" pitchFamily="2" charset="-122"/>
              </a:rPr>
              <a:t>得到的丰度值与谱线强度无关</a:t>
            </a:r>
            <a:r>
              <a:rPr lang="en-US" altLang="zh-CN" sz="2400" dirty="0">
                <a:solidFill>
                  <a:srgbClr val="FF0000"/>
                </a:solidFill>
                <a:latin typeface="华文楷体" pitchFamily="2" charset="-122"/>
                <a:ea typeface="华文楷体" pitchFamily="2" charset="-122"/>
              </a:rPr>
              <a:t>.</a:t>
            </a:r>
            <a:r>
              <a:rPr lang="en-US" altLang="zh-CN" sz="2400" dirty="0">
                <a:solidFill>
                  <a:srgbClr val="FF0000"/>
                </a:solidFill>
                <a:latin typeface="Arial" charset="0"/>
              </a:rPr>
              <a:t> </a:t>
            </a:r>
          </a:p>
          <a:p>
            <a:r>
              <a:rPr lang="zh-CN" altLang="en-US" sz="2400" dirty="0">
                <a:latin typeface="华文楷体" pitchFamily="2" charset="-122"/>
                <a:ea typeface="华文楷体" pitchFamily="2" charset="-122"/>
              </a:rPr>
              <a:t>最好的选择是</a:t>
            </a:r>
            <a:r>
              <a:rPr lang="en-US" altLang="zh-CN" sz="2400" dirty="0">
                <a:latin typeface="华文楷体" pitchFamily="2" charset="-122"/>
                <a:ea typeface="华文楷体" pitchFamily="2" charset="-122"/>
              </a:rPr>
              <a:t>Fe II </a:t>
            </a:r>
            <a:r>
              <a:rPr lang="zh-CN" altLang="en-US" sz="2400" dirty="0">
                <a:latin typeface="华文楷体" pitchFamily="2" charset="-122"/>
                <a:ea typeface="华文楷体" pitchFamily="2" charset="-122"/>
              </a:rPr>
              <a:t>谱线</a:t>
            </a:r>
            <a:r>
              <a:rPr lang="en-US" altLang="zh-CN" sz="2400" dirty="0">
                <a:latin typeface="华文楷体" pitchFamily="2" charset="-122"/>
                <a:ea typeface="华文楷体" pitchFamily="2" charset="-122"/>
              </a:rPr>
              <a:t>.</a:t>
            </a:r>
          </a:p>
          <a:p>
            <a:r>
              <a:rPr kumimoji="0" lang="zh-CN" altLang="en-US" sz="2400" b="1" dirty="0">
                <a:solidFill>
                  <a:srgbClr val="FF0000"/>
                </a:solidFill>
                <a:latin typeface="华文楷体" pitchFamily="2" charset="-122"/>
                <a:ea typeface="华文楷体" pitchFamily="2" charset="-122"/>
              </a:rPr>
              <a:t>因为</a:t>
            </a:r>
            <a:r>
              <a:rPr lang="en-US" altLang="zh-CN" sz="2400" b="1" dirty="0">
                <a:solidFill>
                  <a:srgbClr val="FF0000"/>
                </a:solidFill>
                <a:latin typeface="华文楷体" pitchFamily="2" charset="-122"/>
                <a:ea typeface="华文楷体" pitchFamily="2" charset="-122"/>
                <a:sym typeface="Symbol" pitchFamily="18" charset="2"/>
              </a:rPr>
              <a:t></a:t>
            </a:r>
            <a:r>
              <a:rPr lang="de-DE" altLang="zh-CN" sz="2400" b="1" i="1" baseline="-25000" dirty="0">
                <a:solidFill>
                  <a:srgbClr val="FF0000"/>
                </a:solidFill>
                <a:latin typeface="华文楷体" pitchFamily="2" charset="-122"/>
                <a:ea typeface="华文楷体" pitchFamily="2" charset="-122"/>
                <a:sym typeface="Symbol" pitchFamily="18" charset="2"/>
              </a:rPr>
              <a:t>t</a:t>
            </a:r>
            <a:r>
              <a:rPr kumimoji="0" lang="zh-CN" altLang="en-US" sz="2400" b="1" dirty="0">
                <a:solidFill>
                  <a:srgbClr val="FF0000"/>
                </a:solidFill>
                <a:latin typeface="华文楷体" pitchFamily="2" charset="-122"/>
                <a:ea typeface="华文楷体" pitchFamily="2" charset="-122"/>
              </a:rPr>
              <a:t>会影响得到的丰度值</a:t>
            </a:r>
            <a:r>
              <a:rPr kumimoji="0" lang="de-DE" altLang="zh-CN" sz="2400" b="1" dirty="0">
                <a:solidFill>
                  <a:srgbClr val="FF0000"/>
                </a:solidFill>
                <a:latin typeface="Arial" charset="0"/>
              </a:rPr>
              <a:t>. </a:t>
            </a:r>
            <a:endParaRPr lang="en-US" altLang="zh-CN" sz="2400" dirty="0">
              <a:latin typeface="Arial" charset="0"/>
            </a:endParaRPr>
          </a:p>
        </p:txBody>
      </p:sp>
      <p:sp>
        <p:nvSpPr>
          <p:cNvPr id="72717" name="Rectangle 13"/>
          <p:cNvSpPr>
            <a:spLocks noChangeArrowheads="1"/>
          </p:cNvSpPr>
          <p:nvPr/>
        </p:nvSpPr>
        <p:spPr bwMode="auto">
          <a:xfrm>
            <a:off x="304800" y="2590800"/>
            <a:ext cx="3962400" cy="762000"/>
          </a:xfrm>
          <a:prstGeom prst="rect">
            <a:avLst/>
          </a:prstGeom>
          <a:solidFill>
            <a:schemeClr val="bg1"/>
          </a:solidFill>
          <a:ln w="9525">
            <a:solidFill>
              <a:schemeClr val="bg1"/>
            </a:solidFill>
            <a:miter lim="800000"/>
            <a:headEnd/>
            <a:tailEnd/>
          </a:ln>
          <a:effectLst/>
        </p:spPr>
        <p:txBody>
          <a:bodyPr wrap="none" anchor="ctr"/>
          <a:lstStyle/>
          <a:p>
            <a:pPr>
              <a:spcBef>
                <a:spcPct val="50000"/>
              </a:spcBef>
            </a:pPr>
            <a:r>
              <a:rPr kumimoji="0" lang="zh-CN" altLang="en-US" sz="2400" dirty="0">
                <a:solidFill>
                  <a:srgbClr val="C00000"/>
                </a:solidFill>
                <a:latin typeface="华文楷体" pitchFamily="2" charset="-122"/>
                <a:ea typeface="华文楷体" pitchFamily="2" charset="-122"/>
              </a:rPr>
              <a:t>举例</a:t>
            </a:r>
            <a:r>
              <a:rPr kumimoji="0" lang="de-DE" altLang="zh-CN" sz="2400" dirty="0">
                <a:solidFill>
                  <a:srgbClr val="C00000"/>
                </a:solidFill>
                <a:latin typeface="华文楷体" pitchFamily="2" charset="-122"/>
                <a:ea typeface="华文楷体" pitchFamily="2" charset="-122"/>
              </a:rPr>
              <a:t>:  </a:t>
            </a:r>
            <a:r>
              <a:rPr kumimoji="0" lang="zh-CN" altLang="en-US" sz="2400" dirty="0">
                <a:solidFill>
                  <a:srgbClr val="C00000"/>
                </a:solidFill>
                <a:latin typeface="华文楷体" pitchFamily="2" charset="-122"/>
                <a:ea typeface="华文楷体" pitchFamily="2" charset="-122"/>
              </a:rPr>
              <a:t>确定</a:t>
            </a:r>
            <a:r>
              <a:rPr kumimoji="0" lang="de-DE" altLang="zh-CN" sz="2400" dirty="0">
                <a:solidFill>
                  <a:srgbClr val="C00000"/>
                </a:solidFill>
                <a:latin typeface="华文楷体" pitchFamily="2" charset="-122"/>
                <a:ea typeface="华文楷体" pitchFamily="2" charset="-122"/>
              </a:rPr>
              <a:t>b Vir</a:t>
            </a:r>
            <a:r>
              <a:rPr kumimoji="0" lang="zh-CN" altLang="en-US" sz="2400" dirty="0">
                <a:solidFill>
                  <a:srgbClr val="C00000"/>
                </a:solidFill>
                <a:latin typeface="华文楷体" pitchFamily="2" charset="-122"/>
                <a:ea typeface="华文楷体" pitchFamily="2" charset="-122"/>
              </a:rPr>
              <a:t>（一颗</a:t>
            </a:r>
            <a:r>
              <a:rPr kumimoji="0" lang="de-DE" altLang="zh-CN" sz="2400" dirty="0">
                <a:solidFill>
                  <a:srgbClr val="C00000"/>
                </a:solidFill>
                <a:latin typeface="华文楷体" pitchFamily="2" charset="-122"/>
                <a:ea typeface="华文楷体" pitchFamily="2" charset="-122"/>
              </a:rPr>
              <a:t>G0V</a:t>
            </a:r>
            <a:r>
              <a:rPr kumimoji="0" lang="zh-CN" altLang="en-US" sz="2400" dirty="0">
                <a:solidFill>
                  <a:srgbClr val="C00000"/>
                </a:solidFill>
                <a:latin typeface="华文楷体" pitchFamily="2" charset="-122"/>
                <a:ea typeface="华文楷体" pitchFamily="2" charset="-122"/>
              </a:rPr>
              <a:t>星）</a:t>
            </a:r>
            <a:endParaRPr kumimoji="0" lang="en-US" altLang="zh-CN" sz="2400" dirty="0">
              <a:solidFill>
                <a:srgbClr val="C00000"/>
              </a:solidFill>
              <a:latin typeface="华文楷体" pitchFamily="2" charset="-122"/>
              <a:ea typeface="华文楷体" pitchFamily="2" charset="-122"/>
            </a:endParaRPr>
          </a:p>
          <a:p>
            <a:pPr>
              <a:spcBef>
                <a:spcPct val="50000"/>
              </a:spcBef>
            </a:pPr>
            <a:r>
              <a:rPr kumimoji="0" lang="zh-CN" altLang="en-US" sz="2400" dirty="0">
                <a:solidFill>
                  <a:srgbClr val="C00000"/>
                </a:solidFill>
                <a:latin typeface="华文楷体" pitchFamily="2" charset="-122"/>
                <a:ea typeface="华文楷体" pitchFamily="2" charset="-122"/>
              </a:rPr>
              <a:t>的</a:t>
            </a:r>
            <a:r>
              <a:rPr kumimoji="0" lang="de-DE" altLang="zh-CN" sz="2400" dirty="0">
                <a:solidFill>
                  <a:srgbClr val="C00000"/>
                </a:solidFill>
                <a:latin typeface="华文楷体" pitchFamily="2" charset="-122"/>
                <a:ea typeface="华文楷体" pitchFamily="2" charset="-122"/>
              </a:rPr>
              <a:t>Fe</a:t>
            </a:r>
            <a:r>
              <a:rPr kumimoji="0" lang="zh-CN" altLang="en-US" sz="2400" dirty="0">
                <a:solidFill>
                  <a:srgbClr val="C00000"/>
                </a:solidFill>
                <a:latin typeface="华文楷体" pitchFamily="2" charset="-122"/>
                <a:ea typeface="华文楷体" pitchFamily="2" charset="-122"/>
              </a:rPr>
              <a:t>丰度</a:t>
            </a:r>
            <a:r>
              <a:rPr kumimoji="0" lang="de-DE" altLang="zh-CN" sz="2400" dirty="0">
                <a:solidFill>
                  <a:srgbClr val="C00000"/>
                </a:solidFill>
                <a:latin typeface="华文楷体" pitchFamily="2" charset="-122"/>
                <a:ea typeface="华文楷体" pitchFamily="2" charset="-122"/>
              </a:rPr>
              <a:t>.</a:t>
            </a:r>
            <a:endParaRPr lang="en-US" altLang="zh-CN" sz="2400" dirty="0">
              <a:solidFill>
                <a:srgbClr val="C00000"/>
              </a:solidFill>
              <a:latin typeface="华文楷体" pitchFamily="2" charset="-122"/>
              <a:ea typeface="华文楷体" pitchFamily="2" charset="-122"/>
            </a:endParaRPr>
          </a:p>
        </p:txBody>
      </p:sp>
      <p:sp>
        <p:nvSpPr>
          <p:cNvPr id="72718" name="Rectangle 14"/>
          <p:cNvSpPr>
            <a:spLocks noChangeArrowheads="1"/>
          </p:cNvSpPr>
          <p:nvPr/>
        </p:nvSpPr>
        <p:spPr bwMode="auto">
          <a:xfrm>
            <a:off x="304800" y="5867400"/>
            <a:ext cx="3962400" cy="457200"/>
          </a:xfrm>
          <a:prstGeom prst="rect">
            <a:avLst/>
          </a:prstGeom>
          <a:solidFill>
            <a:srgbClr val="61FF61"/>
          </a:solidFill>
          <a:ln w="9525">
            <a:solidFill>
              <a:schemeClr val="bg1"/>
            </a:solidFill>
            <a:miter lim="800000"/>
            <a:headEnd/>
            <a:tailEnd/>
          </a:ln>
          <a:effectLst/>
        </p:spPr>
        <p:txBody>
          <a:bodyPr wrap="none" anchor="ctr"/>
          <a:lstStyle/>
          <a:p>
            <a:pPr algn="ctr"/>
            <a:r>
              <a:rPr lang="en-US" altLang="zh-CN" sz="2000" dirty="0">
                <a:sym typeface="Symbol" pitchFamily="18" charset="2"/>
              </a:rPr>
              <a:t></a:t>
            </a:r>
            <a:r>
              <a:rPr lang="de-DE" altLang="zh-CN" sz="2000" i="1" baseline="-25000" dirty="0">
                <a:sym typeface="Symbol" pitchFamily="18" charset="2"/>
              </a:rPr>
              <a:t>t</a:t>
            </a:r>
            <a:r>
              <a:rPr kumimoji="0" lang="de-DE" altLang="zh-CN" sz="2000" dirty="0">
                <a:latin typeface="Arial" charset="0"/>
              </a:rPr>
              <a:t> </a:t>
            </a:r>
            <a:r>
              <a:rPr lang="en-US" altLang="zh-CN" sz="2000" dirty="0">
                <a:sym typeface="Symbol" pitchFamily="18" charset="2"/>
              </a:rPr>
              <a:t>= 3 km/s </a:t>
            </a:r>
            <a:r>
              <a:rPr lang="zh-CN" altLang="en-US" sz="2000" dirty="0">
                <a:latin typeface="Arial" charset="0"/>
                <a:sym typeface="Symbol" pitchFamily="18" charset="2"/>
              </a:rPr>
              <a:t>是最后确定的值</a:t>
            </a:r>
            <a:r>
              <a:rPr lang="en-US" altLang="zh-CN" sz="2000" dirty="0">
                <a:latin typeface="Arial" charset="0"/>
                <a:sym typeface="Symbol" pitchFamily="18" charset="2"/>
              </a:rPr>
              <a:t> </a:t>
            </a:r>
          </a:p>
        </p:txBody>
      </p:sp>
      <p:sp>
        <p:nvSpPr>
          <p:cNvPr id="72719" name="Line 15"/>
          <p:cNvSpPr>
            <a:spLocks noChangeShapeType="1"/>
          </p:cNvSpPr>
          <p:nvPr/>
        </p:nvSpPr>
        <p:spPr bwMode="auto">
          <a:xfrm flipV="1">
            <a:off x="3657600" y="3048000"/>
            <a:ext cx="1828800" cy="838200"/>
          </a:xfrm>
          <a:prstGeom prst="line">
            <a:avLst/>
          </a:prstGeom>
          <a:noFill/>
          <a:ln w="9525">
            <a:solidFill>
              <a:srgbClr val="00B200"/>
            </a:solidFill>
            <a:round/>
            <a:headEnd/>
            <a:tailEnd type="triangle" w="med" len="med"/>
          </a:ln>
          <a:effectLst/>
        </p:spPr>
        <p:txBody>
          <a:bodyPr/>
          <a:lstStyle/>
          <a:p>
            <a:endParaRPr lang="zh-CN" altLang="en-US"/>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left)">
                                      <p:cBhvr>
                                        <p:cTn id="7" dur="500"/>
                                        <p:tgtEl>
                                          <p:spTgt spid="727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qhm\leture\cha3_19.jpg"/>
          <p:cNvPicPr>
            <a:picLocks noChangeAspect="1" noChangeArrowheads="1"/>
          </p:cNvPicPr>
          <p:nvPr/>
        </p:nvPicPr>
        <p:blipFill>
          <a:blip r:embed="rId2" cstate="print"/>
          <a:srcRect l="8382" t="10471" r="10477" b="6664"/>
          <a:stretch>
            <a:fillRect/>
          </a:stretch>
        </p:blipFill>
        <p:spPr bwMode="auto">
          <a:xfrm>
            <a:off x="0" y="2590800"/>
            <a:ext cx="3962400" cy="4267200"/>
          </a:xfrm>
          <a:prstGeom prst="rect">
            <a:avLst/>
          </a:prstGeom>
          <a:noFill/>
          <a:ln w="9525">
            <a:noFill/>
            <a:miter lim="800000"/>
            <a:headEnd/>
            <a:tailEnd/>
          </a:ln>
        </p:spPr>
      </p:pic>
      <p:sp>
        <p:nvSpPr>
          <p:cNvPr id="18435" name="Rectangle 3"/>
          <p:cNvSpPr>
            <a:spLocks noChangeArrowheads="1"/>
          </p:cNvSpPr>
          <p:nvPr/>
        </p:nvSpPr>
        <p:spPr bwMode="auto">
          <a:xfrm>
            <a:off x="304800" y="1066800"/>
            <a:ext cx="2362200" cy="523220"/>
          </a:xfrm>
          <a:prstGeom prst="rect">
            <a:avLst/>
          </a:prstGeom>
          <a:noFill/>
          <a:ln w="9525">
            <a:noFill/>
            <a:miter lim="800000"/>
            <a:headEnd/>
            <a:tailEnd/>
          </a:ln>
          <a:effectLst/>
        </p:spPr>
        <p:txBody>
          <a:bodyPr>
            <a:spAutoFit/>
          </a:bodyPr>
          <a:lstStyle/>
          <a:p>
            <a:pPr eaLnBrk="0" hangingPunct="0">
              <a:spcBef>
                <a:spcPct val="50000"/>
              </a:spcBef>
            </a:pPr>
            <a:r>
              <a:rPr lang="de-DE" altLang="zh-CN" sz="2800" dirty="0">
                <a:solidFill>
                  <a:srgbClr val="C00000"/>
                </a:solidFill>
                <a:latin typeface="Times New Roman" panose="02020603050405020304" pitchFamily="18" charset="0"/>
                <a:cs typeface="Times New Roman" panose="02020603050405020304" pitchFamily="18" charset="0"/>
              </a:rPr>
              <a:t>Examples</a:t>
            </a:r>
          </a:p>
        </p:txBody>
      </p:sp>
      <p:pic>
        <p:nvPicPr>
          <p:cNvPr id="18436" name="Picture 4" descr="C:\My Documents\qhm\leture\cha3_18.jpg"/>
          <p:cNvPicPr>
            <a:picLocks noChangeAspect="1" noChangeArrowheads="1"/>
          </p:cNvPicPr>
          <p:nvPr/>
        </p:nvPicPr>
        <p:blipFill>
          <a:blip r:embed="rId3" cstate="print"/>
          <a:srcRect l="2695" t="5608" r="5391" b="5608"/>
          <a:stretch>
            <a:fillRect/>
          </a:stretch>
        </p:blipFill>
        <p:spPr bwMode="auto">
          <a:xfrm>
            <a:off x="3821113" y="0"/>
            <a:ext cx="5322887" cy="3294063"/>
          </a:xfrm>
          <a:prstGeom prst="rect">
            <a:avLst/>
          </a:prstGeom>
          <a:noFill/>
          <a:ln w="9525">
            <a:noFill/>
            <a:miter lim="800000"/>
            <a:headEnd/>
            <a:tailEnd/>
          </a:ln>
        </p:spPr>
      </p:pic>
      <p:sp>
        <p:nvSpPr>
          <p:cNvPr id="18437" name="Rectangle 5"/>
          <p:cNvSpPr>
            <a:spLocks noChangeArrowheads="1"/>
          </p:cNvSpPr>
          <p:nvPr/>
        </p:nvSpPr>
        <p:spPr bwMode="auto">
          <a:xfrm>
            <a:off x="4139952" y="3538846"/>
            <a:ext cx="4485456" cy="2057400"/>
          </a:xfrm>
          <a:prstGeom prst="rect">
            <a:avLst/>
          </a:prstGeom>
          <a:solidFill>
            <a:schemeClr val="bg1"/>
          </a:solidFill>
          <a:ln w="9525">
            <a:solidFill>
              <a:schemeClr val="bg1"/>
            </a:solidFill>
            <a:miter lim="800000"/>
            <a:headEnd/>
            <a:tailEnd/>
          </a:ln>
          <a:effectLst/>
        </p:spPr>
        <p:txBody>
          <a:bodyPr wrap="none" anchor="ctr"/>
          <a:lstStyle/>
          <a:p>
            <a:r>
              <a:rPr lang="de-DE" altLang="zh-CN" sz="2400" dirty="0">
                <a:latin typeface="华文楷体" panose="02010600040101010101" pitchFamily="2" charset="-122"/>
                <a:ea typeface="华文楷体" panose="02010600040101010101" pitchFamily="2" charset="-122"/>
              </a:rPr>
              <a:t>The different criteria for determining </a:t>
            </a:r>
          </a:p>
          <a:p>
            <a:r>
              <a:rPr lang="de-DE" altLang="zh-CN" sz="2400" i="1" dirty="0">
                <a:latin typeface="华文楷体" panose="02010600040101010101" pitchFamily="2" charset="-122"/>
                <a:ea typeface="华文楷体" panose="02010600040101010101" pitchFamily="2" charset="-122"/>
              </a:rPr>
              <a:t>T</a:t>
            </a:r>
            <a:r>
              <a:rPr lang="de-DE" altLang="zh-CN" sz="2400" i="1" baseline="-25000" dirty="0">
                <a:latin typeface="华文楷体" panose="02010600040101010101" pitchFamily="2" charset="-122"/>
                <a:ea typeface="华文楷体" panose="02010600040101010101" pitchFamily="2" charset="-122"/>
              </a:rPr>
              <a:t>eff</a:t>
            </a:r>
            <a:r>
              <a:rPr lang="de-DE" altLang="zh-CN" sz="2400" dirty="0">
                <a:latin typeface="华文楷体" panose="02010600040101010101" pitchFamily="2" charset="-122"/>
                <a:ea typeface="华文楷体" panose="02010600040101010101" pitchFamily="2" charset="-122"/>
              </a:rPr>
              <a:t>  and log g are collected in the </a:t>
            </a:r>
          </a:p>
          <a:p>
            <a:r>
              <a:rPr lang="de-DE" altLang="zh-CN" sz="2400" dirty="0">
                <a:latin typeface="华文楷体" panose="02010600040101010101" pitchFamily="2" charset="-122"/>
                <a:ea typeface="华文楷体" panose="02010600040101010101" pitchFamily="2" charset="-122"/>
              </a:rPr>
              <a:t>corresponding parameter plane </a:t>
            </a:r>
          </a:p>
          <a:p>
            <a:r>
              <a:rPr lang="de-DE" altLang="zh-CN" sz="2400" dirty="0">
                <a:latin typeface="华文楷体" panose="02010600040101010101" pitchFamily="2" charset="-122"/>
                <a:ea typeface="华文楷体" panose="02010600040101010101" pitchFamily="2" charset="-122"/>
              </a:rPr>
              <a:t>with the </a:t>
            </a:r>
            <a:r>
              <a:rPr lang="de-DE" altLang="zh-CN" sz="2400" dirty="0">
                <a:solidFill>
                  <a:srgbClr val="FF0000"/>
                </a:solidFill>
                <a:latin typeface="华文楷体" panose="02010600040101010101" pitchFamily="2" charset="-122"/>
                <a:ea typeface="华文楷体" panose="02010600040101010101" pitchFamily="2" charset="-122"/>
              </a:rPr>
              <a:t>final stellar parameters</a:t>
            </a:r>
            <a:r>
              <a:rPr lang="de-DE" altLang="zh-CN" sz="2400" dirty="0">
                <a:latin typeface="华文楷体" panose="02010600040101010101" pitchFamily="2" charset="-122"/>
                <a:ea typeface="华文楷体" panose="02010600040101010101" pitchFamily="2" charset="-122"/>
              </a:rPr>
              <a:t> </a:t>
            </a:r>
          </a:p>
          <a:p>
            <a:r>
              <a:rPr lang="de-DE" altLang="zh-CN" sz="2400" dirty="0">
                <a:latin typeface="华文楷体" panose="02010600040101010101" pitchFamily="2" charset="-122"/>
                <a:ea typeface="华文楷体" panose="02010600040101010101" pitchFamily="2" charset="-122"/>
              </a:rPr>
              <a:t>obtained from the mean intersection </a:t>
            </a:r>
          </a:p>
          <a:p>
            <a:r>
              <a:rPr lang="de-DE" altLang="zh-CN" sz="2400" dirty="0">
                <a:latin typeface="华文楷体" panose="02010600040101010101" pitchFamily="2" charset="-122"/>
                <a:ea typeface="华文楷体" panose="02010600040101010101" pitchFamily="2" charset="-122"/>
              </a:rPr>
              <a:t>point.</a:t>
            </a:r>
            <a:endParaRPr lang="en-US" altLang="zh-CN" sz="2400" dirty="0">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p:txBody>
          <a:bodyPr/>
          <a:lstStyle/>
          <a:p>
            <a:pPr>
              <a:buNone/>
            </a:pP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2024-7-5</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611560" y="1196752"/>
            <a:ext cx="7908623" cy="5279132"/>
          </a:xfrm>
          <a:prstGeom prst="rect">
            <a:avLst/>
          </a:prstGeom>
          <a:noFill/>
          <a:ln w="9525">
            <a:noFill/>
            <a:miter lim="800000"/>
            <a:headEnd/>
            <a:tailEnd/>
          </a:ln>
        </p:spPr>
      </p:pic>
      <p:sp>
        <p:nvSpPr>
          <p:cNvPr id="8" name="圆角矩形 7"/>
          <p:cNvSpPr/>
          <p:nvPr/>
        </p:nvSpPr>
        <p:spPr bwMode="auto">
          <a:xfrm>
            <a:off x="6948264" y="6165304"/>
            <a:ext cx="792088" cy="21602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Verdana" pitchFamily="34" charset="0"/>
              <a:ea typeface="宋体" charset="-122"/>
            </a:endParaRPr>
          </a:p>
        </p:txBody>
      </p:sp>
    </p:spTree>
  </p:cSld>
  <p:clrMapOvr>
    <a:masterClrMapping/>
  </p:clrMapOvr>
  <p:transition>
    <p:blinds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04801"/>
            <a:ext cx="9144000" cy="963960"/>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如何获取元素丰度信息</a:t>
            </a:r>
            <a:r>
              <a:rPr lang="en-US" altLang="zh-CN" sz="3600" b="1" dirty="0">
                <a:solidFill>
                  <a:schemeClr val="tx1"/>
                </a:solidFill>
                <a:latin typeface="华文楷体" panose="02010600040101010101" pitchFamily="2" charset="-122"/>
                <a:ea typeface="华文楷体" panose="02010600040101010101" pitchFamily="2" charset="-122"/>
                <a:cs typeface="Times New Roman" pitchFamily="18" charset="0"/>
              </a:rPr>
              <a:t> </a:t>
            </a:r>
            <a:endParaRPr lang="zh-CN" altLang="en-US" sz="3600" dirty="0">
              <a:solidFill>
                <a:schemeClr val="tx1"/>
              </a:solidFill>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67544" y="1628800"/>
            <a:ext cx="8496944" cy="4267200"/>
          </a:xfrm>
        </p:spPr>
        <p:txBody>
          <a:bodyPr/>
          <a:lstStyle/>
          <a:p>
            <a:pPr>
              <a:buFont typeface="Wingdings" pitchFamily="2" charset="2"/>
              <a:buChar char="Ø"/>
            </a:pPr>
            <a:r>
              <a:rPr lang="zh-CN" altLang="en-US" sz="2800" dirty="0">
                <a:latin typeface="华文楷体" panose="02010600040101010101" pitchFamily="2" charset="-122"/>
                <a:ea typeface="华文楷体" panose="02010600040101010101" pitchFamily="2" charset="-122"/>
                <a:cs typeface="Times New Roman" pitchFamily="18" charset="0"/>
              </a:rPr>
              <a:t>计算恒星大气模型</a:t>
            </a:r>
            <a:endParaRPr lang="en-US" altLang="zh-CN" sz="2800" dirty="0">
              <a:latin typeface="华文楷体" panose="02010600040101010101" pitchFamily="2" charset="-122"/>
              <a:ea typeface="华文楷体" panose="02010600040101010101" pitchFamily="2" charset="-122"/>
              <a:cs typeface="Times New Roman" pitchFamily="18" charset="0"/>
            </a:endParaRPr>
          </a:p>
          <a:p>
            <a:pPr marL="0" indent="0">
              <a:buNone/>
            </a:pPr>
            <a:r>
              <a:rPr lang="zh-CN" altLang="en-US" sz="2800" dirty="0">
                <a:latin typeface="华文楷体" panose="02010600040101010101" pitchFamily="2" charset="-122"/>
                <a:ea typeface="华文楷体" panose="02010600040101010101" pitchFamily="2" charset="-122"/>
                <a:cs typeface="Times New Roman" pitchFamily="18" charset="0"/>
              </a:rPr>
              <a:t>方法：</a:t>
            </a:r>
            <a:endParaRPr lang="en-US" altLang="zh-CN" sz="2800" dirty="0">
              <a:latin typeface="华文楷体" panose="02010600040101010101" pitchFamily="2" charset="-122"/>
              <a:ea typeface="华文楷体" panose="02010600040101010101" pitchFamily="2" charset="-122"/>
              <a:cs typeface="Times New Roman" pitchFamily="18" charset="0"/>
            </a:endParaRPr>
          </a:p>
          <a:p>
            <a:pPr marL="0" indent="0">
              <a:buNone/>
            </a:pPr>
            <a:r>
              <a:rPr lang="en-US" altLang="zh-CN" sz="2800" dirty="0">
                <a:latin typeface="华文楷体" panose="02010600040101010101" pitchFamily="2" charset="-122"/>
                <a:ea typeface="华文楷体" panose="02010600040101010101" pitchFamily="2" charset="-122"/>
                <a:cs typeface="Times New Roman" pitchFamily="18" charset="0"/>
              </a:rPr>
              <a:t> </a:t>
            </a:r>
          </a:p>
          <a:p>
            <a:pPr marL="0" indent="0">
              <a:buNone/>
            </a:pPr>
            <a:endParaRPr lang="en-US" altLang="zh-CN" sz="2800" dirty="0">
              <a:latin typeface="华文楷体" panose="02010600040101010101" pitchFamily="2" charset="-122"/>
              <a:ea typeface="华文楷体" panose="02010600040101010101" pitchFamily="2" charset="-122"/>
              <a:cs typeface="Times New Roman" pitchFamily="18" charset="0"/>
            </a:endParaRPr>
          </a:p>
          <a:p>
            <a:pPr marL="0" indent="0">
              <a:buNone/>
            </a:pPr>
            <a:r>
              <a:rPr lang="en-US" altLang="zh-CN" sz="2800" dirty="0">
                <a:latin typeface="华文楷体" panose="02010600040101010101" pitchFamily="2" charset="-122"/>
                <a:ea typeface="华文楷体" panose="02010600040101010101" pitchFamily="2" charset="-122"/>
                <a:cs typeface="Times New Roman" pitchFamily="18" charset="0"/>
              </a:rPr>
              <a:t> </a:t>
            </a:r>
            <a:r>
              <a:rPr lang="zh-CN" altLang="en-US" sz="2800" dirty="0">
                <a:latin typeface="华文楷体" panose="02010600040101010101" pitchFamily="2" charset="-122"/>
                <a:ea typeface="华文楷体" panose="02010600040101010101" pitchFamily="2" charset="-122"/>
                <a:cs typeface="Times New Roman" pitchFamily="18" charset="0"/>
              </a:rPr>
              <a:t>生长曲线：</a:t>
            </a:r>
            <a:r>
              <a:rPr lang="en-US" altLang="zh-CN" sz="2800" dirty="0">
                <a:latin typeface="华文楷体" panose="02010600040101010101" pitchFamily="2" charset="-122"/>
                <a:ea typeface="华文楷体" panose="02010600040101010101" pitchFamily="2" charset="-122"/>
                <a:cs typeface="Times New Roman" pitchFamily="18" charset="0"/>
              </a:rPr>
              <a:t> </a:t>
            </a:r>
            <a:r>
              <a:rPr lang="zh-CN" altLang="en-US" sz="2800" dirty="0">
                <a:latin typeface="华文楷体" panose="02010600040101010101" pitchFamily="2" charset="-122"/>
                <a:ea typeface="华文楷体" panose="02010600040101010101" pitchFamily="2" charset="-122"/>
                <a:cs typeface="Times New Roman" pitchFamily="18" charset="0"/>
              </a:rPr>
              <a:t>等值宽度</a:t>
            </a:r>
            <a:r>
              <a:rPr lang="en-US" altLang="zh-CN" sz="2800" dirty="0">
                <a:latin typeface="华文楷体" panose="02010600040101010101" pitchFamily="2" charset="-122"/>
                <a:ea typeface="华文楷体" panose="02010600040101010101" pitchFamily="2" charset="-122"/>
                <a:cs typeface="Times New Roman" pitchFamily="18" charset="0"/>
              </a:rPr>
              <a:t>---</a:t>
            </a:r>
            <a:r>
              <a:rPr lang="zh-CN" altLang="en-US" sz="2800" dirty="0">
                <a:latin typeface="华文楷体" panose="02010600040101010101" pitchFamily="2" charset="-122"/>
                <a:ea typeface="华文楷体" panose="02010600040101010101" pitchFamily="2" charset="-122"/>
                <a:cs typeface="Times New Roman" pitchFamily="18" charset="0"/>
              </a:rPr>
              <a:t>元素丰度</a:t>
            </a:r>
            <a:endParaRPr lang="en-US" altLang="zh-CN" sz="2800" dirty="0">
              <a:latin typeface="华文楷体" panose="02010600040101010101" pitchFamily="2" charset="-122"/>
              <a:ea typeface="华文楷体" panose="02010600040101010101" pitchFamily="2" charset="-122"/>
              <a:cs typeface="Times New Roman" pitchFamily="18" charset="0"/>
            </a:endParaRPr>
          </a:p>
          <a:p>
            <a:pPr marL="0" indent="0">
              <a:buNone/>
            </a:pPr>
            <a:r>
              <a:rPr lang="en-US" altLang="zh-CN" sz="2800" dirty="0">
                <a:latin typeface="华文楷体" panose="02010600040101010101" pitchFamily="2" charset="-122"/>
                <a:ea typeface="华文楷体" panose="02010600040101010101" pitchFamily="2" charset="-122"/>
                <a:cs typeface="Times New Roman" pitchFamily="18" charset="0"/>
              </a:rPr>
              <a:t> </a:t>
            </a:r>
            <a:r>
              <a:rPr lang="zh-CN" altLang="en-US" sz="2800" dirty="0">
                <a:latin typeface="华文楷体" panose="02010600040101010101" pitchFamily="2" charset="-122"/>
                <a:ea typeface="华文楷体" panose="02010600040101010101" pitchFamily="2" charset="-122"/>
                <a:cs typeface="Times New Roman" pitchFamily="18" charset="0"/>
              </a:rPr>
              <a:t>光谱综合：利用的丰度计算理论光谱并与观测光谱比较后确定元素丰度</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pic>
        <p:nvPicPr>
          <p:cNvPr id="5" name="Picture 8" descr="naoc_bg_blue"/>
          <p:cNvPicPr>
            <a:picLocks noChangeAspect="1" noChangeArrowheads="1"/>
          </p:cNvPicPr>
          <p:nvPr/>
        </p:nvPicPr>
        <p:blipFill>
          <a:blip r:embed="rId2" cstate="print"/>
          <a:srcRect/>
          <a:stretch>
            <a:fillRect/>
          </a:stretch>
        </p:blipFill>
        <p:spPr bwMode="auto">
          <a:xfrm>
            <a:off x="7773863" y="275672"/>
            <a:ext cx="1190625" cy="908050"/>
          </a:xfrm>
          <a:prstGeom prst="rect">
            <a:avLst/>
          </a:prstGeom>
          <a:noFill/>
          <a:ln w="9525">
            <a:noFill/>
            <a:miter lim="800000"/>
            <a:headEnd/>
            <a:tailEnd/>
          </a:ln>
        </p:spPr>
      </p:pic>
      <p:sp>
        <p:nvSpPr>
          <p:cNvPr id="6" name="右大括号 5">
            <a:extLst>
              <a:ext uri="{FF2B5EF4-FFF2-40B4-BE49-F238E27FC236}">
                <a16:creationId xmlns:a16="http://schemas.microsoft.com/office/drawing/2014/main" id="{8EF54F75-1C4B-C28E-BF1F-E13DAB73AF4F}"/>
              </a:ext>
            </a:extLst>
          </p:cNvPr>
          <p:cNvSpPr/>
          <p:nvPr/>
        </p:nvSpPr>
        <p:spPr bwMode="auto">
          <a:xfrm>
            <a:off x="683568" y="2780928"/>
            <a:ext cx="513350" cy="842392"/>
          </a:xfrm>
          <a:prstGeom prst="rightBrace">
            <a:avLst>
              <a:gd name="adj1" fmla="val 0"/>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1</a:t>
            </a:r>
            <a:r>
              <a:rPr kumimoji="0" lang="zh-CN" altLang="en-US" sz="1800" b="0" i="0" u="none" strike="noStrike" cap="none" normalizeH="0" baseline="0" dirty="0">
                <a:ln>
                  <a:noFill/>
                </a:ln>
                <a:solidFill>
                  <a:schemeClr val="tx1"/>
                </a:solidFill>
                <a:effectLst/>
                <a:latin typeface="Verdana" pitchFamily="34" charset="0"/>
                <a:ea typeface="宋体" charset="-122"/>
              </a:rPr>
              <a:t>、</a:t>
            </a:r>
            <a:r>
              <a:rPr kumimoji="0" lang="zh-CN" altLang="en-US" sz="2000" b="0" i="0" u="none" strike="noStrike" cap="none" normalizeH="0" baseline="0" dirty="0">
                <a:ln>
                  <a:noFill/>
                </a:ln>
                <a:solidFill>
                  <a:srgbClr val="C00000"/>
                </a:solidFill>
                <a:effectLst/>
                <a:latin typeface="华文楷体" panose="02010600040101010101" pitchFamily="2" charset="-122"/>
                <a:ea typeface="华文楷体" panose="02010600040101010101" pitchFamily="2" charset="-122"/>
              </a:rPr>
              <a:t>生长曲线</a:t>
            </a:r>
            <a:endParaRPr kumimoji="0" lang="en-US" altLang="zh-CN" sz="2000" b="0" i="0" u="none" strike="noStrike" cap="none" normalizeH="0" baseline="0" dirty="0">
              <a:ln>
                <a:noFill/>
              </a:ln>
              <a:solidFill>
                <a:srgbClr val="C00000"/>
              </a:solidFill>
              <a:effectLst/>
              <a:latin typeface="华文楷体" panose="02010600040101010101" pitchFamily="2" charset="-122"/>
              <a:ea typeface="华文楷体" panose="02010600040101010101" pitchFamily="2" charset="-122"/>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C00000"/>
              </a:solidFill>
              <a:effectLst/>
              <a:latin typeface="华文楷体" panose="02010600040101010101" pitchFamily="2" charset="-122"/>
              <a:ea typeface="华文楷体" panose="02010600040101010101" pitchFamily="2" charset="-122"/>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zh-CN" sz="2000" dirty="0">
                <a:solidFill>
                  <a:srgbClr val="C00000"/>
                </a:solidFill>
                <a:latin typeface="华文楷体" panose="02010600040101010101" pitchFamily="2" charset="-122"/>
                <a:ea typeface="华文楷体" panose="02010600040101010101" pitchFamily="2" charset="-122"/>
              </a:rPr>
              <a:t>2</a:t>
            </a:r>
            <a:r>
              <a:rPr lang="zh-CN" altLang="en-US" sz="2000" dirty="0">
                <a:solidFill>
                  <a:srgbClr val="C00000"/>
                </a:solidFill>
                <a:latin typeface="华文楷体" panose="02010600040101010101" pitchFamily="2" charset="-122"/>
                <a:ea typeface="华文楷体" panose="02010600040101010101" pitchFamily="2" charset="-122"/>
              </a:rPr>
              <a:t>、光谱综合</a:t>
            </a:r>
            <a:endParaRPr kumimoji="0" lang="zh-CN" altLang="en-US" sz="2000" b="0" i="0" u="none" strike="noStrike" cap="none" normalizeH="0" baseline="0" dirty="0">
              <a:ln>
                <a:noFill/>
              </a:ln>
              <a:solidFill>
                <a:srgbClr val="C00000"/>
              </a:solidFill>
              <a:effectLst/>
              <a:latin typeface="华文楷体" panose="02010600040101010101" pitchFamily="2" charset="-122"/>
              <a:ea typeface="华文楷体" panose="02010600040101010101" pitchFamily="2" charset="-122"/>
            </a:endParaRPr>
          </a:p>
        </p:txBody>
      </p:sp>
    </p:spTree>
  </p:cSld>
  <p:clrMapOvr>
    <a:masterClrMapping/>
  </p:clrMapOvr>
  <p:transition>
    <p:blinds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04801"/>
            <a:ext cx="8892480" cy="747936"/>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从谱线到丰度</a:t>
            </a:r>
            <a:endParaRPr lang="zh-CN" altLang="en-US" b="1" dirty="0">
              <a:solidFill>
                <a:schemeClr val="tx1"/>
              </a:solidFill>
              <a:latin typeface="华文楷体" panose="02010600040101010101" pitchFamily="2" charset="-122"/>
              <a:ea typeface="华文楷体" panose="02010600040101010101" pitchFamily="2" charset="-122"/>
              <a:cs typeface="Times New Roman" pitchFamily="18" charset="0"/>
            </a:endParaRPr>
          </a:p>
        </p:txBody>
      </p:sp>
      <p:sp>
        <p:nvSpPr>
          <p:cNvPr id="3" name="内容占位符 2"/>
          <p:cNvSpPr>
            <a:spLocks noGrp="1"/>
          </p:cNvSpPr>
          <p:nvPr>
            <p:ph idx="1"/>
          </p:nvPr>
        </p:nvSpPr>
        <p:spPr>
          <a:xfrm>
            <a:off x="0" y="1752600"/>
            <a:ext cx="5148064" cy="4267200"/>
          </a:xfrm>
        </p:spPr>
        <p:txBody>
          <a:bodyPr/>
          <a:lstStyle/>
          <a:p>
            <a:pPr marL="0" indent="0">
              <a:buNone/>
            </a:pPr>
            <a:r>
              <a:rPr lang="zh-CN" altLang="en-US" sz="2400" b="1" dirty="0">
                <a:latin typeface="华文楷体" panose="02010600040101010101" pitchFamily="2" charset="-122"/>
                <a:ea typeface="华文楷体" panose="02010600040101010101" pitchFamily="2" charset="-122"/>
                <a:cs typeface="Times New Roman" pitchFamily="18" charset="0"/>
              </a:rPr>
              <a:t>等值宽度方法：利用谱线的等值宽度与元素丰度的相关性（生长曲线）</a:t>
            </a:r>
            <a:endParaRPr lang="en-US" altLang="zh-CN" sz="2400" b="1" dirty="0">
              <a:latin typeface="华文楷体" panose="02010600040101010101" pitchFamily="2" charset="-122"/>
              <a:ea typeface="华文楷体" panose="02010600040101010101" pitchFamily="2" charset="-122"/>
              <a:cs typeface="Times New Roman" pitchFamily="18" charset="0"/>
            </a:endParaRPr>
          </a:p>
          <a:p>
            <a:pPr>
              <a:buFont typeface="Wingdings" pitchFamily="2" charset="2"/>
              <a:buChar char="l"/>
            </a:pPr>
            <a:r>
              <a:rPr lang="zh-CN" altLang="en-US" sz="2400" b="1" dirty="0">
                <a:latin typeface="华文楷体" panose="02010600040101010101" pitchFamily="2" charset="-122"/>
                <a:ea typeface="华文楷体" panose="02010600040101010101" pitchFamily="2" charset="-122"/>
                <a:cs typeface="Times New Roman" pitchFamily="18" charset="0"/>
              </a:rPr>
              <a:t>弱线</a:t>
            </a:r>
            <a:r>
              <a:rPr lang="en-US" altLang="zh-CN" sz="2400" b="1" dirty="0">
                <a:latin typeface="华文楷体" panose="02010600040101010101" pitchFamily="2" charset="-122"/>
                <a:ea typeface="华文楷体" panose="02010600040101010101" pitchFamily="2" charset="-122"/>
                <a:cs typeface="Times New Roman" pitchFamily="18" charset="0"/>
              </a:rPr>
              <a:t>:   </a:t>
            </a:r>
            <a:r>
              <a:rPr lang="en-US" altLang="zh-CN" sz="2400" b="1" i="1" dirty="0">
                <a:latin typeface="华文楷体" panose="02010600040101010101" pitchFamily="2" charset="-122"/>
                <a:ea typeface="华文楷体" panose="02010600040101010101" pitchFamily="2" charset="-122"/>
                <a:cs typeface="Times New Roman" pitchFamily="18" charset="0"/>
              </a:rPr>
              <a:t>W ∝ A</a:t>
            </a:r>
            <a:endParaRPr lang="en-US" altLang="zh-CN" sz="2400" b="1" dirty="0">
              <a:latin typeface="华文楷体" panose="02010600040101010101" pitchFamily="2" charset="-122"/>
              <a:ea typeface="华文楷体" panose="02010600040101010101" pitchFamily="2" charset="-122"/>
              <a:cs typeface="Times New Roman" pitchFamily="18" charset="0"/>
            </a:endParaRPr>
          </a:p>
          <a:p>
            <a:pPr>
              <a:buFont typeface="Wingdings" pitchFamily="2" charset="2"/>
              <a:buChar char="l"/>
            </a:pPr>
            <a:r>
              <a:rPr lang="zh-CN" altLang="en-US" sz="2400" b="1" dirty="0">
                <a:latin typeface="华文楷体" panose="02010600040101010101" pitchFamily="2" charset="-122"/>
                <a:ea typeface="华文楷体" panose="02010600040101010101" pitchFamily="2" charset="-122"/>
                <a:cs typeface="Times New Roman" pitchFamily="18" charset="0"/>
              </a:rPr>
              <a:t>强线</a:t>
            </a:r>
            <a:r>
              <a:rPr lang="en-US" altLang="zh-CN" sz="2400" b="1" dirty="0">
                <a:latin typeface="华文楷体" panose="02010600040101010101" pitchFamily="2" charset="-122"/>
                <a:ea typeface="华文楷体" panose="02010600040101010101" pitchFamily="2" charset="-122"/>
                <a:cs typeface="Times New Roman" pitchFamily="18" charset="0"/>
              </a:rPr>
              <a:t>:  </a:t>
            </a:r>
          </a:p>
          <a:p>
            <a:pPr>
              <a:buFont typeface="Wingdings" pitchFamily="2" charset="2"/>
              <a:buChar char="l"/>
            </a:pPr>
            <a:r>
              <a:rPr lang="zh-CN" altLang="en-US" sz="2400" b="1" dirty="0">
                <a:latin typeface="华文楷体" panose="02010600040101010101" pitchFamily="2" charset="-122"/>
                <a:ea typeface="华文楷体" panose="02010600040101010101" pitchFamily="2" charset="-122"/>
                <a:cs typeface="Times New Roman" pitchFamily="18" charset="0"/>
              </a:rPr>
              <a:t>很强的谱线</a:t>
            </a:r>
            <a:r>
              <a:rPr lang="en-US" altLang="zh-CN" sz="2400" b="1" dirty="0">
                <a:latin typeface="华文楷体" panose="02010600040101010101" pitchFamily="2" charset="-122"/>
                <a:ea typeface="华文楷体" panose="02010600040101010101" pitchFamily="2" charset="-122"/>
                <a:cs typeface="Times New Roman" pitchFamily="18" charset="0"/>
              </a:rPr>
              <a:t>: </a:t>
            </a:r>
            <a:r>
              <a:rPr lang="zh-CN" altLang="en-US" sz="2400" b="1" dirty="0">
                <a:latin typeface="华文楷体" panose="02010600040101010101" pitchFamily="2" charset="-122"/>
                <a:ea typeface="华文楷体" panose="02010600040101010101" pitchFamily="2" charset="-122"/>
                <a:cs typeface="Times New Roman" pitchFamily="18" charset="0"/>
              </a:rPr>
              <a:t>阻尼致宽主导</a:t>
            </a:r>
            <a:r>
              <a:rPr lang="en-US" altLang="zh-CN" sz="2400" b="1" dirty="0">
                <a:latin typeface="华文楷体" panose="02010600040101010101" pitchFamily="2" charset="-122"/>
                <a:ea typeface="华文楷体" panose="02010600040101010101" pitchFamily="2" charset="-122"/>
                <a:cs typeface="Times New Roman" pitchFamily="18" charset="0"/>
              </a:rPr>
              <a:t> </a:t>
            </a:r>
          </a:p>
          <a:p>
            <a:pPr marL="0" indent="0">
              <a:buNone/>
            </a:pPr>
            <a:endParaRPr lang="en-US" altLang="zh-CN" sz="2800" b="1" dirty="0">
              <a:solidFill>
                <a:srgbClr val="CC0000"/>
              </a:solidFill>
              <a:latin typeface="Times New Roman" pitchFamily="18" charset="0"/>
              <a:cs typeface="Times New Roman" pitchFamily="18" charset="0"/>
            </a:endParaRPr>
          </a:p>
          <a:p>
            <a:pPr marL="0" indent="0">
              <a:buNone/>
            </a:pPr>
            <a:r>
              <a:rPr lang="zh-CN" altLang="en-US" sz="2400" b="1" dirty="0">
                <a:solidFill>
                  <a:srgbClr val="CC0000"/>
                </a:solidFill>
                <a:latin typeface="华文楷体" panose="02010600040101010101" pitchFamily="2" charset="-122"/>
                <a:ea typeface="华文楷体" panose="02010600040101010101" pitchFamily="2" charset="-122"/>
                <a:cs typeface="Times New Roman" pitchFamily="18" charset="0"/>
              </a:rPr>
              <a:t>因此弱线是元素丰度最好的标志</a:t>
            </a:r>
            <a:endParaRPr lang="en-US" altLang="zh-CN" sz="2400" b="1" dirty="0">
              <a:solidFill>
                <a:srgbClr val="CC0000"/>
              </a:solidFill>
              <a:latin typeface="华文楷体" panose="02010600040101010101" pitchFamily="2" charset="-122"/>
              <a:ea typeface="华文楷体" panose="02010600040101010101" pitchFamily="2" charset="-122"/>
              <a:cs typeface="Times New Roman" pitchFamily="18" charset="0"/>
            </a:endParaRPr>
          </a:p>
          <a:p>
            <a:pPr>
              <a:buNone/>
            </a:pPr>
            <a:r>
              <a:rPr lang="zh-CN" altLang="en-US" sz="2400" b="1" dirty="0">
                <a:solidFill>
                  <a:srgbClr val="0070C0"/>
                </a:solidFill>
                <a:latin typeface="华文楷体" panose="02010600040101010101" pitchFamily="2" charset="-122"/>
                <a:ea typeface="华文楷体" panose="02010600040101010101" pitchFamily="2" charset="-122"/>
                <a:cs typeface="Times New Roman" pitchFamily="18" charset="0"/>
              </a:rPr>
              <a:t>中等强度的谱线最差</a:t>
            </a:r>
            <a:r>
              <a:rPr lang="en-US" altLang="zh-CN" sz="2400" b="1" dirty="0">
                <a:solidFill>
                  <a:srgbClr val="0070C0"/>
                </a:solidFill>
                <a:latin typeface="华文楷体" panose="02010600040101010101" pitchFamily="2" charset="-122"/>
                <a:ea typeface="华文楷体" panose="02010600040101010101" pitchFamily="2" charset="-122"/>
                <a:cs typeface="Times New Roman" pitchFamily="18" charset="0"/>
              </a:rPr>
              <a:t>!</a:t>
            </a:r>
            <a:endParaRPr lang="zh-CN" altLang="en-US" sz="2400" b="1" dirty="0">
              <a:solidFill>
                <a:srgbClr val="0070C0"/>
              </a:solidFill>
              <a:latin typeface="华文楷体" panose="02010600040101010101" pitchFamily="2" charset="-122"/>
              <a:ea typeface="华文楷体" panose="02010600040101010101" pitchFamily="2" charset="-122"/>
              <a:cs typeface="Times New Roman" pitchFamily="18" charset="0"/>
            </a:endParaRP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pic>
        <p:nvPicPr>
          <p:cNvPr id="126978" name="Picture 2"/>
          <p:cNvPicPr>
            <a:picLocks noChangeAspect="1" noChangeArrowheads="1"/>
          </p:cNvPicPr>
          <p:nvPr/>
        </p:nvPicPr>
        <p:blipFill>
          <a:blip r:embed="rId2" cstate="print"/>
          <a:srcRect/>
          <a:stretch>
            <a:fillRect/>
          </a:stretch>
        </p:blipFill>
        <p:spPr bwMode="auto">
          <a:xfrm>
            <a:off x="5724128" y="1268760"/>
            <a:ext cx="2915816" cy="2144807"/>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a:stretch>
            <a:fillRect/>
          </a:stretch>
        </p:blipFill>
        <p:spPr bwMode="auto">
          <a:xfrm>
            <a:off x="5220072" y="3356992"/>
            <a:ext cx="3694085" cy="2713732"/>
          </a:xfrm>
          <a:prstGeom prst="rect">
            <a:avLst/>
          </a:prstGeom>
          <a:noFill/>
          <a:ln w="9525">
            <a:noFill/>
            <a:miter lim="800000"/>
            <a:headEnd/>
            <a:tailEnd/>
          </a:ln>
        </p:spPr>
      </p:pic>
      <p:pic>
        <p:nvPicPr>
          <p:cNvPr id="182274" name="Picture 2"/>
          <p:cNvPicPr>
            <a:picLocks noChangeAspect="1" noChangeArrowheads="1"/>
          </p:cNvPicPr>
          <p:nvPr/>
        </p:nvPicPr>
        <p:blipFill>
          <a:blip r:embed="rId4" cstate="print"/>
          <a:srcRect/>
          <a:stretch>
            <a:fillRect/>
          </a:stretch>
        </p:blipFill>
        <p:spPr bwMode="auto">
          <a:xfrm>
            <a:off x="2051720" y="2924944"/>
            <a:ext cx="1652187" cy="504057"/>
          </a:xfrm>
          <a:prstGeom prst="rect">
            <a:avLst/>
          </a:prstGeom>
          <a:noFill/>
          <a:ln w="9525">
            <a:noFill/>
            <a:miter lim="800000"/>
            <a:headEnd/>
            <a:tailEnd/>
          </a:ln>
        </p:spPr>
      </p:pic>
      <p:pic>
        <p:nvPicPr>
          <p:cNvPr id="182276" name="Picture 4"/>
          <p:cNvPicPr>
            <a:picLocks noChangeAspect="1" noChangeArrowheads="1"/>
          </p:cNvPicPr>
          <p:nvPr/>
        </p:nvPicPr>
        <p:blipFill>
          <a:blip r:embed="rId5" cstate="print"/>
          <a:srcRect/>
          <a:stretch>
            <a:fillRect/>
          </a:stretch>
        </p:blipFill>
        <p:spPr bwMode="auto">
          <a:xfrm>
            <a:off x="1979712" y="3933056"/>
            <a:ext cx="1183382" cy="390264"/>
          </a:xfrm>
          <a:prstGeom prst="rect">
            <a:avLst/>
          </a:prstGeom>
          <a:noFill/>
          <a:ln w="9525">
            <a:noFill/>
            <a:miter lim="800000"/>
            <a:headEnd/>
            <a:tailEnd/>
          </a:ln>
        </p:spPr>
      </p:pic>
      <p:pic>
        <p:nvPicPr>
          <p:cNvPr id="11" name="Picture 8" descr="naoc_bg_blue"/>
          <p:cNvPicPr>
            <a:picLocks noChangeAspect="1" noChangeArrowheads="1"/>
          </p:cNvPicPr>
          <p:nvPr/>
        </p:nvPicPr>
        <p:blipFill>
          <a:blip r:embed="rId6" cstate="print"/>
          <a:srcRect/>
          <a:stretch>
            <a:fillRect/>
          </a:stretch>
        </p:blipFill>
        <p:spPr bwMode="auto">
          <a:xfrm>
            <a:off x="7953375" y="0"/>
            <a:ext cx="1190625" cy="908050"/>
          </a:xfrm>
          <a:prstGeom prst="rect">
            <a:avLst/>
          </a:prstGeom>
          <a:noFill/>
          <a:ln w="9525">
            <a:noFill/>
            <a:miter lim="800000"/>
            <a:headEnd/>
            <a:tailEnd/>
          </a:ln>
        </p:spPr>
      </p:pic>
    </p:spTree>
  </p:cSld>
  <p:clrMapOvr>
    <a:masterClrMapping/>
  </p:clrMapOvr>
  <p:transition>
    <p:blinds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304800"/>
            <a:ext cx="3635895" cy="1216025"/>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从谱线到丰度</a:t>
            </a:r>
          </a:p>
        </p:txBody>
      </p:sp>
      <p:sp>
        <p:nvSpPr>
          <p:cNvPr id="3" name="内容占位符 2"/>
          <p:cNvSpPr>
            <a:spLocks noGrp="1"/>
          </p:cNvSpPr>
          <p:nvPr>
            <p:ph idx="1"/>
          </p:nvPr>
        </p:nvSpPr>
        <p:spPr>
          <a:xfrm>
            <a:off x="251520" y="2132856"/>
            <a:ext cx="3240360" cy="3886944"/>
          </a:xfrm>
        </p:spPr>
        <p:txBody>
          <a:bodyPr/>
          <a:lstStyle/>
          <a:p>
            <a:pPr marL="0" indent="0">
              <a:lnSpc>
                <a:spcPct val="150000"/>
              </a:lnSpc>
              <a:buNone/>
            </a:pPr>
            <a:r>
              <a:rPr lang="zh-CN" altLang="en-US" sz="2400" b="1" dirty="0">
                <a:latin typeface="华文楷体" panose="02010600040101010101" pitchFamily="2" charset="-122"/>
                <a:ea typeface="华文楷体" panose="02010600040101010101" pitchFamily="2" charset="-122"/>
                <a:cs typeface="Times New Roman" pitchFamily="18" charset="0"/>
              </a:rPr>
              <a:t>光谱综合：</a:t>
            </a:r>
            <a:endParaRPr lang="en-US" altLang="zh-CN" sz="2400" b="1" dirty="0">
              <a:latin typeface="华文楷体" panose="02010600040101010101" pitchFamily="2" charset="-122"/>
              <a:ea typeface="华文楷体" panose="02010600040101010101" pitchFamily="2" charset="-122"/>
              <a:cs typeface="Times New Roman" pitchFamily="18" charset="0"/>
            </a:endParaRPr>
          </a:p>
          <a:p>
            <a:pPr marL="0" indent="0">
              <a:lnSpc>
                <a:spcPct val="150000"/>
              </a:lnSpc>
              <a:buNone/>
            </a:pPr>
            <a:r>
              <a:rPr lang="zh-CN" altLang="en-US" sz="2400" b="1" dirty="0">
                <a:latin typeface="华文楷体" panose="02010600040101010101" pitchFamily="2" charset="-122"/>
                <a:ea typeface="华文楷体" panose="02010600040101010101" pitchFamily="2" charset="-122"/>
                <a:cs typeface="Times New Roman" pitchFamily="18" charset="0"/>
              </a:rPr>
              <a:t>目前更多的科学家开始用光谱综合方法确定元素丰度</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pic>
        <p:nvPicPr>
          <p:cNvPr id="7" name="Picture 8" descr="naoc_bg_blue"/>
          <p:cNvPicPr>
            <a:picLocks noChangeAspect="1" noChangeArrowheads="1"/>
          </p:cNvPicPr>
          <p:nvPr/>
        </p:nvPicPr>
        <p:blipFill>
          <a:blip r:embed="rId2" cstate="print"/>
          <a:srcRect/>
          <a:stretch>
            <a:fillRect/>
          </a:stretch>
        </p:blipFill>
        <p:spPr bwMode="auto">
          <a:xfrm>
            <a:off x="7953375" y="0"/>
            <a:ext cx="1190625" cy="90805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3549650" y="332656"/>
            <a:ext cx="5594350" cy="5829300"/>
          </a:xfrm>
          <a:prstGeom prst="rect">
            <a:avLst/>
          </a:prstGeom>
          <a:noFill/>
          <a:ln w="9525">
            <a:noFill/>
            <a:miter lim="800000"/>
            <a:headEnd/>
            <a:tailEnd/>
          </a:ln>
          <a:effectLst/>
        </p:spPr>
      </p:pic>
    </p:spTree>
  </p:cSld>
  <p:clrMapOvr>
    <a:masterClrMapping/>
  </p:clrMapOvr>
  <p:transition>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04800"/>
            <a:ext cx="9144000" cy="1216025"/>
          </a:xfrm>
        </p:spPr>
        <p:txBody>
          <a:bodyPr/>
          <a:lstStyle/>
          <a:p>
            <a:pPr algn="ctr"/>
            <a:r>
              <a:rPr lang="zh-CN" altLang="en-US" sz="3600" b="1" dirty="0">
                <a:solidFill>
                  <a:schemeClr val="tx1"/>
                </a:solidFill>
                <a:latin typeface="华文楷体" pitchFamily="2" charset="-122"/>
                <a:ea typeface="华文楷体" pitchFamily="2" charset="-122"/>
                <a:cs typeface="Times New Roman" pitchFamily="18" charset="0"/>
              </a:rPr>
              <a:t>光谱包含哪些信息</a:t>
            </a:r>
          </a:p>
        </p:txBody>
      </p:sp>
      <p:sp>
        <p:nvSpPr>
          <p:cNvPr id="3" name="内容占位符 2"/>
          <p:cNvSpPr>
            <a:spLocks noGrp="1"/>
          </p:cNvSpPr>
          <p:nvPr>
            <p:ph idx="1"/>
          </p:nvPr>
        </p:nvSpPr>
        <p:spPr>
          <a:xfrm>
            <a:off x="0" y="1752600"/>
            <a:ext cx="4427984" cy="4267200"/>
          </a:xfrm>
        </p:spPr>
        <p:txBody>
          <a:bodyPr/>
          <a:lstStyle/>
          <a:p>
            <a:pPr>
              <a:buFont typeface="Wingdings" pitchFamily="2" charset="2"/>
              <a:buChar char="Ø"/>
            </a:pPr>
            <a:r>
              <a:rPr lang="zh-CN" altLang="en-US" sz="2800" dirty="0">
                <a:latin typeface="华文楷体" pitchFamily="2" charset="-122"/>
                <a:ea typeface="华文楷体" pitchFamily="2" charset="-122"/>
                <a:cs typeface="Times New Roman" pitchFamily="18" charset="0"/>
              </a:rPr>
              <a:t>吸收谱线</a:t>
            </a:r>
            <a:r>
              <a:rPr lang="en-US" altLang="zh-CN" sz="2800" dirty="0">
                <a:latin typeface="华文楷体" pitchFamily="2" charset="-122"/>
                <a:ea typeface="华文楷体" pitchFamily="2" charset="-122"/>
                <a:cs typeface="Times New Roman" pitchFamily="18" charset="0"/>
              </a:rPr>
              <a:t> </a:t>
            </a:r>
          </a:p>
          <a:p>
            <a:pPr marL="0" indent="0">
              <a:buSzPct val="50000"/>
              <a:buFont typeface="Wingdings" pitchFamily="2" charset="2"/>
              <a:buChar char="l"/>
            </a:pPr>
            <a:r>
              <a:rPr lang="en-US" altLang="zh-CN" sz="2400" dirty="0">
                <a:latin typeface="Times New Roman" pitchFamily="18" charset="0"/>
                <a:cs typeface="Times New Roman" pitchFamily="18" charset="0"/>
              </a:rPr>
              <a:t>  </a:t>
            </a:r>
            <a:r>
              <a:rPr lang="zh-CN" altLang="en-US" sz="2400" b="1" dirty="0">
                <a:solidFill>
                  <a:srgbClr val="C00000"/>
                </a:solidFill>
                <a:latin typeface="Times New Roman" pitchFamily="18" charset="0"/>
                <a:cs typeface="Times New Roman" pitchFamily="18" charset="0"/>
              </a:rPr>
              <a:t>谱线的形成是由于原子和分子的吸收</a:t>
            </a:r>
            <a:r>
              <a:rPr lang="en-US" altLang="zh-CN" sz="2400" b="1" dirty="0">
                <a:solidFill>
                  <a:srgbClr val="C00000"/>
                </a:solidFill>
                <a:latin typeface="Times New Roman" pitchFamily="18" charset="0"/>
                <a:cs typeface="Times New Roman" pitchFamily="18" charset="0"/>
              </a:rPr>
              <a:t> </a:t>
            </a:r>
          </a:p>
          <a:p>
            <a:pPr marL="0" indent="0">
              <a:buSzPct val="50000"/>
              <a:buFont typeface="Wingdings" pitchFamily="2" charset="2"/>
              <a:buChar char="l"/>
            </a:pPr>
            <a:r>
              <a:rPr lang="en-US" altLang="zh-CN" sz="2400" b="1" dirty="0">
                <a:solidFill>
                  <a:srgbClr val="C00000"/>
                </a:solidFill>
                <a:latin typeface="Times New Roman" pitchFamily="18" charset="0"/>
                <a:cs typeface="Times New Roman" pitchFamily="18" charset="0"/>
              </a:rPr>
              <a:t>  </a:t>
            </a:r>
            <a:r>
              <a:rPr lang="zh-CN" altLang="en-US" sz="2400" b="1" dirty="0">
                <a:solidFill>
                  <a:srgbClr val="C00000"/>
                </a:solidFill>
                <a:latin typeface="Times New Roman" pitchFamily="18" charset="0"/>
                <a:cs typeface="Times New Roman" pitchFamily="18" charset="0"/>
              </a:rPr>
              <a:t>测量光球中的元素丰度</a:t>
            </a:r>
            <a:endParaRPr lang="en-US" altLang="zh-CN" sz="2400" b="1" dirty="0">
              <a:solidFill>
                <a:srgbClr val="C00000"/>
              </a:solidFill>
              <a:latin typeface="Times New Roman" pitchFamily="18" charset="0"/>
              <a:cs typeface="Times New Roman" pitchFamily="18" charset="0"/>
            </a:endParaRPr>
          </a:p>
          <a:p>
            <a:pPr marL="0" indent="0">
              <a:buNone/>
            </a:pPr>
            <a:endParaRPr lang="en-US" altLang="zh-CN" sz="2400" dirty="0">
              <a:latin typeface="Times New Roman" pitchFamily="18" charset="0"/>
              <a:cs typeface="Times New Roman" pitchFamily="18" charset="0"/>
            </a:endParaRPr>
          </a:p>
          <a:p>
            <a:pPr marL="0" indent="0">
              <a:buFont typeface="Wingdings" pitchFamily="2" charset="2"/>
              <a:buChar char="Ø"/>
            </a:pPr>
            <a:r>
              <a:rPr lang="en-US" altLang="zh-CN" sz="2800" dirty="0">
                <a:latin typeface="Times New Roman" pitchFamily="18" charset="0"/>
                <a:cs typeface="Times New Roman" pitchFamily="18" charset="0"/>
              </a:rPr>
              <a:t>  </a:t>
            </a:r>
            <a:r>
              <a:rPr lang="zh-CN" altLang="en-US" sz="2800" dirty="0">
                <a:latin typeface="华文楷体" pitchFamily="2" charset="-122"/>
                <a:ea typeface="华文楷体" pitchFamily="2" charset="-122"/>
                <a:cs typeface="Times New Roman" pitchFamily="18" charset="0"/>
              </a:rPr>
              <a:t>光谱包含的信息</a:t>
            </a:r>
            <a:r>
              <a:rPr lang="en-US" altLang="zh-CN" sz="2800" dirty="0">
                <a:latin typeface="华文楷体" pitchFamily="2" charset="-122"/>
                <a:ea typeface="华文楷体" pitchFamily="2" charset="-122"/>
                <a:cs typeface="Times New Roman" pitchFamily="18" charset="0"/>
              </a:rPr>
              <a:t> </a:t>
            </a:r>
          </a:p>
          <a:p>
            <a:pPr marL="0" indent="0">
              <a:buNone/>
            </a:pPr>
            <a:r>
              <a:rPr lang="zh-CN" altLang="en-US" sz="2400" dirty="0">
                <a:latin typeface="Times New Roman" pitchFamily="18" charset="0"/>
                <a:cs typeface="Times New Roman" pitchFamily="18" charset="0"/>
              </a:rPr>
              <a:t>      </a:t>
            </a:r>
            <a:r>
              <a:rPr lang="zh-CN" altLang="en-US" sz="2400" b="1" dirty="0">
                <a:solidFill>
                  <a:srgbClr val="C00000"/>
                </a:solidFill>
                <a:latin typeface="Times New Roman" pitchFamily="18" charset="0"/>
                <a:cs typeface="Times New Roman" pitchFamily="18" charset="0"/>
              </a:rPr>
              <a:t>光球中的物理条件</a:t>
            </a:r>
            <a:endParaRPr lang="en-US" altLang="zh-CN" sz="2400" b="1" dirty="0">
              <a:solidFill>
                <a:srgbClr val="C00000"/>
              </a:solidFill>
              <a:latin typeface="Times New Roman" pitchFamily="18" charset="0"/>
              <a:cs typeface="Times New Roman" pitchFamily="18" charset="0"/>
            </a:endParaRPr>
          </a:p>
          <a:p>
            <a:pPr marL="0" indent="0">
              <a:buFont typeface="Wingdings" pitchFamily="2" charset="2"/>
              <a:buChar char="Ø"/>
            </a:pPr>
            <a:endParaRPr lang="zh-CN" altLang="en-US" sz="2400" dirty="0"/>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2024-7-5</a:t>
            </a:fld>
            <a:endParaRPr lang="en-US" altLang="zh-CN"/>
          </a:p>
        </p:txBody>
      </p:sp>
      <p:pic>
        <p:nvPicPr>
          <p:cNvPr id="133122" name="Picture 2"/>
          <p:cNvPicPr>
            <a:picLocks noChangeAspect="1" noChangeArrowheads="1"/>
          </p:cNvPicPr>
          <p:nvPr/>
        </p:nvPicPr>
        <p:blipFill>
          <a:blip r:embed="rId2" cstate="print"/>
          <a:srcRect/>
          <a:stretch>
            <a:fillRect/>
          </a:stretch>
        </p:blipFill>
        <p:spPr bwMode="auto">
          <a:xfrm>
            <a:off x="4716016" y="1628800"/>
            <a:ext cx="4427984" cy="1301285"/>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4355977" y="2996952"/>
            <a:ext cx="4788024" cy="3046381"/>
          </a:xfrm>
          <a:prstGeom prst="rect">
            <a:avLst/>
          </a:prstGeom>
          <a:noFill/>
          <a:ln w="9525">
            <a:noFill/>
            <a:miter lim="800000"/>
            <a:headEnd/>
            <a:tailEnd/>
          </a:ln>
        </p:spPr>
      </p:pic>
      <p:pic>
        <p:nvPicPr>
          <p:cNvPr id="7" name="Picture 8" descr="naoc_bg_blue"/>
          <p:cNvPicPr>
            <a:picLocks noChangeAspect="1" noChangeArrowheads="1"/>
          </p:cNvPicPr>
          <p:nvPr/>
        </p:nvPicPr>
        <p:blipFill>
          <a:blip r:embed="rId4"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651184192"/>
      </p:ext>
    </p:extLst>
  </p:cSld>
  <p:clrMapOvr>
    <a:masterClrMapping/>
  </p:clrMapOvr>
  <p:transition>
    <p:blinds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2024-7-6</a:t>
            </a:fld>
            <a:endParaRPr lang="en-US" altLang="zh-CN"/>
          </a:p>
        </p:txBody>
      </p:sp>
      <p:sp>
        <p:nvSpPr>
          <p:cNvPr id="6" name="文本框 5">
            <a:extLst>
              <a:ext uri="{FF2B5EF4-FFF2-40B4-BE49-F238E27FC236}">
                <a16:creationId xmlns:a16="http://schemas.microsoft.com/office/drawing/2014/main" id="{D82F91D8-6933-E167-25E2-BB4E3A36D49E}"/>
              </a:ext>
            </a:extLst>
          </p:cNvPr>
          <p:cNvSpPr txBox="1"/>
          <p:nvPr/>
        </p:nvSpPr>
        <p:spPr>
          <a:xfrm>
            <a:off x="74514" y="2388764"/>
            <a:ext cx="1833190" cy="210314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eff </a:t>
            </a:r>
          </a:p>
          <a:p>
            <a:r>
              <a:rPr lang="en-US" altLang="zh-CN" sz="2000" dirty="0">
                <a:latin typeface="Times New Roman" panose="02020603050405020304" pitchFamily="18" charset="0"/>
                <a:cs typeface="Times New Roman" panose="02020603050405020304" pitchFamily="18" charset="0"/>
              </a:rPr>
              <a:t>log </a:t>
            </a:r>
            <a:r>
              <a:rPr lang="en-US" altLang="zh-CN" sz="2000" i="1" dirty="0">
                <a:latin typeface="Times New Roman" panose="02020603050405020304" pitchFamily="18" charset="0"/>
                <a:cs typeface="Times New Roman" panose="02020603050405020304" pitchFamily="18" charset="0"/>
              </a:rPr>
              <a:t>g</a:t>
            </a:r>
          </a:p>
          <a:p>
            <a:r>
              <a:rPr lang="en-US" altLang="zh-CN" sz="2000" dirty="0">
                <a:latin typeface="Times New Roman" panose="02020603050405020304" pitchFamily="18" charset="0"/>
                <a:cs typeface="Times New Roman" panose="02020603050405020304" pitchFamily="18" charset="0"/>
              </a:rPr>
              <a:t>[Fe/H]</a:t>
            </a:r>
          </a:p>
          <a:p>
            <a:r>
              <a:rPr lang="el-GR" altLang="zh-CN" sz="2000" dirty="0">
                <a:latin typeface="Times New Roman" panose="02020603050405020304" pitchFamily="18" charset="0"/>
                <a:ea typeface="宋体" panose="02010600030101010101" pitchFamily="2" charset="-122"/>
                <a:cs typeface="Times New Roman" panose="02020603050405020304" pitchFamily="18" charset="0"/>
              </a:rPr>
              <a:t>ξ</a:t>
            </a:r>
            <a:r>
              <a:rPr lang="en-US" altLang="zh-CN" sz="2000" baseline="-25000" dirty="0">
                <a:latin typeface="Times New Roman" panose="02020603050405020304" pitchFamily="18" charset="0"/>
                <a:ea typeface="宋体" panose="02010600030101010101" pitchFamily="2" charset="-122"/>
                <a:cs typeface="Times New Roman" panose="02020603050405020304" pitchFamily="18" charset="0"/>
              </a:rPr>
              <a:t>t</a:t>
            </a:r>
          </a:p>
          <a:p>
            <a:r>
              <a:rPr lang="zh-CN" altLang="en-US" sz="2800" baseline="-25000" dirty="0">
                <a:latin typeface="华文楷体" panose="02010600040101010101" pitchFamily="2" charset="-122"/>
                <a:ea typeface="华文楷体" panose="02010600040101010101" pitchFamily="2" charset="-122"/>
                <a:cs typeface="Times New Roman" panose="02020603050405020304" pitchFamily="18" charset="0"/>
              </a:rPr>
              <a:t>初始值如何得到？</a:t>
            </a:r>
          </a:p>
          <a:p>
            <a:endParaRPr lang="zh-CN" altLang="en-US" sz="2000" baseline="-25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DF2B7B74-2EED-FF0C-84D5-1C62DCC40255}"/>
              </a:ext>
            </a:extLst>
          </p:cNvPr>
          <p:cNvPicPr>
            <a:picLocks noChangeAspect="1"/>
          </p:cNvPicPr>
          <p:nvPr/>
        </p:nvPicPr>
        <p:blipFill>
          <a:blip r:embed="rId2"/>
          <a:stretch>
            <a:fillRect/>
          </a:stretch>
        </p:blipFill>
        <p:spPr>
          <a:xfrm>
            <a:off x="2128727" y="1225783"/>
            <a:ext cx="6854071" cy="4576427"/>
          </a:xfrm>
          <a:prstGeom prst="rect">
            <a:avLst/>
          </a:prstGeom>
        </p:spPr>
      </p:pic>
      <p:cxnSp>
        <p:nvCxnSpPr>
          <p:cNvPr id="4" name="直接箭头连接符 3">
            <a:extLst>
              <a:ext uri="{FF2B5EF4-FFF2-40B4-BE49-F238E27FC236}">
                <a16:creationId xmlns:a16="http://schemas.microsoft.com/office/drawing/2014/main" id="{A4F18310-1CA7-61E2-FD52-9BD7B6C2F123}"/>
              </a:ext>
            </a:extLst>
          </p:cNvPr>
          <p:cNvCxnSpPr>
            <a:cxnSpLocks/>
          </p:cNvCxnSpPr>
          <p:nvPr/>
        </p:nvCxnSpPr>
        <p:spPr bwMode="auto">
          <a:xfrm flipV="1">
            <a:off x="1835696" y="2223603"/>
            <a:ext cx="692729" cy="383479"/>
          </a:xfrm>
          <a:prstGeom prst="straightConnector1">
            <a:avLst/>
          </a:prstGeom>
          <a:ln w="76200">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30165536"/>
      </p:ext>
    </p:extLst>
  </p:cSld>
  <p:clrMapOvr>
    <a:masterClrMapping/>
  </p:clrMapOvr>
  <p:transition>
    <p:blinds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4" name="内容占位符 3"/>
          <p:cNvSpPr>
            <a:spLocks noGrp="1"/>
          </p:cNvSpPr>
          <p:nvPr>
            <p:ph sz="half" idx="2"/>
          </p:nvPr>
        </p:nvSpPr>
        <p:spPr>
          <a:xfrm>
            <a:off x="139128" y="2492896"/>
            <a:ext cx="2598210" cy="1105464"/>
          </a:xfrm>
        </p:spPr>
        <p:txBody>
          <a:bodyPr>
            <a:noAutofit/>
          </a:bodyPr>
          <a:lstStyle/>
          <a:p>
            <a:pPr>
              <a:buFont typeface="Wingdings" panose="05000000000000000000" pitchFamily="2" charset="2"/>
              <a:buChar char="l"/>
            </a:pPr>
            <a:r>
              <a:rPr lang="zh-CN" altLang="en-US" sz="2400" b="1" dirty="0">
                <a:latin typeface="华文楷体" panose="02010600040101010101" pitchFamily="2" charset="-122"/>
                <a:ea typeface="华文楷体" panose="02010600040101010101" pitchFamily="2" charset="-122"/>
              </a:rPr>
              <a:t>恒星大气模型</a:t>
            </a:r>
            <a:endParaRPr lang="en-US" altLang="zh-CN" sz="2400" b="1" dirty="0">
              <a:latin typeface="华文楷体" panose="02010600040101010101" pitchFamily="2" charset="-122"/>
              <a:ea typeface="华文楷体" panose="02010600040101010101" pitchFamily="2" charset="-122"/>
            </a:endParaRPr>
          </a:p>
          <a:p>
            <a:pPr marL="0" indent="0">
              <a:lnSpc>
                <a:spcPct val="170000"/>
              </a:lnSpc>
              <a:buNone/>
            </a:pPr>
            <a:endParaRPr lang="en-US" altLang="zh-CN" sz="2400" b="1" dirty="0">
              <a:latin typeface="华文楷体" panose="02010600040101010101" pitchFamily="2" charset="-122"/>
              <a:ea typeface="华文楷体" panose="02010600040101010101" pitchFamily="2" charset="-122"/>
            </a:endParaRPr>
          </a:p>
          <a:p>
            <a:pPr marL="0" indent="0">
              <a:lnSpc>
                <a:spcPct val="170000"/>
              </a:lnSpc>
              <a:buNone/>
            </a:pPr>
            <a:r>
              <a:rPr lang="en-US" altLang="zh-CN" sz="2400" b="1" dirty="0">
                <a:latin typeface="华文楷体" panose="02010600040101010101" pitchFamily="2" charset="-122"/>
                <a:ea typeface="华文楷体" panose="02010600040101010101" pitchFamily="2" charset="-122"/>
              </a:rPr>
              <a:t>   </a:t>
            </a:r>
            <a:endParaRPr lang="zh-CN" altLang="en-US" sz="2400" b="1" dirty="0">
              <a:latin typeface="华文楷体" panose="02010600040101010101" pitchFamily="2" charset="-122"/>
              <a:ea typeface="华文楷体" panose="02010600040101010101" pitchFamily="2" charset="-122"/>
            </a:endParaRPr>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2024-7-6</a:t>
            </a:fld>
            <a:endParaRPr lang="en-US" altLang="zh-CN"/>
          </a:p>
        </p:txBody>
      </p:sp>
      <p:pic>
        <p:nvPicPr>
          <p:cNvPr id="6" name="图片 5">
            <a:extLst>
              <a:ext uri="{FF2B5EF4-FFF2-40B4-BE49-F238E27FC236}">
                <a16:creationId xmlns:a16="http://schemas.microsoft.com/office/drawing/2014/main" id="{6D5FE288-2859-995D-5A21-3372DD34EA95}"/>
              </a:ext>
            </a:extLst>
          </p:cNvPr>
          <p:cNvPicPr>
            <a:picLocks noChangeAspect="1"/>
          </p:cNvPicPr>
          <p:nvPr/>
        </p:nvPicPr>
        <p:blipFill>
          <a:blip r:embed="rId3"/>
          <a:stretch>
            <a:fillRect/>
          </a:stretch>
        </p:blipFill>
        <p:spPr>
          <a:xfrm>
            <a:off x="2598210" y="1283122"/>
            <a:ext cx="6427720" cy="4291755"/>
          </a:xfrm>
          <a:prstGeom prst="rect">
            <a:avLst/>
          </a:prstGeom>
        </p:spPr>
      </p:pic>
      <p:sp>
        <p:nvSpPr>
          <p:cNvPr id="7" name="文本框 6">
            <a:extLst>
              <a:ext uri="{FF2B5EF4-FFF2-40B4-BE49-F238E27FC236}">
                <a16:creationId xmlns:a16="http://schemas.microsoft.com/office/drawing/2014/main" id="{A7A0F4DD-B4A6-8413-5E01-89C023E15B2C}"/>
              </a:ext>
            </a:extLst>
          </p:cNvPr>
          <p:cNvSpPr txBox="1"/>
          <p:nvPr/>
        </p:nvSpPr>
        <p:spPr>
          <a:xfrm>
            <a:off x="2598210" y="5671393"/>
            <a:ext cx="3096344" cy="461665"/>
          </a:xfrm>
          <a:prstGeom prst="rect">
            <a:avLst/>
          </a:prstGeom>
          <a:noFill/>
        </p:spPr>
        <p:txBody>
          <a:bodyPr wrap="square">
            <a:spAutoFit/>
          </a:bodyPr>
          <a:lstStyle/>
          <a:p>
            <a:r>
              <a:rPr lang="zh-CN" altLang="en-US" sz="2400" b="1" dirty="0">
                <a:solidFill>
                  <a:srgbClr val="C00000"/>
                </a:solidFill>
                <a:latin typeface="华文楷体" panose="02010600040101010101" pitchFamily="2" charset="-122"/>
                <a:ea typeface="华文楷体" panose="02010600040101010101" pitchFamily="2" charset="-122"/>
              </a:rPr>
              <a:t>恒星大气模型的建立 </a:t>
            </a:r>
          </a:p>
        </p:txBody>
      </p:sp>
      <p:cxnSp>
        <p:nvCxnSpPr>
          <p:cNvPr id="9" name="直接箭头连接符 8">
            <a:extLst>
              <a:ext uri="{FF2B5EF4-FFF2-40B4-BE49-F238E27FC236}">
                <a16:creationId xmlns:a16="http://schemas.microsoft.com/office/drawing/2014/main" id="{400FD63C-7F64-4B7C-8DA9-D7DF3E11DFEC}"/>
              </a:ext>
            </a:extLst>
          </p:cNvPr>
          <p:cNvCxnSpPr/>
          <p:nvPr/>
        </p:nvCxnSpPr>
        <p:spPr bwMode="auto">
          <a:xfrm flipV="1">
            <a:off x="2614257" y="1934715"/>
            <a:ext cx="1584176" cy="864096"/>
          </a:xfrm>
          <a:prstGeom prst="straightConnector1">
            <a:avLst/>
          </a:prstGeom>
          <a:ln w="76200">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9558647"/>
      </p:ext>
    </p:extLst>
  </p:cSld>
  <p:clrMapOvr>
    <a:masterClrMapping/>
  </p:clrMapOvr>
  <p:transition>
    <p:blinds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a:xfrm>
            <a:off x="-15999" y="2905326"/>
            <a:ext cx="1940943" cy="1983935"/>
          </a:xfrm>
        </p:spPr>
        <p:txBody>
          <a:bodyPr/>
          <a:lstStyle/>
          <a:p>
            <a:pPr>
              <a:buFont typeface="Wingdings" panose="05000000000000000000" pitchFamily="2" charset="2"/>
              <a:buChar char="l"/>
            </a:pPr>
            <a:r>
              <a:rPr lang="zh-CN" altLang="en-US" sz="2400" b="1" dirty="0">
                <a:latin typeface="华文楷体" panose="02010600040101010101" pitchFamily="2" charset="-122"/>
                <a:ea typeface="华文楷体" panose="02010600040101010101" pitchFamily="2" charset="-122"/>
              </a:rPr>
              <a:t>现代光谱仪</a:t>
            </a:r>
            <a:endParaRPr lang="en-US" altLang="zh-CN" sz="2400" b="1" dirty="0">
              <a:latin typeface="华文楷体" panose="02010600040101010101" pitchFamily="2" charset="-122"/>
              <a:ea typeface="华文楷体" panose="02010600040101010101" pitchFamily="2" charset="-122"/>
            </a:endParaRPr>
          </a:p>
          <a:p>
            <a:pPr>
              <a:buFont typeface="Wingdings" panose="05000000000000000000" pitchFamily="2" charset="2"/>
              <a:buChar char="l"/>
            </a:pPr>
            <a:endParaRPr lang="en-US" altLang="zh-CN" sz="2400" b="1" dirty="0">
              <a:latin typeface="华文楷体" panose="02010600040101010101" pitchFamily="2" charset="-122"/>
              <a:ea typeface="华文楷体" panose="02010600040101010101" pitchFamily="2" charset="-122"/>
            </a:endParaRPr>
          </a:p>
          <a:p>
            <a:pPr>
              <a:buFont typeface="Wingdings" panose="05000000000000000000" pitchFamily="2" charset="2"/>
              <a:buChar char="l"/>
            </a:pPr>
            <a:r>
              <a:rPr lang="zh-CN" altLang="en-US" sz="2400" b="1" dirty="0">
                <a:latin typeface="华文楷体" panose="02010600040101010101" pitchFamily="2" charset="-122"/>
                <a:ea typeface="华文楷体" panose="02010600040101010101" pitchFamily="2" charset="-122"/>
              </a:rPr>
              <a:t>光谱处理</a:t>
            </a:r>
            <a:endParaRPr lang="en-US" altLang="zh-CN" sz="2400" b="1" dirty="0">
              <a:latin typeface="华文楷体" panose="02010600040101010101" pitchFamily="2" charset="-122"/>
              <a:ea typeface="华文楷体" panose="02010600040101010101" pitchFamily="2" charset="-122"/>
            </a:endParaRPr>
          </a:p>
          <a:p>
            <a:pPr marL="0" indent="0">
              <a:buNone/>
            </a:pPr>
            <a:endParaRPr lang="en-US" altLang="zh-CN" sz="2400" b="1" dirty="0">
              <a:latin typeface="华文楷体" panose="02010600040101010101" pitchFamily="2" charset="-122"/>
              <a:ea typeface="华文楷体" panose="02010600040101010101" pitchFamily="2" charset="-122"/>
            </a:endParaRPr>
          </a:p>
          <a:p>
            <a:pPr marL="0" indent="0">
              <a:spcBef>
                <a:spcPts val="0"/>
              </a:spcBef>
              <a:buClr>
                <a:srgbClr val="FF0000"/>
              </a:buClr>
              <a:buSzPct val="60000"/>
              <a:buFont typeface="Wingdings" panose="05000000000000000000" pitchFamily="2" charset="2"/>
              <a:buChar char="Ø"/>
            </a:pPr>
            <a:r>
              <a:rPr lang="zh-CN" altLang="en-US" sz="2000" b="1" dirty="0">
                <a:latin typeface="华文楷体" panose="02010600040101010101" pitchFamily="2" charset="-122"/>
                <a:ea typeface="华文楷体" panose="02010600040101010101" pitchFamily="2" charset="-122"/>
              </a:rPr>
              <a:t>    等值宽度</a:t>
            </a:r>
            <a:endParaRPr lang="en-US" altLang="zh-CN" sz="2000" b="1" dirty="0">
              <a:latin typeface="华文楷体" panose="02010600040101010101" pitchFamily="2" charset="-122"/>
              <a:ea typeface="华文楷体" panose="02010600040101010101" pitchFamily="2" charset="-122"/>
            </a:endParaRPr>
          </a:p>
          <a:p>
            <a:pPr marL="0" indent="0">
              <a:spcBef>
                <a:spcPts val="0"/>
              </a:spcBef>
              <a:buClr>
                <a:srgbClr val="FF0000"/>
              </a:buClr>
              <a:buSzPct val="60000"/>
              <a:buFont typeface="Wingdings" panose="05000000000000000000" pitchFamily="2" charset="2"/>
              <a:buChar char="Ø"/>
            </a:pPr>
            <a:r>
              <a:rPr lang="en-US" altLang="zh-CN" sz="2000" b="1" dirty="0">
                <a:latin typeface="华文楷体" panose="02010600040101010101" pitchFamily="2" charset="-122"/>
                <a:ea typeface="华文楷体" panose="02010600040101010101" pitchFamily="2" charset="-122"/>
              </a:rPr>
              <a:t>   </a:t>
            </a:r>
            <a:r>
              <a:rPr lang="zh-CN" altLang="en-US" sz="2000" b="1" dirty="0">
                <a:latin typeface="华文楷体" panose="02010600040101010101" pitchFamily="2" charset="-122"/>
                <a:ea typeface="华文楷体" panose="02010600040101010101" pitchFamily="2" charset="-122"/>
              </a:rPr>
              <a:t>谱线轮廓</a:t>
            </a:r>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2024-7-6</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2036729" y="1468128"/>
            <a:ext cx="6561139" cy="4379665"/>
          </a:xfrm>
          <a:prstGeom prst="rect">
            <a:avLst/>
          </a:prstGeom>
          <a:noFill/>
          <a:ln w="9525">
            <a:noFill/>
            <a:miter lim="800000"/>
            <a:headEnd/>
            <a:tailEnd/>
          </a:ln>
        </p:spPr>
      </p:pic>
      <p:cxnSp>
        <p:nvCxnSpPr>
          <p:cNvPr id="7" name="直接箭头连接符 6">
            <a:extLst>
              <a:ext uri="{FF2B5EF4-FFF2-40B4-BE49-F238E27FC236}">
                <a16:creationId xmlns:a16="http://schemas.microsoft.com/office/drawing/2014/main" id="{9B10DAD7-B13B-0711-A922-B36C589697F8}"/>
              </a:ext>
            </a:extLst>
          </p:cNvPr>
          <p:cNvCxnSpPr>
            <a:cxnSpLocks/>
          </p:cNvCxnSpPr>
          <p:nvPr/>
        </p:nvCxnSpPr>
        <p:spPr bwMode="auto">
          <a:xfrm>
            <a:off x="1924944" y="3657960"/>
            <a:ext cx="2682598" cy="1860689"/>
          </a:xfrm>
          <a:prstGeom prst="straightConnector1">
            <a:avLst/>
          </a:prstGeom>
          <a:ln w="76200">
            <a:headEnd type="none" w="med" len="med"/>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31333511"/>
      </p:ext>
    </p:extLst>
  </p:cSld>
  <p:clrMapOvr>
    <a:masterClrMapping/>
  </p:clrMapOvr>
  <p:transition>
    <p:blinds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116632"/>
            <a:ext cx="7772400" cy="721568"/>
          </a:xfrm>
        </p:spPr>
        <p:txBody>
          <a:bodyPr>
            <a:noAutofit/>
          </a:bodyPr>
          <a:lstStyle/>
          <a:p>
            <a:pPr algn="ctr"/>
            <a:r>
              <a:rPr lang="zh-CN" altLang="en-US" sz="3600" b="1" dirty="0">
                <a:solidFill>
                  <a:schemeClr val="tx1"/>
                </a:solidFill>
                <a:latin typeface="华文楷体" pitchFamily="2" charset="-122"/>
                <a:ea typeface="华文楷体" pitchFamily="2" charset="-122"/>
                <a:cs typeface="Times New Roman" pitchFamily="18" charset="0"/>
              </a:rPr>
              <a:t>观测量</a:t>
            </a:r>
            <a:endParaRPr lang="en-US" altLang="zh-CN" sz="3600" b="1" dirty="0">
              <a:solidFill>
                <a:schemeClr val="tx1"/>
              </a:solidFill>
              <a:latin typeface="华文楷体" pitchFamily="2" charset="-122"/>
              <a:ea typeface="华文楷体" pitchFamily="2" charset="-122"/>
              <a:cs typeface="Times New Roman" pitchFamily="18" charset="0"/>
            </a:endParaRPr>
          </a:p>
        </p:txBody>
      </p:sp>
      <p:sp>
        <p:nvSpPr>
          <p:cNvPr id="36867" name="Rectangle 3"/>
          <p:cNvSpPr>
            <a:spLocks noGrp="1" noChangeArrowheads="1"/>
          </p:cNvSpPr>
          <p:nvPr>
            <p:ph type="body" idx="1"/>
          </p:nvPr>
        </p:nvSpPr>
        <p:spPr>
          <a:xfrm>
            <a:off x="645604" y="1928832"/>
            <a:ext cx="4106416" cy="1499592"/>
          </a:xfrm>
        </p:spPr>
        <p:txBody>
          <a:bodyPr>
            <a:normAutofit/>
          </a:bodyPr>
          <a:lstStyle/>
          <a:p>
            <a:pPr marL="609600" indent="-609600">
              <a:buFontTx/>
              <a:buNone/>
            </a:pPr>
            <a:r>
              <a:rPr lang="zh-CN" altLang="en-US" sz="2400" b="1" dirty="0">
                <a:solidFill>
                  <a:srgbClr val="FF0000"/>
                </a:solidFill>
                <a:latin typeface="华文楷体" panose="02010600040101010101" pitchFamily="2" charset="-122"/>
                <a:ea typeface="华文楷体" panose="02010600040101010101" pitchFamily="2" charset="-122"/>
              </a:rPr>
              <a:t>谱线轮廓</a:t>
            </a:r>
            <a:r>
              <a:rPr lang="en-US" altLang="zh-CN" sz="2400" b="1" dirty="0">
                <a:latin typeface="华文楷体" panose="02010600040101010101" pitchFamily="2" charset="-122"/>
                <a:ea typeface="华文楷体" panose="02010600040101010101" pitchFamily="2" charset="-122"/>
              </a:rPr>
              <a:t>: </a:t>
            </a:r>
          </a:p>
          <a:p>
            <a:pPr marL="609600" indent="-609600">
              <a:buFontTx/>
              <a:buNone/>
            </a:pPr>
            <a:r>
              <a:rPr lang="en-US" altLang="zh-CN" sz="2400" i="1" dirty="0">
                <a:solidFill>
                  <a:schemeClr val="accent2"/>
                </a:solidFill>
              </a:rPr>
              <a:t>    R</a:t>
            </a:r>
            <a:r>
              <a:rPr lang="en-US" sz="2400" i="1" baseline="-25000" dirty="0">
                <a:solidFill>
                  <a:schemeClr val="accent2"/>
                </a:solidFill>
                <a:sym typeface="Symbol" pitchFamily="18" charset="2"/>
              </a:rPr>
              <a:t></a:t>
            </a:r>
            <a:r>
              <a:rPr lang="en-US" altLang="zh-CN" sz="2400" dirty="0"/>
              <a:t> = </a:t>
            </a:r>
            <a:r>
              <a:rPr lang="en-US" altLang="zh-CN" sz="2400" i="1" dirty="0"/>
              <a:t>F</a:t>
            </a:r>
            <a:r>
              <a:rPr lang="en-US" sz="2400" i="1" baseline="-25000" dirty="0">
                <a:sym typeface="Symbol" pitchFamily="18" charset="2"/>
              </a:rPr>
              <a:t> </a:t>
            </a:r>
            <a:r>
              <a:rPr lang="en-US" sz="2400" i="1" dirty="0">
                <a:sym typeface="Symbol" pitchFamily="18" charset="2"/>
              </a:rPr>
              <a:t>/ </a:t>
            </a:r>
            <a:r>
              <a:rPr lang="en-US" altLang="zh-CN" sz="2400" i="1" dirty="0" err="1"/>
              <a:t>F</a:t>
            </a:r>
            <a:r>
              <a:rPr lang="en-US" sz="2400" i="1" baseline="-25000" dirty="0" err="1">
                <a:sym typeface="Symbol" pitchFamily="18" charset="2"/>
              </a:rPr>
              <a:t>c</a:t>
            </a:r>
            <a:r>
              <a:rPr lang="en-US" sz="2400" i="1" baseline="-25000" dirty="0">
                <a:sym typeface="Symbol" pitchFamily="18" charset="2"/>
              </a:rPr>
              <a:t>  </a:t>
            </a:r>
            <a:r>
              <a:rPr lang="zh-CN" altLang="en-US" sz="2400" b="1" dirty="0">
                <a:solidFill>
                  <a:schemeClr val="accent2"/>
                </a:solidFill>
                <a:latin typeface="华文楷体" pitchFamily="2" charset="-122"/>
                <a:ea typeface="华文楷体" pitchFamily="2" charset="-122"/>
                <a:sym typeface="Symbol" pitchFamily="18" charset="2"/>
              </a:rPr>
              <a:t>随</a:t>
            </a:r>
            <a:r>
              <a:rPr lang="en-US" altLang="zh-CN" sz="2400" b="1" dirty="0">
                <a:solidFill>
                  <a:schemeClr val="accent2"/>
                </a:solidFill>
                <a:latin typeface="华文楷体" pitchFamily="2" charset="-122"/>
                <a:ea typeface="华文楷体" pitchFamily="2" charset="-122"/>
              </a:rPr>
              <a:t> </a:t>
            </a:r>
            <a:r>
              <a:rPr lang="en-US" sz="2400" b="1" dirty="0">
                <a:solidFill>
                  <a:schemeClr val="accent2"/>
                </a:solidFill>
                <a:latin typeface="华文楷体" pitchFamily="2" charset="-122"/>
                <a:ea typeface="华文楷体" pitchFamily="2" charset="-122"/>
                <a:sym typeface="Symbol" pitchFamily="18" charset="2"/>
              </a:rPr>
              <a:t></a:t>
            </a:r>
            <a:r>
              <a:rPr lang="zh-CN" altLang="en-US" sz="2400" b="1" dirty="0">
                <a:solidFill>
                  <a:schemeClr val="accent2"/>
                </a:solidFill>
                <a:latin typeface="华文楷体" pitchFamily="2" charset="-122"/>
                <a:ea typeface="华文楷体" pitchFamily="2" charset="-122"/>
                <a:sym typeface="Symbol" pitchFamily="18" charset="2"/>
              </a:rPr>
              <a:t>的变化</a:t>
            </a:r>
            <a:endParaRPr lang="en-US" sz="2400" b="1" dirty="0">
              <a:solidFill>
                <a:schemeClr val="accent2"/>
              </a:solidFill>
              <a:latin typeface="华文楷体" pitchFamily="2" charset="-122"/>
              <a:ea typeface="华文楷体" pitchFamily="2" charset="-122"/>
              <a:sym typeface="Symbol" pitchFamily="18" charset="2"/>
            </a:endParaRPr>
          </a:p>
          <a:p>
            <a:pPr marL="609600" indent="-609600">
              <a:buFontTx/>
              <a:buNone/>
            </a:pPr>
            <a:r>
              <a:rPr lang="en-US" altLang="zh-CN" sz="2400" dirty="0">
                <a:solidFill>
                  <a:schemeClr val="accent2"/>
                </a:solidFill>
                <a:latin typeface="Arial" charset="0"/>
              </a:rPr>
              <a:t>  </a:t>
            </a:r>
            <a:r>
              <a:rPr lang="zh-CN" altLang="en-US" sz="2400" b="1" dirty="0">
                <a:solidFill>
                  <a:schemeClr val="accent2"/>
                </a:solidFill>
                <a:latin typeface="华文楷体" pitchFamily="2" charset="-122"/>
                <a:ea typeface="华文楷体" pitchFamily="2" charset="-122"/>
              </a:rPr>
              <a:t>剩余或相对流量</a:t>
            </a:r>
            <a:r>
              <a:rPr lang="en-US" altLang="zh-CN" sz="2400" b="1" dirty="0">
                <a:latin typeface="华文楷体" pitchFamily="2" charset="-122"/>
                <a:ea typeface="华文楷体" pitchFamily="2" charset="-122"/>
              </a:rPr>
              <a:t>  </a:t>
            </a:r>
          </a:p>
        </p:txBody>
      </p:sp>
      <p:pic>
        <p:nvPicPr>
          <p:cNvPr id="36874" name="Picture 10" descr="D:\TALKS\inasan_1\4129obs1.gif"/>
          <p:cNvPicPr>
            <a:picLocks noChangeAspect="1" noChangeArrowheads="1"/>
          </p:cNvPicPr>
          <p:nvPr/>
        </p:nvPicPr>
        <p:blipFill>
          <a:blip r:embed="rId2" cstate="print"/>
          <a:srcRect/>
          <a:stretch>
            <a:fillRect/>
          </a:stretch>
        </p:blipFill>
        <p:spPr bwMode="auto">
          <a:xfrm>
            <a:off x="5076056" y="723900"/>
            <a:ext cx="4444752" cy="3048000"/>
          </a:xfrm>
          <a:prstGeom prst="rect">
            <a:avLst/>
          </a:prstGeom>
          <a:noFill/>
          <a:ln w="9525">
            <a:noFill/>
            <a:miter lim="800000"/>
            <a:headEnd/>
            <a:tailEnd/>
          </a:ln>
        </p:spPr>
      </p:pic>
      <p:pic>
        <p:nvPicPr>
          <p:cNvPr id="36875" name="Picture 11"/>
          <p:cNvPicPr>
            <a:picLocks noChangeAspect="1" noChangeArrowheads="1"/>
          </p:cNvPicPr>
          <p:nvPr/>
        </p:nvPicPr>
        <p:blipFill>
          <a:blip r:embed="rId3" cstate="print"/>
          <a:srcRect/>
          <a:stretch>
            <a:fillRect/>
          </a:stretch>
        </p:blipFill>
        <p:spPr bwMode="auto">
          <a:xfrm>
            <a:off x="457200" y="3657600"/>
            <a:ext cx="5086350" cy="3025775"/>
          </a:xfrm>
          <a:prstGeom prst="rect">
            <a:avLst/>
          </a:prstGeom>
          <a:noFill/>
          <a:ln w="9525">
            <a:noFill/>
            <a:miter lim="800000"/>
            <a:headEnd/>
            <a:tailEnd/>
          </a:ln>
          <a:effectLst/>
        </p:spPr>
      </p:pic>
      <p:sp>
        <p:nvSpPr>
          <p:cNvPr id="36877" name="Text Box 13"/>
          <p:cNvSpPr txBox="1">
            <a:spLocks noChangeArrowheads="1"/>
          </p:cNvSpPr>
          <p:nvPr/>
        </p:nvSpPr>
        <p:spPr bwMode="auto">
          <a:xfrm>
            <a:off x="8534400" y="2895600"/>
            <a:ext cx="350838" cy="457200"/>
          </a:xfrm>
          <a:prstGeom prst="rect">
            <a:avLst/>
          </a:prstGeom>
          <a:noFill/>
          <a:ln w="9525">
            <a:noFill/>
            <a:miter lim="800000"/>
            <a:headEnd/>
            <a:tailEnd/>
          </a:ln>
          <a:effectLst/>
        </p:spPr>
        <p:txBody>
          <a:bodyPr wrap="none">
            <a:spAutoFit/>
          </a:bodyPr>
          <a:lstStyle/>
          <a:p>
            <a:r>
              <a:rPr lang="en-US" i="1">
                <a:solidFill>
                  <a:schemeClr val="accent2"/>
                </a:solidFill>
                <a:sym typeface="Symbol" pitchFamily="18" charset="2"/>
              </a:rPr>
              <a:t></a:t>
            </a:r>
            <a:endParaRPr lang="en-US" altLang="zh-CN" i="1">
              <a:solidFill>
                <a:schemeClr val="accent2"/>
              </a:solidFill>
              <a:sym typeface="Symbol" pitchFamily="18" charset="2"/>
            </a:endParaRPr>
          </a:p>
        </p:txBody>
      </p:sp>
      <p:sp>
        <p:nvSpPr>
          <p:cNvPr id="36879" name="Text Box 15"/>
          <p:cNvSpPr txBox="1">
            <a:spLocks noChangeArrowheads="1"/>
          </p:cNvSpPr>
          <p:nvPr/>
        </p:nvSpPr>
        <p:spPr bwMode="auto">
          <a:xfrm>
            <a:off x="136525" y="3698875"/>
            <a:ext cx="414338" cy="457200"/>
          </a:xfrm>
          <a:prstGeom prst="rect">
            <a:avLst/>
          </a:prstGeom>
          <a:noFill/>
          <a:ln w="9525">
            <a:noFill/>
            <a:miter lim="800000"/>
            <a:headEnd/>
            <a:tailEnd/>
          </a:ln>
          <a:effectLst/>
        </p:spPr>
        <p:txBody>
          <a:bodyPr wrap="none">
            <a:spAutoFit/>
          </a:bodyPr>
          <a:lstStyle/>
          <a:p>
            <a:r>
              <a:rPr lang="en-US" altLang="zh-CN" i="1">
                <a:solidFill>
                  <a:schemeClr val="accent2"/>
                </a:solidFill>
              </a:rPr>
              <a:t>r</a:t>
            </a:r>
            <a:r>
              <a:rPr lang="en-US" i="1" baseline="-25000">
                <a:solidFill>
                  <a:schemeClr val="accent2"/>
                </a:solidFill>
                <a:sym typeface="Symbol" pitchFamily="18" charset="2"/>
              </a:rPr>
              <a:t></a:t>
            </a:r>
            <a:endParaRPr lang="en-US" altLang="zh-CN" i="1" baseline="-25000">
              <a:solidFill>
                <a:schemeClr val="accent2"/>
              </a:solidFill>
              <a:sym typeface="Symbol" pitchFamily="18" charset="2"/>
            </a:endParaRPr>
          </a:p>
        </p:txBody>
      </p:sp>
      <p:sp>
        <p:nvSpPr>
          <p:cNvPr id="36880" name="Text Box 16"/>
          <p:cNvSpPr txBox="1">
            <a:spLocks noChangeArrowheads="1"/>
          </p:cNvSpPr>
          <p:nvPr/>
        </p:nvSpPr>
        <p:spPr bwMode="auto">
          <a:xfrm>
            <a:off x="762000" y="5867400"/>
            <a:ext cx="1284288" cy="396875"/>
          </a:xfrm>
          <a:prstGeom prst="rect">
            <a:avLst/>
          </a:prstGeom>
          <a:noFill/>
          <a:ln w="9525">
            <a:noFill/>
            <a:miter lim="800000"/>
            <a:headEnd/>
            <a:tailEnd/>
          </a:ln>
          <a:effectLst/>
        </p:spPr>
        <p:txBody>
          <a:bodyPr wrap="none">
            <a:spAutoFit/>
          </a:bodyPr>
          <a:lstStyle/>
          <a:p>
            <a:r>
              <a:rPr lang="en-US" altLang="zh-CN" sz="2000">
                <a:solidFill>
                  <a:schemeClr val="accent2"/>
                </a:solidFill>
                <a:latin typeface="Arial" charset="0"/>
              </a:rPr>
              <a:t>Na I 5889</a:t>
            </a:r>
          </a:p>
        </p:txBody>
      </p:sp>
      <p:sp>
        <p:nvSpPr>
          <p:cNvPr id="36881" name="Rectangle 17"/>
          <p:cNvSpPr>
            <a:spLocks noChangeArrowheads="1"/>
          </p:cNvSpPr>
          <p:nvPr/>
        </p:nvSpPr>
        <p:spPr bwMode="auto">
          <a:xfrm>
            <a:off x="6553200" y="3962400"/>
            <a:ext cx="2057400" cy="1828800"/>
          </a:xfrm>
          <a:prstGeom prst="rect">
            <a:avLst/>
          </a:prstGeom>
          <a:solidFill>
            <a:srgbClr val="CCFFFF"/>
          </a:solidFill>
          <a:ln w="9525">
            <a:solidFill>
              <a:schemeClr val="tx1"/>
            </a:solidFill>
            <a:miter lim="800000"/>
            <a:headEnd/>
            <a:tailEnd/>
          </a:ln>
          <a:effectLst/>
        </p:spPr>
        <p:txBody>
          <a:bodyPr wrap="none" anchor="ctr"/>
          <a:lstStyle/>
          <a:p>
            <a:pPr algn="ctr"/>
            <a:r>
              <a:rPr lang="en-US" altLang="zh-CN"/>
              <a:t>R = </a:t>
            </a:r>
            <a:r>
              <a:rPr lang="en-US">
                <a:sym typeface="Symbol" pitchFamily="18" charset="2"/>
              </a:rPr>
              <a:t> /</a:t>
            </a:r>
          </a:p>
          <a:p>
            <a:pPr algn="ctr">
              <a:buFont typeface="Symbol" pitchFamily="18" charset="2"/>
              <a:buChar char="l"/>
            </a:pPr>
            <a:r>
              <a:rPr lang="en-US">
                <a:sym typeface="Symbol" pitchFamily="18" charset="2"/>
              </a:rPr>
              <a:t>= 6000 </a:t>
            </a:r>
            <a:r>
              <a:rPr lang="en-US">
                <a:cs typeface="Times New Roman" pitchFamily="18" charset="0"/>
                <a:sym typeface="Symbol" pitchFamily="18" charset="2"/>
              </a:rPr>
              <a:t>Å</a:t>
            </a:r>
          </a:p>
          <a:p>
            <a:pPr algn="ctr">
              <a:buFont typeface="Symbol" pitchFamily="18" charset="2"/>
              <a:buNone/>
            </a:pPr>
            <a:r>
              <a:rPr lang="en-US">
                <a:cs typeface="Times New Roman" pitchFamily="18" charset="0"/>
                <a:sym typeface="Symbol" pitchFamily="18" charset="2"/>
              </a:rPr>
              <a:t>R = 60000</a:t>
            </a:r>
          </a:p>
          <a:p>
            <a:pPr algn="ctr"/>
            <a:r>
              <a:rPr lang="en-US">
                <a:sym typeface="Symbol" pitchFamily="18" charset="2"/>
              </a:rPr>
              <a:t> = 0.1 </a:t>
            </a:r>
            <a:r>
              <a:rPr lang="en-US">
                <a:cs typeface="Times New Roman" pitchFamily="18" charset="0"/>
                <a:sym typeface="Symbol" pitchFamily="18" charset="2"/>
              </a:rPr>
              <a:t>Å</a:t>
            </a:r>
            <a:r>
              <a:rPr lang="en-US" altLang="zh-CN"/>
              <a:t> </a:t>
            </a:r>
          </a:p>
        </p:txBody>
      </p:sp>
    </p:spTree>
    <p:extLst>
      <p:ext uri="{BB962C8B-B14F-4D97-AF65-F5344CB8AC3E}">
        <p14:creationId xmlns:p14="http://schemas.microsoft.com/office/powerpoint/2010/main" val="143729332"/>
      </p:ext>
    </p:extLst>
  </p:cSld>
  <p:clrMapOvr>
    <a:masterClrMapping/>
  </p:clrMapOvr>
  <p:transition>
    <p:blinds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3"/>
          <p:cNvSpPr>
            <a:spLocks noGrp="1"/>
          </p:cNvSpPr>
          <p:nvPr>
            <p:ph type="sldNum" sz="quarter" idx="12"/>
          </p:nvPr>
        </p:nvSpPr>
        <p:spPr>
          <a:noFill/>
        </p:spPr>
        <p:txBody>
          <a:bodyPr/>
          <a:lstStyle/>
          <a:p>
            <a:fld id="{0CEBDB23-2D5B-42B8-A9D3-01DE14210F29}" type="slidenum">
              <a:rPr lang="en-US" altLang="zh-CN"/>
              <a:pPr/>
              <a:t>74</a:t>
            </a:fld>
            <a:endParaRPr lang="en-US" altLang="zh-CN"/>
          </a:p>
        </p:txBody>
      </p:sp>
      <p:pic>
        <p:nvPicPr>
          <p:cNvPr id="46083" name="Picture 2" descr="C:\catyp\stellar atmospheres\pics\n215.jpg"/>
          <p:cNvPicPr>
            <a:picLocks noChangeAspect="1" noChangeArrowheads="1"/>
          </p:cNvPicPr>
          <p:nvPr/>
        </p:nvPicPr>
        <p:blipFill>
          <a:blip r:embed="rId3" cstate="print">
            <a:lum contrast="30000"/>
          </a:blip>
          <a:srcRect/>
          <a:stretch>
            <a:fillRect/>
          </a:stretch>
        </p:blipFill>
        <p:spPr bwMode="auto">
          <a:xfrm>
            <a:off x="4648200" y="1600200"/>
            <a:ext cx="4143375" cy="4484688"/>
          </a:xfrm>
          <a:prstGeom prst="rect">
            <a:avLst/>
          </a:prstGeom>
          <a:noFill/>
          <a:ln w="28575">
            <a:solidFill>
              <a:srgbClr val="000000"/>
            </a:solidFill>
            <a:miter lim="800000"/>
            <a:headEnd/>
            <a:tailEnd/>
          </a:ln>
        </p:spPr>
      </p:pic>
      <p:sp>
        <p:nvSpPr>
          <p:cNvPr id="46084" name="Rectangle 3"/>
          <p:cNvSpPr>
            <a:spLocks noChangeArrowheads="1"/>
          </p:cNvSpPr>
          <p:nvPr/>
        </p:nvSpPr>
        <p:spPr bwMode="auto">
          <a:xfrm>
            <a:off x="228600" y="1844824"/>
            <a:ext cx="4191000" cy="4251176"/>
          </a:xfrm>
          <a:prstGeom prst="rect">
            <a:avLst/>
          </a:prstGeom>
          <a:noFill/>
          <a:ln w="9525">
            <a:noFill/>
            <a:miter lim="800000"/>
            <a:headEnd/>
            <a:tailEnd/>
          </a:ln>
        </p:spPr>
        <p:txBody>
          <a:bodyPr/>
          <a:lstStyle/>
          <a:p>
            <a:pPr marL="342900" indent="-342900">
              <a:spcBef>
                <a:spcPct val="20000"/>
              </a:spcBef>
              <a:buFontTx/>
              <a:buChar char="•"/>
            </a:pPr>
            <a:r>
              <a:rPr lang="zh-CN" altLang="en-US" sz="2800" b="1" dirty="0">
                <a:latin typeface="华文楷体" pitchFamily="2" charset="-122"/>
                <a:ea typeface="华文楷体" pitchFamily="2" charset="-122"/>
              </a:rPr>
              <a:t>等值宽度衡量一条谱线的强度</a:t>
            </a:r>
            <a:endParaRPr lang="en-US" altLang="zh-CN" sz="2800" b="1" dirty="0">
              <a:latin typeface="华文楷体" pitchFamily="2" charset="-122"/>
              <a:ea typeface="华文楷体" pitchFamily="2" charset="-122"/>
            </a:endParaRPr>
          </a:p>
          <a:p>
            <a:pPr marL="342900" indent="-342900">
              <a:spcBef>
                <a:spcPct val="20000"/>
              </a:spcBef>
              <a:buFontTx/>
              <a:buChar char="•"/>
            </a:pPr>
            <a:r>
              <a:rPr lang="zh-CN" altLang="en-US" sz="2800" b="1" dirty="0">
                <a:latin typeface="华文楷体" pitchFamily="2" charset="-122"/>
                <a:ea typeface="华文楷体" pitchFamily="2" charset="-122"/>
              </a:rPr>
              <a:t>大小等于</a:t>
            </a:r>
            <a:r>
              <a:rPr lang="en-US" altLang="zh-CN" sz="2800" b="1" dirty="0">
                <a:latin typeface="华文楷体" pitchFamily="2" charset="-122"/>
                <a:ea typeface="华文楷体" pitchFamily="2" charset="-122"/>
              </a:rPr>
              <a:t>100%</a:t>
            </a:r>
            <a:r>
              <a:rPr lang="zh-CN" altLang="en-US" sz="2800" b="1" dirty="0">
                <a:latin typeface="华文楷体" pitchFamily="2" charset="-122"/>
                <a:ea typeface="华文楷体" pitchFamily="2" charset="-122"/>
              </a:rPr>
              <a:t>深度的矩形面积</a:t>
            </a:r>
            <a:endParaRPr lang="en-US" altLang="zh-CN" sz="2800" b="1" dirty="0">
              <a:latin typeface="华文楷体" pitchFamily="2" charset="-122"/>
              <a:ea typeface="华文楷体" pitchFamily="2" charset="-122"/>
            </a:endParaRPr>
          </a:p>
          <a:p>
            <a:pPr marL="342900" indent="-342900">
              <a:spcBef>
                <a:spcPct val="20000"/>
              </a:spcBef>
              <a:buFontTx/>
              <a:buChar char="•"/>
            </a:pPr>
            <a:r>
              <a:rPr lang="zh-CN" altLang="en-US" sz="2800" b="1" dirty="0">
                <a:latin typeface="华文楷体" pitchFamily="2" charset="-122"/>
                <a:ea typeface="华文楷体" pitchFamily="2" charset="-122"/>
              </a:rPr>
              <a:t>三角形近似</a:t>
            </a:r>
            <a:r>
              <a:rPr lang="en-US" altLang="zh-CN" sz="2800" b="1" dirty="0">
                <a:latin typeface="华文楷体" pitchFamily="2" charset="-122"/>
                <a:ea typeface="华文楷体" pitchFamily="2" charset="-122"/>
              </a:rPr>
              <a:t>: </a:t>
            </a:r>
            <a:r>
              <a:rPr lang="zh-CN" altLang="en-US" sz="2800" b="1" dirty="0">
                <a:latin typeface="华文楷体" pitchFamily="2" charset="-122"/>
                <a:ea typeface="华文楷体" pitchFamily="2" charset="-122"/>
              </a:rPr>
              <a:t>一半高度乘以宽度</a:t>
            </a:r>
            <a:endParaRPr lang="en-US" altLang="zh-CN" sz="2800" b="1" dirty="0">
              <a:latin typeface="华文楷体" pitchFamily="2" charset="-122"/>
              <a:ea typeface="华文楷体" pitchFamily="2" charset="-122"/>
            </a:endParaRPr>
          </a:p>
          <a:p>
            <a:pPr marL="342900" indent="-342900">
              <a:spcBef>
                <a:spcPct val="20000"/>
              </a:spcBef>
              <a:buFontTx/>
              <a:buChar char="•"/>
            </a:pPr>
            <a:r>
              <a:rPr lang="zh-CN" altLang="en-US" sz="2800" b="1" dirty="0">
                <a:latin typeface="华文楷体" pitchFamily="2" charset="-122"/>
                <a:ea typeface="华文楷体" pitchFamily="2" charset="-122"/>
              </a:rPr>
              <a:t>对拟合的谱线轮廓积分</a:t>
            </a:r>
            <a:r>
              <a:rPr lang="en-US" altLang="zh-CN" sz="2800" b="1" dirty="0">
                <a:latin typeface="华文楷体" pitchFamily="2" charset="-122"/>
                <a:ea typeface="华文楷体" pitchFamily="2" charset="-122"/>
              </a:rPr>
              <a:t> (Gaussian, Voigt.)</a:t>
            </a:r>
          </a:p>
          <a:p>
            <a:pPr marL="342900" indent="-342900">
              <a:spcBef>
                <a:spcPct val="20000"/>
              </a:spcBef>
              <a:buFontTx/>
              <a:buChar char="•"/>
            </a:pPr>
            <a:r>
              <a:rPr lang="zh-CN" altLang="en-US" sz="2800" b="1" dirty="0">
                <a:latin typeface="华文楷体" pitchFamily="2" charset="-122"/>
                <a:ea typeface="华文楷体" pitchFamily="2" charset="-122"/>
              </a:rPr>
              <a:t>单位是</a:t>
            </a:r>
            <a:r>
              <a:rPr lang="en-US" altLang="zh-CN" sz="2800" b="1" dirty="0">
                <a:latin typeface="宋体" panose="02010600030101010101" pitchFamily="2" charset="-122"/>
                <a:ea typeface="宋体" panose="02010600030101010101" pitchFamily="2" charset="-122"/>
              </a:rPr>
              <a:t>Å</a:t>
            </a:r>
            <a:r>
              <a:rPr lang="zh-CN" altLang="en-US" sz="2800" b="1" dirty="0">
                <a:latin typeface="华文楷体" pitchFamily="2" charset="-122"/>
                <a:ea typeface="华文楷体" pitchFamily="2" charset="-122"/>
              </a:rPr>
              <a:t>或</a:t>
            </a:r>
            <a:r>
              <a:rPr lang="en-US" altLang="zh-CN" sz="2800" b="1" dirty="0" err="1">
                <a:latin typeface="华文楷体" pitchFamily="2" charset="-122"/>
                <a:ea typeface="华文楷体" pitchFamily="2" charset="-122"/>
              </a:rPr>
              <a:t>m</a:t>
            </a:r>
            <a:r>
              <a:rPr lang="en-US" altLang="zh-CN" sz="2800" b="1" dirty="0" err="1">
                <a:latin typeface="宋体" panose="02010600030101010101" pitchFamily="2" charset="-122"/>
                <a:ea typeface="宋体" panose="02010600030101010101" pitchFamily="2" charset="-122"/>
              </a:rPr>
              <a:t>Å</a:t>
            </a:r>
            <a:r>
              <a:rPr lang="en-US" altLang="zh-CN" sz="2800" b="1" dirty="0">
                <a:latin typeface="华文楷体" pitchFamily="2" charset="-122"/>
                <a:ea typeface="华文楷体" pitchFamily="2" charset="-122"/>
              </a:rPr>
              <a:t> </a:t>
            </a:r>
          </a:p>
        </p:txBody>
      </p:sp>
      <p:sp>
        <p:nvSpPr>
          <p:cNvPr id="46085" name="Rectangle 4"/>
          <p:cNvSpPr>
            <a:spLocks noChangeArrowheads="1"/>
          </p:cNvSpPr>
          <p:nvPr/>
        </p:nvSpPr>
        <p:spPr bwMode="auto">
          <a:xfrm>
            <a:off x="685800" y="228600"/>
            <a:ext cx="7772400" cy="838200"/>
          </a:xfrm>
          <a:prstGeom prst="rect">
            <a:avLst/>
          </a:prstGeom>
          <a:noFill/>
          <a:ln w="9525">
            <a:noFill/>
            <a:miter lim="800000"/>
            <a:headEnd/>
            <a:tailEnd/>
          </a:ln>
        </p:spPr>
        <p:txBody>
          <a:bodyPr anchor="ctr"/>
          <a:lstStyle/>
          <a:p>
            <a:pPr algn="ctr"/>
            <a:r>
              <a:rPr lang="zh-CN" altLang="en-US" sz="3600" b="1" dirty="0">
                <a:latin typeface="华文楷体" pitchFamily="2" charset="-122"/>
                <a:ea typeface="华文楷体" pitchFamily="2" charset="-122"/>
              </a:rPr>
              <a:t>等值宽度是什么</a:t>
            </a:r>
            <a:r>
              <a:rPr lang="en-US" altLang="zh-CN" sz="3600" b="1" dirty="0">
                <a:latin typeface="华文楷体" pitchFamily="2" charset="-122"/>
                <a:ea typeface="华文楷体" pitchFamily="2" charset="-122"/>
              </a:rPr>
              <a:t>?</a:t>
            </a:r>
          </a:p>
        </p:txBody>
      </p:sp>
    </p:spTree>
    <p:extLst>
      <p:ext uri="{BB962C8B-B14F-4D97-AF65-F5344CB8AC3E}">
        <p14:creationId xmlns:p14="http://schemas.microsoft.com/office/powerpoint/2010/main" val="2047916151"/>
      </p:ext>
    </p:extLst>
  </p:cSld>
  <p:clrMapOvr>
    <a:masterClrMapping/>
  </p:clrMapOvr>
  <p:transition>
    <p:blinds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1"/>
            <a:ext cx="8001000" cy="699040"/>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a:xfrm>
            <a:off x="120770" y="1752600"/>
            <a:ext cx="2002958" cy="4267200"/>
          </a:xfrm>
        </p:spPr>
        <p:txBody>
          <a:bodyPr/>
          <a:lstStyle/>
          <a:p>
            <a:pPr>
              <a:buNone/>
            </a:pPr>
            <a:r>
              <a:rPr lang="zh-CN" altLang="en-US" sz="2800" b="1" dirty="0">
                <a:solidFill>
                  <a:srgbClr val="C00000"/>
                </a:solidFill>
                <a:latin typeface="华文楷体" panose="02010600040101010101" pitchFamily="2" charset="-122"/>
                <a:ea typeface="华文楷体" panose="02010600040101010101" pitchFamily="2" charset="-122"/>
              </a:rPr>
              <a:t>线吸收系数</a:t>
            </a:r>
            <a:endParaRPr lang="en-US" altLang="zh-CN" sz="2800" b="1" dirty="0">
              <a:solidFill>
                <a:srgbClr val="C00000"/>
              </a:solidFill>
              <a:latin typeface="华文楷体" panose="02010600040101010101" pitchFamily="2" charset="-122"/>
              <a:ea typeface="华文楷体" panose="02010600040101010101" pitchFamily="2" charset="-122"/>
            </a:endParaRPr>
          </a:p>
          <a:p>
            <a:pPr>
              <a:buSzPct val="8000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振子强度（</a:t>
            </a:r>
            <a:r>
              <a:rPr lang="en-US" altLang="zh-CN" sz="2400" dirty="0">
                <a:latin typeface="华文楷体" panose="02010600040101010101" pitchFamily="2" charset="-122"/>
                <a:ea typeface="华文楷体" panose="02010600040101010101" pitchFamily="2" charset="-122"/>
                <a:cs typeface="Times New Roman" panose="02020603050405020304" pitchFamily="18" charset="0"/>
              </a:rPr>
              <a:t>gf</a:t>
            </a:r>
            <a:r>
              <a:rPr lang="zh-CN" altLang="en-US" sz="2400" dirty="0">
                <a:latin typeface="华文楷体" panose="02010600040101010101" pitchFamily="2" charset="-122"/>
                <a:ea typeface="华文楷体" panose="02010600040101010101" pitchFamily="2" charset="-122"/>
                <a:cs typeface="Times New Roman" panose="02020603050405020304" pitchFamily="18" charset="0"/>
              </a:rPr>
              <a:t>）</a:t>
            </a:r>
            <a:r>
              <a:rPr lang="en-US" altLang="zh-CN" dirty="0">
                <a:latin typeface="华文楷体" panose="02010600040101010101" pitchFamily="2" charset="-122"/>
                <a:ea typeface="华文楷体" panose="02010600040101010101" pitchFamily="2" charset="-122"/>
                <a:cs typeface="Times New Roman" panose="02020603050405020304" pitchFamily="18" charset="0"/>
              </a:rPr>
              <a:t>     </a:t>
            </a:r>
            <a:endParaRPr lang="en-US" altLang="zh-CN" b="1" dirty="0">
              <a:latin typeface="华文楷体" panose="02010600040101010101" pitchFamily="2" charset="-122"/>
              <a:ea typeface="华文楷体" panose="02010600040101010101" pitchFamily="2" charset="-122"/>
            </a:endParaRPr>
          </a:p>
          <a:p>
            <a:pPr>
              <a:buSzPct val="80000"/>
              <a:buFont typeface="Wingdings" panose="05000000000000000000" pitchFamily="2" charset="2"/>
              <a:buChar char="l"/>
            </a:pPr>
            <a:endParaRPr lang="en-US" altLang="zh-CN" b="1" dirty="0"/>
          </a:p>
          <a:p>
            <a:pPr>
              <a:buSzPct val="8000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rPr>
              <a:t>内部致宽机制</a:t>
            </a:r>
            <a:endParaRPr lang="en-US" altLang="zh-CN" sz="2400" dirty="0">
              <a:latin typeface="华文楷体" panose="02010600040101010101" pitchFamily="2" charset="-122"/>
              <a:ea typeface="华文楷体" panose="02010600040101010101" pitchFamily="2" charset="-122"/>
            </a:endParaRPr>
          </a:p>
          <a:p>
            <a:pPr marL="0" indent="0">
              <a:buSzPct val="80000"/>
              <a:buNone/>
            </a:pPr>
            <a:r>
              <a:rPr lang="en-US" altLang="zh-CN" sz="2400" dirty="0">
                <a:latin typeface="华文楷体" panose="02010600040101010101" pitchFamily="2" charset="-122"/>
                <a:ea typeface="华文楷体" panose="02010600040101010101" pitchFamily="2" charset="-122"/>
              </a:rPr>
              <a:t>C</a:t>
            </a:r>
            <a:r>
              <a:rPr lang="en-US" altLang="zh-CN" sz="2400" baseline="-25000" dirty="0">
                <a:latin typeface="华文楷体" panose="02010600040101010101" pitchFamily="2" charset="-122"/>
                <a:ea typeface="华文楷体" panose="02010600040101010101" pitchFamily="2" charset="-122"/>
              </a:rPr>
              <a:t>4</a:t>
            </a:r>
            <a:r>
              <a:rPr lang="zh-CN" altLang="en-US" sz="2400" dirty="0">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C</a:t>
            </a:r>
            <a:r>
              <a:rPr lang="en-US" altLang="zh-CN" sz="2400" baseline="-25000" dirty="0">
                <a:latin typeface="华文楷体" panose="02010600040101010101" pitchFamily="2" charset="-122"/>
                <a:ea typeface="华文楷体" panose="02010600040101010101" pitchFamily="2" charset="-122"/>
              </a:rPr>
              <a:t>6</a:t>
            </a:r>
            <a:r>
              <a:rPr lang="zh-CN" altLang="en-US" sz="2400" dirty="0">
                <a:latin typeface="华文楷体" panose="02010600040101010101" pitchFamily="2" charset="-122"/>
                <a:ea typeface="华文楷体" panose="02010600040101010101" pitchFamily="2" charset="-122"/>
              </a:rPr>
              <a:t>和</a:t>
            </a:r>
            <a:r>
              <a:rPr lang="el-GR" altLang="zh-CN" sz="2400" dirty="0">
                <a:latin typeface="华文楷体" panose="02010600040101010101" pitchFamily="2" charset="-122"/>
                <a:ea typeface="宋体" panose="02010600030101010101" pitchFamily="2" charset="-122"/>
              </a:rPr>
              <a:t>ξ</a:t>
            </a:r>
            <a:r>
              <a:rPr lang="en-US" altLang="zh-CN" sz="2400" baseline="-25000" dirty="0">
                <a:latin typeface="华文楷体" panose="02010600040101010101" pitchFamily="2" charset="-122"/>
                <a:ea typeface="宋体" panose="02010600030101010101" pitchFamily="2" charset="-122"/>
              </a:rPr>
              <a:t>t</a:t>
            </a:r>
          </a:p>
          <a:p>
            <a:pPr marL="0" indent="0">
              <a:buSzPct val="80000"/>
              <a:buNone/>
            </a:pPr>
            <a:r>
              <a:rPr lang="zh-CN" altLang="en-US" sz="2400" dirty="0">
                <a:latin typeface="华文楷体" panose="02010600040101010101" pitchFamily="2" charset="-122"/>
                <a:ea typeface="华文楷体" panose="02010600040101010101" pitchFamily="2" charset="-122"/>
              </a:rPr>
              <a:t>同位素合超精细结构</a:t>
            </a:r>
            <a:endParaRPr lang="en-US" altLang="zh-CN" sz="2400" b="1" dirty="0">
              <a:latin typeface="华文楷体" panose="02010600040101010101" pitchFamily="2" charset="-122"/>
              <a:ea typeface="华文楷体" panose="02010600040101010101" pitchFamily="2" charset="-122"/>
            </a:endParaRPr>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2024-7-6</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2123728" y="1779295"/>
            <a:ext cx="6561139" cy="4379665"/>
          </a:xfrm>
          <a:prstGeom prst="rect">
            <a:avLst/>
          </a:prstGeom>
          <a:noFill/>
          <a:ln w="9525">
            <a:noFill/>
            <a:miter lim="800000"/>
            <a:headEnd/>
            <a:tailEnd/>
          </a:ln>
        </p:spPr>
      </p:pic>
      <p:cxnSp>
        <p:nvCxnSpPr>
          <p:cNvPr id="6" name="直接箭头连接符 5">
            <a:extLst>
              <a:ext uri="{FF2B5EF4-FFF2-40B4-BE49-F238E27FC236}">
                <a16:creationId xmlns:a16="http://schemas.microsoft.com/office/drawing/2014/main" id="{61D8C86A-9B89-224E-ED06-14C21ABAF4F7}"/>
              </a:ext>
            </a:extLst>
          </p:cNvPr>
          <p:cNvCxnSpPr>
            <a:cxnSpLocks/>
          </p:cNvCxnSpPr>
          <p:nvPr/>
        </p:nvCxnSpPr>
        <p:spPr bwMode="auto">
          <a:xfrm flipV="1">
            <a:off x="1979712" y="2424798"/>
            <a:ext cx="4166471" cy="720080"/>
          </a:xfrm>
          <a:prstGeom prst="straightConnector1">
            <a:avLst/>
          </a:prstGeom>
          <a:ln w="76200">
            <a:headEnd type="none" w="med" len="med"/>
            <a:tailEnd type="triangle"/>
          </a:ln>
        </p:spPr>
        <p:style>
          <a:lnRef idx="2">
            <a:schemeClr val="accent2"/>
          </a:lnRef>
          <a:fillRef idx="0">
            <a:schemeClr val="accent2"/>
          </a:fillRef>
          <a:effectRef idx="1">
            <a:schemeClr val="accent2"/>
          </a:effectRef>
          <a:fontRef idx="minor">
            <a:schemeClr val="tx1"/>
          </a:fontRef>
        </p:style>
      </p:cxnSp>
      <p:pic>
        <p:nvPicPr>
          <p:cNvPr id="7" name="图片 6">
            <a:extLst>
              <a:ext uri="{FF2B5EF4-FFF2-40B4-BE49-F238E27FC236}">
                <a16:creationId xmlns:a16="http://schemas.microsoft.com/office/drawing/2014/main" id="{6AFB478A-FF9E-A068-C06E-73A7845D0506}"/>
              </a:ext>
            </a:extLst>
          </p:cNvPr>
          <p:cNvPicPr>
            <a:picLocks noChangeAspect="1"/>
          </p:cNvPicPr>
          <p:nvPr/>
        </p:nvPicPr>
        <p:blipFill>
          <a:blip r:embed="rId3"/>
          <a:stretch>
            <a:fillRect/>
          </a:stretch>
        </p:blipFill>
        <p:spPr>
          <a:xfrm>
            <a:off x="2771800" y="647411"/>
            <a:ext cx="5001362" cy="904793"/>
          </a:xfrm>
          <a:prstGeom prst="rect">
            <a:avLst/>
          </a:prstGeom>
        </p:spPr>
      </p:pic>
      <p:cxnSp>
        <p:nvCxnSpPr>
          <p:cNvPr id="10" name="直接箭头连接符 9">
            <a:extLst>
              <a:ext uri="{FF2B5EF4-FFF2-40B4-BE49-F238E27FC236}">
                <a16:creationId xmlns:a16="http://schemas.microsoft.com/office/drawing/2014/main" id="{7786DD39-1302-4256-DD02-AE9D213C35C9}"/>
              </a:ext>
            </a:extLst>
          </p:cNvPr>
          <p:cNvCxnSpPr/>
          <p:nvPr/>
        </p:nvCxnSpPr>
        <p:spPr bwMode="auto">
          <a:xfrm flipV="1">
            <a:off x="1979712" y="1279015"/>
            <a:ext cx="792088" cy="565809"/>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72253289"/>
      </p:ext>
    </p:extLst>
  </p:cSld>
  <p:clrMapOvr>
    <a:masterClrMapping/>
  </p:clrMapOvr>
  <p:transition>
    <p:blinds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cstate="print"/>
          <a:srcRect/>
          <a:stretch>
            <a:fillRect/>
          </a:stretch>
        </p:blipFill>
        <p:spPr bwMode="auto">
          <a:xfrm>
            <a:off x="1902075" y="1621166"/>
            <a:ext cx="7026371" cy="4690215"/>
          </a:xfrm>
          <a:prstGeom prst="rect">
            <a:avLst/>
          </a:prstGeom>
          <a:noFill/>
          <a:ln w="9525">
            <a:noFill/>
            <a:miter lim="800000"/>
            <a:headEnd/>
            <a:tailEnd/>
          </a:ln>
        </p:spPr>
      </p:pic>
      <p:sp>
        <p:nvSpPr>
          <p:cNvPr id="2" name="标题 1"/>
          <p:cNvSpPr>
            <a:spLocks noGrp="1"/>
          </p:cNvSpPr>
          <p:nvPr>
            <p:ph type="title"/>
          </p:nvPr>
        </p:nvSpPr>
        <p:spPr>
          <a:xfrm>
            <a:off x="539552" y="0"/>
            <a:ext cx="8001000" cy="669411"/>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a:xfrm>
            <a:off x="120770" y="1752599"/>
            <a:ext cx="1714926" cy="4412705"/>
          </a:xfrm>
        </p:spPr>
        <p:txBody>
          <a:bodyPr>
            <a:normAutofit/>
          </a:bodyPr>
          <a:lstStyle/>
          <a:p>
            <a:pPr marL="0" indent="0">
              <a:lnSpc>
                <a:spcPct val="160000"/>
              </a:lnSpc>
              <a:spcBef>
                <a:spcPts val="0"/>
              </a:spcBef>
              <a:buSzPct val="60000"/>
              <a:buFont typeface="Wingdings" panose="05000000000000000000" pitchFamily="2" charset="2"/>
              <a:buChar char="l"/>
            </a:pPr>
            <a:r>
              <a:rPr lang="zh-CN" altLang="en-US" sz="2400" dirty="0">
                <a:latin typeface="华文楷体" panose="02010600040101010101" pitchFamily="2" charset="-122"/>
                <a:ea typeface="华文楷体" panose="02010600040101010101" pitchFamily="2" charset="-122"/>
              </a:rPr>
              <a:t>含谱线的辐射转移方程</a:t>
            </a:r>
            <a:endParaRPr lang="en-US" altLang="zh-CN" sz="2400" dirty="0">
              <a:latin typeface="华文楷体" panose="02010600040101010101" pitchFamily="2" charset="-122"/>
              <a:ea typeface="华文楷体" panose="02010600040101010101" pitchFamily="2" charset="-122"/>
            </a:endParaRPr>
          </a:p>
          <a:p>
            <a:pPr marL="0" indent="0">
              <a:lnSpc>
                <a:spcPct val="160000"/>
              </a:lnSpc>
              <a:spcBef>
                <a:spcPts val="0"/>
              </a:spcBef>
              <a:buSzPct val="60000"/>
              <a:buNone/>
            </a:pPr>
            <a:endParaRPr lang="en-US" altLang="zh-CN" sz="2400" dirty="0">
              <a:latin typeface="华文楷体" panose="02010600040101010101" pitchFamily="2" charset="-122"/>
              <a:ea typeface="华文楷体" panose="02010600040101010101" pitchFamily="2" charset="-122"/>
            </a:endParaRPr>
          </a:p>
          <a:p>
            <a:pPr marL="0" indent="0">
              <a:lnSpc>
                <a:spcPct val="160000"/>
              </a:lnSpc>
              <a:buSzPct val="60000"/>
              <a:buFont typeface="Wingdings" panose="05000000000000000000" pitchFamily="2" charset="2"/>
              <a:buChar char="l"/>
            </a:pP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NLTE</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效应</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marL="0" indent="0">
              <a:buNone/>
            </a:pPr>
            <a:endParaRPr lang="en-US" altLang="zh-CN" dirty="0"/>
          </a:p>
          <a:p>
            <a:pPr marL="0" indent="0">
              <a:buNone/>
            </a:pPr>
            <a:endParaRPr lang="en-US" altLang="zh-CN" dirty="0"/>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2024-7-7</a:t>
            </a:fld>
            <a:endParaRPr lang="en-US" altLang="zh-CN"/>
          </a:p>
        </p:txBody>
      </p:sp>
      <p:cxnSp>
        <p:nvCxnSpPr>
          <p:cNvPr id="7" name="直接箭头连接符 6">
            <a:extLst>
              <a:ext uri="{FF2B5EF4-FFF2-40B4-BE49-F238E27FC236}">
                <a16:creationId xmlns:a16="http://schemas.microsoft.com/office/drawing/2014/main" id="{3D770DE8-924E-C165-0673-99028EE23C09}"/>
              </a:ext>
            </a:extLst>
          </p:cNvPr>
          <p:cNvCxnSpPr>
            <a:cxnSpLocks/>
          </p:cNvCxnSpPr>
          <p:nvPr/>
        </p:nvCxnSpPr>
        <p:spPr bwMode="auto">
          <a:xfrm>
            <a:off x="1600200" y="3212976"/>
            <a:ext cx="4530113" cy="0"/>
          </a:xfrm>
          <a:prstGeom prst="straightConnector1">
            <a:avLst/>
          </a:prstGeom>
          <a:ln w="76200">
            <a:headEnd type="none" w="med" len="med"/>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mc:Choice xmlns:a14="http://schemas.microsoft.com/office/drawing/2010/main" Requires="a14">
          <p:sp>
            <p:nvSpPr>
              <p:cNvPr id="8" name="Object 4">
                <a:extLst>
                  <a:ext uri="{FF2B5EF4-FFF2-40B4-BE49-F238E27FC236}">
                    <a16:creationId xmlns:a16="http://schemas.microsoft.com/office/drawing/2014/main" id="{EFB8C586-4F31-4FC6-3239-AFA4870033D5}"/>
                  </a:ext>
                </a:extLst>
              </p:cNvPr>
              <p:cNvSpPr txBox="1"/>
              <p:nvPr/>
            </p:nvSpPr>
            <p:spPr bwMode="auto">
              <a:xfrm>
                <a:off x="3347864" y="669411"/>
                <a:ext cx="4561508" cy="869893"/>
              </a:xfrm>
              <a:prstGeom prst="rect">
                <a:avLst/>
              </a:prstGeom>
              <a:noFill/>
              <a:ln w="28575">
                <a:solidFill>
                  <a:srgbClr val="FF0000"/>
                </a:solidFill>
                <a:miter lim="800000"/>
                <a:headEnd/>
                <a:tailEnd/>
              </a:ln>
            </p:spPr>
            <p:txBody>
              <a:bodyPr>
                <a:normAutofit/>
              </a:bodyPr>
              <a:lstStyle/>
              <a:p>
                <a:pPr fontAlgn="auto">
                  <a:spcBef>
                    <a:spcPts val="0"/>
                  </a:spcBef>
                  <a:spcAft>
                    <a:spcPts val="0"/>
                  </a:spcAft>
                </a:pPr>
                <a14:m>
                  <m:oMathPara xmlns:m="http://schemas.openxmlformats.org/officeDocument/2006/math">
                    <m:oMathParaPr>
                      <m:jc m:val="left"/>
                    </m:oMathParaPr>
                    <m:oMath xmlns:m="http://schemas.openxmlformats.org/officeDocument/2006/math">
                      <m:r>
                        <a:rPr lang="zh-CN" altLang="en-US" i="1">
                          <a:solidFill>
                            <a:srgbClr val="000000"/>
                          </a:solidFill>
                          <a:latin typeface="Cambria Math" panose="02040503050406030204" pitchFamily="18" charset="0"/>
                        </a:rPr>
                        <m:t>𝜇</m:t>
                      </m:r>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𝑑</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𝐼</m:t>
                              </m:r>
                            </m:e>
                            <m:sub>
                              <m:r>
                                <a:rPr lang="zh-CN" altLang="en-US" i="1">
                                  <a:solidFill>
                                    <a:srgbClr val="000000"/>
                                  </a:solidFill>
                                  <a:latin typeface="Cambria Math" panose="02040503050406030204" pitchFamily="18" charset="0"/>
                                </a:rPr>
                                <m:t>𝜈</m:t>
                              </m:r>
                            </m:sub>
                          </m:sSub>
                        </m:num>
                        <m:den>
                          <m:r>
                            <a:rPr lang="zh-CN" altLang="en-US" i="1">
                              <a:solidFill>
                                <a:srgbClr val="000000"/>
                              </a:solidFill>
                              <a:latin typeface="Cambria Math" panose="02040503050406030204" pitchFamily="18" charset="0"/>
                            </a:rPr>
                            <m:t>𝑑</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𝜏</m:t>
                              </m:r>
                            </m:e>
                            <m:sub>
                              <m:r>
                                <a:rPr lang="zh-CN" altLang="en-US" i="1">
                                  <a:solidFill>
                                    <a:srgbClr val="000000"/>
                                  </a:solidFill>
                                  <a:latin typeface="Cambria Math" panose="02040503050406030204" pitchFamily="18" charset="0"/>
                                </a:rPr>
                                <m:t>𝜈</m:t>
                              </m:r>
                            </m:sub>
                          </m:sSub>
                        </m:den>
                      </m:f>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𝐼</m:t>
                          </m:r>
                        </m:e>
                        <m:sub>
                          <m:r>
                            <a:rPr lang="zh-CN" altLang="en-US" i="1">
                              <a:solidFill>
                                <a:srgbClr val="000000"/>
                              </a:solidFill>
                              <a:latin typeface="Cambria Math" panose="02040503050406030204" pitchFamily="18" charset="0"/>
                            </a:rPr>
                            <m:t>𝜈</m:t>
                          </m:r>
                        </m:sub>
                      </m:sSub>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𝑘</m:t>
                              </m:r>
                            </m:e>
                            <m:sub>
                              <m:r>
                                <a:rPr lang="zh-CN" altLang="en-US" i="1">
                                  <a:solidFill>
                                    <a:srgbClr val="000000"/>
                                  </a:solidFill>
                                  <a:latin typeface="Cambria Math" panose="02040503050406030204" pitchFamily="18" charset="0"/>
                                </a:rPr>
                                <m:t>𝜈</m:t>
                              </m:r>
                            </m:sub>
                          </m:sSub>
                        </m:num>
                        <m:den>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𝜒</m:t>
                              </m:r>
                            </m:e>
                            <m:sub>
                              <m:r>
                                <a:rPr lang="zh-CN" altLang="en-US" i="1">
                                  <a:solidFill>
                                    <a:srgbClr val="000000"/>
                                  </a:solidFill>
                                  <a:latin typeface="Cambria Math" panose="02040503050406030204" pitchFamily="18" charset="0"/>
                                </a:rPr>
                                <m:t>𝜈</m:t>
                              </m:r>
                            </m:sub>
                          </m:sSub>
                        </m:den>
                      </m:f>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𝐵</m:t>
                          </m:r>
                        </m:e>
                        <m:sub>
                          <m:r>
                            <a:rPr lang="zh-CN" altLang="en-US" i="1">
                              <a:solidFill>
                                <a:srgbClr val="000000"/>
                              </a:solidFill>
                              <a:latin typeface="Cambria Math" panose="02040503050406030204" pitchFamily="18" charset="0"/>
                            </a:rPr>
                            <m:t>𝜈</m:t>
                          </m:r>
                        </m:sub>
                      </m:sSub>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r>
                            <a:rPr lang="zh-CN" altLang="en-US" i="1">
                              <a:solidFill>
                                <a:srgbClr val="000000"/>
                              </a:solidFill>
                              <a:latin typeface="Cambria Math" panose="02040503050406030204" pitchFamily="18" charset="0"/>
                            </a:rPr>
                            <m:t>𝜎</m:t>
                          </m:r>
                        </m:num>
                        <m:den>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𝜒</m:t>
                              </m:r>
                            </m:e>
                            <m:sub>
                              <m:r>
                                <a:rPr lang="zh-CN" altLang="en-US" i="1">
                                  <a:solidFill>
                                    <a:srgbClr val="000000"/>
                                  </a:solidFill>
                                  <a:latin typeface="Cambria Math" panose="02040503050406030204" pitchFamily="18" charset="0"/>
                                </a:rPr>
                                <m:t>𝜈</m:t>
                              </m:r>
                            </m:sub>
                          </m:sSub>
                        </m:den>
                      </m:f>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𝐽</m:t>
                          </m:r>
                        </m:e>
                        <m:sub>
                          <m:r>
                            <a:rPr lang="zh-CN" altLang="en-US" i="1">
                              <a:solidFill>
                                <a:srgbClr val="000000"/>
                              </a:solidFill>
                              <a:latin typeface="Cambria Math" panose="02040503050406030204" pitchFamily="18" charset="0"/>
                            </a:rPr>
                            <m:t>𝜈</m:t>
                          </m:r>
                        </m:sub>
                      </m:sSub>
                      <m:r>
                        <a:rPr lang="zh-CN" altLang="en-US" i="1">
                          <a:solidFill>
                            <a:srgbClr val="000000"/>
                          </a:solidFill>
                          <a:latin typeface="Cambria Math" panose="02040503050406030204" pitchFamily="18" charset="0"/>
                        </a:rPr>
                        <m:t>−</m:t>
                      </m:r>
                      <m:f>
                        <m:fPr>
                          <m:ctrlPr>
                            <a:rPr lang="zh-CN" altLang="en-US" i="1">
                              <a:solidFill>
                                <a:srgbClr val="000000"/>
                              </a:solidFill>
                              <a:latin typeface="Cambria Math" panose="02040503050406030204" pitchFamily="18" charset="0"/>
                            </a:rPr>
                          </m:ctrlPr>
                        </m:fPr>
                        <m:num>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𝜒</m:t>
                              </m:r>
                            </m:e>
                            <m:sub>
                              <m:r>
                                <a:rPr lang="zh-CN" altLang="en-US" i="1">
                                  <a:solidFill>
                                    <a:srgbClr val="000000"/>
                                  </a:solidFill>
                                  <a:latin typeface="Cambria Math" panose="02040503050406030204" pitchFamily="18" charset="0"/>
                                </a:rPr>
                                <m:t>𝜈</m:t>
                              </m:r>
                            </m:sub>
                            <m:sup>
                              <m:r>
                                <a:rPr lang="zh-CN" altLang="en-US" i="1">
                                  <a:solidFill>
                                    <a:srgbClr val="000000"/>
                                  </a:solidFill>
                                  <a:latin typeface="Cambria Math" panose="02040503050406030204" pitchFamily="18" charset="0"/>
                                </a:rPr>
                                <m:t>𝑙</m:t>
                              </m:r>
                            </m:sup>
                          </m:sSubSup>
                        </m:num>
                        <m:den>
                          <m:sSub>
                            <m:sSubPr>
                              <m:ctrlPr>
                                <a:rPr lang="zh-CN" altLang="en-US" i="1">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𝜒</m:t>
                              </m:r>
                            </m:e>
                            <m:sub>
                              <m:r>
                                <a:rPr lang="zh-CN" altLang="en-US" i="1">
                                  <a:solidFill>
                                    <a:srgbClr val="000000"/>
                                  </a:solidFill>
                                  <a:latin typeface="Cambria Math" panose="02040503050406030204" pitchFamily="18" charset="0"/>
                                </a:rPr>
                                <m:t>𝜈</m:t>
                              </m:r>
                            </m:sub>
                          </m:sSub>
                        </m:den>
                      </m:f>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𝑆</m:t>
                          </m:r>
                        </m:e>
                        <m:sub>
                          <m:r>
                            <a:rPr lang="zh-CN" altLang="en-US" i="1">
                              <a:solidFill>
                                <a:srgbClr val="000000"/>
                              </a:solidFill>
                              <a:latin typeface="Cambria Math" panose="02040503050406030204" pitchFamily="18" charset="0"/>
                            </a:rPr>
                            <m:t>𝜈</m:t>
                          </m:r>
                        </m:sub>
                        <m:sup>
                          <m:r>
                            <a:rPr lang="zh-CN" altLang="en-US" i="1">
                              <a:solidFill>
                                <a:srgbClr val="000000"/>
                              </a:solidFill>
                              <a:latin typeface="Cambria Math" panose="02040503050406030204" pitchFamily="18" charset="0"/>
                            </a:rPr>
                            <m:t>𝑙</m:t>
                          </m:r>
                        </m:sup>
                      </m:sSubSup>
                    </m:oMath>
                  </m:oMathPara>
                </a14:m>
                <a:endParaRPr lang="zh-CN" altLang="en-US" dirty="0">
                  <a:solidFill>
                    <a:prstClr val="black"/>
                  </a:solidFill>
                  <a:latin typeface="Bookman Old Style" panose="02050604050505020204"/>
                  <a:ea typeface="宋体" panose="02010600030101010101" pitchFamily="2" charset="-122"/>
                </a:endParaRPr>
              </a:p>
            </p:txBody>
          </p:sp>
        </mc:Choice>
        <mc:Fallback>
          <p:sp>
            <p:nvSpPr>
              <p:cNvPr id="8" name="Object 4">
                <a:extLst>
                  <a:ext uri="{FF2B5EF4-FFF2-40B4-BE49-F238E27FC236}">
                    <a16:creationId xmlns:a16="http://schemas.microsoft.com/office/drawing/2014/main" id="{EFB8C586-4F31-4FC6-3239-AFA4870033D5}"/>
                  </a:ext>
                </a:extLst>
              </p:cNvPr>
              <p:cNvSpPr txBox="1">
                <a:spLocks noRot="1" noChangeAspect="1" noMove="1" noResize="1" noEditPoints="1" noAdjustHandles="1" noChangeArrowheads="1" noChangeShapeType="1" noTextEdit="1"/>
              </p:cNvSpPr>
              <p:nvPr/>
            </p:nvSpPr>
            <p:spPr bwMode="auto">
              <a:xfrm>
                <a:off x="3347864" y="669411"/>
                <a:ext cx="4561508" cy="869893"/>
              </a:xfrm>
              <a:prstGeom prst="rect">
                <a:avLst/>
              </a:prstGeom>
              <a:blipFill>
                <a:blip r:embed="rId3"/>
                <a:stretch>
                  <a:fillRect/>
                </a:stretch>
              </a:blipFill>
              <a:ln w="28575">
                <a:solidFill>
                  <a:srgbClr val="FF0000"/>
                </a:solidFill>
                <a:miter lim="800000"/>
                <a:headEnd/>
                <a:tailEnd/>
              </a:ln>
            </p:spPr>
            <p:txBody>
              <a:bodyPr/>
              <a:lstStyle/>
              <a:p>
                <a:r>
                  <a:rPr lang="zh-CN" altLang="en-US">
                    <a:noFill/>
                  </a:rPr>
                  <a:t> </a:t>
                </a:r>
              </a:p>
            </p:txBody>
          </p:sp>
        </mc:Fallback>
      </mc:AlternateContent>
      <p:cxnSp>
        <p:nvCxnSpPr>
          <p:cNvPr id="12" name="直接箭头连接符 11">
            <a:extLst>
              <a:ext uri="{FF2B5EF4-FFF2-40B4-BE49-F238E27FC236}">
                <a16:creationId xmlns:a16="http://schemas.microsoft.com/office/drawing/2014/main" id="{6477D470-A209-6CCA-6C97-972CD0D6A931}"/>
              </a:ext>
            </a:extLst>
          </p:cNvPr>
          <p:cNvCxnSpPr>
            <a:endCxn id="8" idx="1"/>
          </p:cNvCxnSpPr>
          <p:nvPr/>
        </p:nvCxnSpPr>
        <p:spPr bwMode="auto">
          <a:xfrm flipV="1">
            <a:off x="1547664" y="1104358"/>
            <a:ext cx="1800200" cy="1028498"/>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pic>
        <p:nvPicPr>
          <p:cNvPr id="14" name="图片 13">
            <a:extLst>
              <a:ext uri="{FF2B5EF4-FFF2-40B4-BE49-F238E27FC236}">
                <a16:creationId xmlns:a16="http://schemas.microsoft.com/office/drawing/2014/main" id="{45F2AB61-C4CE-24AE-739A-0086F30629B8}"/>
              </a:ext>
            </a:extLst>
          </p:cNvPr>
          <p:cNvPicPr>
            <a:picLocks noChangeAspect="1"/>
          </p:cNvPicPr>
          <p:nvPr/>
        </p:nvPicPr>
        <p:blipFill>
          <a:blip r:embed="rId4"/>
          <a:stretch>
            <a:fillRect/>
          </a:stretch>
        </p:blipFill>
        <p:spPr>
          <a:xfrm>
            <a:off x="2267744" y="6299728"/>
            <a:ext cx="3584759" cy="585267"/>
          </a:xfrm>
          <a:prstGeom prst="rect">
            <a:avLst/>
          </a:prstGeom>
        </p:spPr>
      </p:pic>
      <p:cxnSp>
        <p:nvCxnSpPr>
          <p:cNvPr id="16" name="直接箭头连接符 15">
            <a:extLst>
              <a:ext uri="{FF2B5EF4-FFF2-40B4-BE49-F238E27FC236}">
                <a16:creationId xmlns:a16="http://schemas.microsoft.com/office/drawing/2014/main" id="{5D788E93-BF53-9B6B-25E5-33D41D0F1C71}"/>
              </a:ext>
            </a:extLst>
          </p:cNvPr>
          <p:cNvCxnSpPr>
            <a:cxnSpLocks/>
          </p:cNvCxnSpPr>
          <p:nvPr/>
        </p:nvCxnSpPr>
        <p:spPr bwMode="auto">
          <a:xfrm>
            <a:off x="1469538" y="4797152"/>
            <a:ext cx="865075" cy="1634393"/>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859807250"/>
      </p:ext>
    </p:extLst>
  </p:cSld>
  <p:clrMapOvr>
    <a:masterClrMapping/>
  </p:clrMapOvr>
  <p:transition>
    <p:blinds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kumimoji="0" lang="zh-CN" altLang="en-US" sz="3600" b="1" i="0" u="none" strike="noStrike" kern="0" cap="none" spc="0" normalizeH="0" baseline="0" noProof="0" dirty="0">
                <a:ln>
                  <a:noFill/>
                </a:ln>
                <a:solidFill>
                  <a:srgbClr val="000000"/>
                </a:solidFill>
                <a:effectLst>
                  <a:outerShdw blurRad="38100" dist="38100" dir="2700000" algn="tl">
                    <a:srgbClr val="C0C0C0"/>
                  </a:outerShdw>
                </a:effectLst>
                <a:uLnTx/>
                <a:uFillTx/>
                <a:latin typeface="华文楷体" pitchFamily="2" charset="-122"/>
                <a:ea typeface="华文楷体" pitchFamily="2" charset="-122"/>
                <a:cs typeface="+mj-cs"/>
              </a:rPr>
              <a:t>高分辨率恒星光谱定量分析</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a:xfrm>
            <a:off x="120770" y="1752600"/>
            <a:ext cx="1526875" cy="4267200"/>
          </a:xfrm>
        </p:spPr>
        <p:txBody>
          <a:bodyPr/>
          <a:lstStyle/>
          <a:p>
            <a:pPr>
              <a:buNone/>
            </a:pPr>
            <a:r>
              <a:rPr lang="zh-CN" altLang="en-US" sz="2400" dirty="0">
                <a:latin typeface="华文楷体" panose="02010600040101010101" pitchFamily="2" charset="-122"/>
                <a:ea typeface="华文楷体" panose="02010600040101010101" pitchFamily="2" charset="-122"/>
              </a:rPr>
              <a:t>丰度确定</a:t>
            </a:r>
            <a:endParaRPr lang="en-US" altLang="zh-CN" sz="2400" dirty="0">
              <a:latin typeface="华文楷体" panose="02010600040101010101" pitchFamily="2" charset="-122"/>
              <a:ea typeface="华文楷体" panose="02010600040101010101" pitchFamily="2" charset="-122"/>
            </a:endParaRPr>
          </a:p>
          <a:p>
            <a:pPr>
              <a:buNone/>
            </a:pPr>
            <a:endParaRPr lang="en-US" altLang="zh-CN" dirty="0"/>
          </a:p>
          <a:p>
            <a:pPr marL="0" indent="0">
              <a:buNone/>
            </a:pPr>
            <a:r>
              <a:rPr lang="zh-CN" altLang="en-US" sz="2400" dirty="0">
                <a:solidFill>
                  <a:srgbClr val="002060"/>
                </a:solidFill>
                <a:latin typeface="华文楷体" panose="02010600040101010101" pitchFamily="2" charset="-122"/>
                <a:ea typeface="华文楷体" panose="02010600040101010101" pitchFamily="2" charset="-122"/>
              </a:rPr>
              <a:t>是个循环过程，最后得到基本参数和元素丰度</a:t>
            </a:r>
            <a:endParaRPr lang="en-US" altLang="zh-CN" sz="2400" dirty="0">
              <a:solidFill>
                <a:srgbClr val="002060"/>
              </a:solidFill>
              <a:latin typeface="华文楷体" panose="02010600040101010101" pitchFamily="2" charset="-122"/>
              <a:ea typeface="华文楷体" panose="02010600040101010101" pitchFamily="2" charset="-122"/>
            </a:endParaRPr>
          </a:p>
        </p:txBody>
      </p:sp>
      <p:sp>
        <p:nvSpPr>
          <p:cNvPr id="4" name="内容占位符 3"/>
          <p:cNvSpPr>
            <a:spLocks noGrp="1"/>
          </p:cNvSpPr>
          <p:nvPr>
            <p:ph sz="half" idx="2"/>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2024-7-6</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1746500" y="1535501"/>
            <a:ext cx="6561139" cy="4379665"/>
          </a:xfrm>
          <a:prstGeom prst="rect">
            <a:avLst/>
          </a:prstGeom>
          <a:noFill/>
          <a:ln w="9525">
            <a:noFill/>
            <a:miter lim="800000"/>
            <a:headEnd/>
            <a:tailEnd/>
          </a:ln>
        </p:spPr>
      </p:pic>
    </p:spTree>
    <p:extLst>
      <p:ext uri="{BB962C8B-B14F-4D97-AF65-F5344CB8AC3E}">
        <p14:creationId xmlns:p14="http://schemas.microsoft.com/office/powerpoint/2010/main" val="3922068533"/>
      </p:ext>
    </p:extLst>
  </p:cSld>
  <p:clrMapOvr>
    <a:masterClrMapping/>
  </p:clrMapOvr>
  <p:transition>
    <p:blinds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23528" y="188640"/>
            <a:ext cx="8229600" cy="1143000"/>
          </a:xfrm>
        </p:spPr>
        <p:txBody>
          <a:bodyPr>
            <a:normAutofit/>
          </a:bodyPr>
          <a:lstStyle/>
          <a:p>
            <a:pPr algn="ctr"/>
            <a:r>
              <a:rPr lang="en-US" altLang="zh-CN" b="1" dirty="0" err="1">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Kurucz</a:t>
            </a:r>
            <a:r>
              <a:rPr lang="zh-CN" altLang="en-US" b="1" dirty="0">
                <a:solidFill>
                  <a:schemeClr val="tx1"/>
                </a:solidFill>
                <a:latin typeface="华文楷体" panose="02010600040101010101" pitchFamily="2" charset="-122"/>
                <a:ea typeface="华文楷体" panose="02010600040101010101" pitchFamily="2" charset="-122"/>
              </a:rPr>
              <a:t>恒星大气模型</a:t>
            </a:r>
          </a:p>
        </p:txBody>
      </p:sp>
      <p:pic>
        <p:nvPicPr>
          <p:cNvPr id="7" name="图片 6">
            <a:extLst>
              <a:ext uri="{FF2B5EF4-FFF2-40B4-BE49-F238E27FC236}">
                <a16:creationId xmlns:a16="http://schemas.microsoft.com/office/drawing/2014/main" id="{A0344F89-8AD3-F66A-DEC7-869A3751BB6E}"/>
              </a:ext>
            </a:extLst>
          </p:cNvPr>
          <p:cNvPicPr>
            <a:picLocks noChangeAspect="1"/>
          </p:cNvPicPr>
          <p:nvPr/>
        </p:nvPicPr>
        <p:blipFill>
          <a:blip r:embed="rId2"/>
          <a:stretch>
            <a:fillRect/>
          </a:stretch>
        </p:blipFill>
        <p:spPr>
          <a:xfrm>
            <a:off x="500034" y="1714480"/>
            <a:ext cx="8251029" cy="3874724"/>
          </a:xfrm>
          <a:prstGeom prst="rect">
            <a:avLst/>
          </a:prstGeom>
        </p:spPr>
      </p:pic>
    </p:spTree>
  </p:cSld>
  <p:clrMapOvr>
    <a:masterClrMapping/>
  </p:clrMapOvr>
  <p:transition>
    <p:blinds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E2907E-A027-0D3A-2266-F00CD51D9F31}"/>
              </a:ext>
            </a:extLst>
          </p:cNvPr>
          <p:cNvSpPr>
            <a:spLocks noGrp="1"/>
          </p:cNvSpPr>
          <p:nvPr>
            <p:ph type="title"/>
          </p:nvPr>
        </p:nvSpPr>
        <p:spPr>
          <a:xfrm>
            <a:off x="362309" y="484632"/>
            <a:ext cx="8095891" cy="712120"/>
          </a:xfrm>
        </p:spPr>
        <p:txBody>
          <a:bodyPr/>
          <a:lstStyle/>
          <a:p>
            <a:pPr algn="ct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Kurucz</a:t>
            </a:r>
            <a:r>
              <a:rPr lang="zh-CN" altLang="en-US" b="1" dirty="0">
                <a:latin typeface="华文楷体" panose="02010600040101010101" pitchFamily="2" charset="-122"/>
                <a:ea typeface="华文楷体" panose="02010600040101010101" pitchFamily="2" charset="-122"/>
              </a:rPr>
              <a:t>恒星大气模型</a:t>
            </a:r>
          </a:p>
        </p:txBody>
      </p:sp>
      <p:pic>
        <p:nvPicPr>
          <p:cNvPr id="5" name="内容占位符 4">
            <a:extLst>
              <a:ext uri="{FF2B5EF4-FFF2-40B4-BE49-F238E27FC236}">
                <a16:creationId xmlns:a16="http://schemas.microsoft.com/office/drawing/2014/main" id="{436830FC-5085-9F72-BB17-64D8B046C234}"/>
              </a:ext>
            </a:extLst>
          </p:cNvPr>
          <p:cNvPicPr>
            <a:picLocks noGrp="1" noChangeAspect="1"/>
          </p:cNvPicPr>
          <p:nvPr>
            <p:ph idx="1"/>
          </p:nvPr>
        </p:nvPicPr>
        <p:blipFill>
          <a:blip r:embed="rId2"/>
          <a:stretch>
            <a:fillRect/>
          </a:stretch>
        </p:blipFill>
        <p:spPr>
          <a:xfrm>
            <a:off x="362309" y="2721937"/>
            <a:ext cx="8573077" cy="1734399"/>
          </a:xfrm>
        </p:spPr>
      </p:pic>
      <p:sp>
        <p:nvSpPr>
          <p:cNvPr id="7" name="文本框 6">
            <a:extLst>
              <a:ext uri="{FF2B5EF4-FFF2-40B4-BE49-F238E27FC236}">
                <a16:creationId xmlns:a16="http://schemas.microsoft.com/office/drawing/2014/main" id="{8A3CAEB9-D71E-DCD9-2D6A-47C3D525A5A6}"/>
              </a:ext>
            </a:extLst>
          </p:cNvPr>
          <p:cNvSpPr txBox="1"/>
          <p:nvPr/>
        </p:nvSpPr>
        <p:spPr>
          <a:xfrm>
            <a:off x="655607" y="4941680"/>
            <a:ext cx="7082287"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https://research.iac.es/proyecto/ATLAS-APOGEE/</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858362"/>
      </p:ext>
    </p:extLst>
  </p:cSld>
  <p:clrMapOvr>
    <a:masterClrMapping/>
  </p:clrMapOvr>
  <p:transition>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4675" y="304801"/>
            <a:ext cx="7525717" cy="891952"/>
          </a:xfrm>
        </p:spPr>
        <p:txBody>
          <a:bodyPr/>
          <a:lstStyle/>
          <a:p>
            <a:pPr algn="ctr"/>
            <a:r>
              <a:rPr lang="zh-CN" altLang="en-US" sz="3600" b="1" dirty="0">
                <a:solidFill>
                  <a:schemeClr val="tx1"/>
                </a:solidFill>
                <a:latin typeface="华文楷体" pitchFamily="2" charset="-122"/>
                <a:ea typeface="华文楷体" pitchFamily="2" charset="-122"/>
                <a:cs typeface="Times New Roman" pitchFamily="18" charset="0"/>
              </a:rPr>
              <a:t>恒星大气吸收谱线的形成</a:t>
            </a:r>
          </a:p>
        </p:txBody>
      </p:sp>
      <p:sp>
        <p:nvSpPr>
          <p:cNvPr id="3" name="内容占位符 2"/>
          <p:cNvSpPr>
            <a:spLocks noGrp="1"/>
          </p:cNvSpPr>
          <p:nvPr>
            <p:ph idx="1"/>
          </p:nvPr>
        </p:nvSpPr>
        <p:spPr>
          <a:xfrm>
            <a:off x="0" y="1628800"/>
            <a:ext cx="9144000" cy="2016224"/>
          </a:xfrm>
        </p:spPr>
        <p:txBody>
          <a:bodyPr/>
          <a:lstStyle/>
          <a:p>
            <a:pPr marL="0" indent="0">
              <a:buNone/>
            </a:pPr>
            <a:r>
              <a:rPr lang="zh-CN" altLang="en-US" sz="2400" b="1" dirty="0">
                <a:latin typeface="华文楷体" pitchFamily="2" charset="-122"/>
                <a:ea typeface="华文楷体" pitchFamily="2" charset="-122"/>
                <a:cs typeface="Times New Roman" pitchFamily="18" charset="0"/>
              </a:rPr>
              <a:t>在一个热源前面的一个冷的薄气体层会形成吸收线。对于连续谱</a:t>
            </a:r>
            <a:r>
              <a:rPr lang="en-US" altLang="zh-CN" sz="2400" b="1" dirty="0">
                <a:latin typeface="华文楷体" pitchFamily="2" charset="-122"/>
                <a:ea typeface="华文楷体" pitchFamily="2" charset="-122"/>
                <a:cs typeface="Times New Roman" pitchFamily="18" charset="0"/>
              </a:rPr>
              <a:t>, </a:t>
            </a:r>
            <a:r>
              <a:rPr lang="el-GR" altLang="zh-CN" sz="2400" b="1" dirty="0">
                <a:latin typeface="华文楷体" pitchFamily="2" charset="-122"/>
                <a:ea typeface="华文楷体" pitchFamily="2" charset="-122"/>
                <a:cs typeface="Times New Roman" pitchFamily="18" charset="0"/>
              </a:rPr>
              <a:t>τ</a:t>
            </a:r>
            <a:r>
              <a:rPr lang="en-US" altLang="zh-CN" sz="2400" b="1" dirty="0">
                <a:latin typeface="华文楷体" pitchFamily="2" charset="-122"/>
                <a:ea typeface="华文楷体" pitchFamily="2" charset="-122"/>
                <a:cs typeface="Times New Roman" pitchFamily="18" charset="0"/>
              </a:rPr>
              <a:t> </a:t>
            </a:r>
            <a:r>
              <a:rPr lang="zh-CN" altLang="en-US" sz="2400" b="1" dirty="0">
                <a:latin typeface="华文楷体" pitchFamily="2" charset="-122"/>
                <a:ea typeface="华文楷体" pitchFamily="2" charset="-122"/>
                <a:cs typeface="Times New Roman" pitchFamily="18" charset="0"/>
              </a:rPr>
              <a:t>很小，因此我们看到的背景目标。在谱线波长处，</a:t>
            </a:r>
            <a:r>
              <a:rPr lang="el-GR" altLang="zh-CN" sz="2400" b="1" dirty="0">
                <a:latin typeface="华文楷体" pitchFamily="2" charset="-122"/>
                <a:ea typeface="华文楷体" pitchFamily="2" charset="-122"/>
                <a:cs typeface="Times New Roman" pitchFamily="18" charset="0"/>
              </a:rPr>
              <a:t>τ</a:t>
            </a:r>
            <a:r>
              <a:rPr lang="zh-CN" altLang="en-US" sz="2400" b="1" dirty="0">
                <a:latin typeface="华文楷体" pitchFamily="2" charset="-122"/>
                <a:ea typeface="华文楷体" pitchFamily="2" charset="-122"/>
                <a:cs typeface="Times New Roman" pitchFamily="18" charset="0"/>
              </a:rPr>
              <a:t>比较大，我们能看到低温气体的强度特征。由于它比中心的温度低，因此我们看到的是吸收谱线。</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2024-7-5</a:t>
            </a:fld>
            <a:endParaRPr lang="en-US" altLang="zh-CN"/>
          </a:p>
        </p:txBody>
      </p:sp>
      <p:pic>
        <p:nvPicPr>
          <p:cNvPr id="135170" name="Picture 2"/>
          <p:cNvPicPr>
            <a:picLocks noChangeAspect="1" noChangeArrowheads="1"/>
          </p:cNvPicPr>
          <p:nvPr/>
        </p:nvPicPr>
        <p:blipFill>
          <a:blip r:embed="rId2" cstate="print"/>
          <a:srcRect/>
          <a:stretch>
            <a:fillRect/>
          </a:stretch>
        </p:blipFill>
        <p:spPr bwMode="auto">
          <a:xfrm>
            <a:off x="467544" y="3501008"/>
            <a:ext cx="8228950" cy="3115816"/>
          </a:xfrm>
          <a:prstGeom prst="rect">
            <a:avLst/>
          </a:prstGeom>
          <a:noFill/>
          <a:ln w="9525">
            <a:noFill/>
            <a:miter lim="800000"/>
            <a:headEnd/>
            <a:tailEnd/>
          </a:ln>
        </p:spPr>
      </p:pic>
      <p:pic>
        <p:nvPicPr>
          <p:cNvPr id="6" name="Picture 8" descr="naoc_bg_blue"/>
          <p:cNvPicPr>
            <a:picLocks noChangeAspect="1" noChangeArrowheads="1"/>
          </p:cNvPicPr>
          <p:nvPr/>
        </p:nvPicPr>
        <p:blipFill>
          <a:blip r:embed="rId3"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2456112464"/>
      </p:ext>
    </p:extLst>
  </p:cSld>
  <p:clrMapOvr>
    <a:masterClrMapping/>
  </p:clrMapOvr>
  <p:transition>
    <p:blinds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81A0FF93-F786-4F2D-B197-747B63BB83E4}"/>
              </a:ext>
            </a:extLst>
          </p:cNvPr>
          <p:cNvPicPr>
            <a:picLocks noGrp="1" noChangeAspect="1"/>
          </p:cNvPicPr>
          <p:nvPr>
            <p:ph idx="1"/>
          </p:nvPr>
        </p:nvPicPr>
        <p:blipFill>
          <a:blip r:embed="rId2"/>
          <a:stretch>
            <a:fillRect/>
          </a:stretch>
        </p:blipFill>
        <p:spPr>
          <a:xfrm>
            <a:off x="1209943" y="1538262"/>
            <a:ext cx="6587832" cy="4835106"/>
          </a:xfrm>
        </p:spPr>
      </p:pic>
      <p:sp>
        <p:nvSpPr>
          <p:cNvPr id="2" name="标题 1">
            <a:extLst>
              <a:ext uri="{FF2B5EF4-FFF2-40B4-BE49-F238E27FC236}">
                <a16:creationId xmlns:a16="http://schemas.microsoft.com/office/drawing/2014/main" id="{E86398C7-1F32-6B4E-8A3F-ED0A610F5962}"/>
              </a:ext>
            </a:extLst>
          </p:cNvPr>
          <p:cNvSpPr>
            <a:spLocks noGrp="1"/>
          </p:cNvSpPr>
          <p:nvPr>
            <p:ph type="title"/>
          </p:nvPr>
        </p:nvSpPr>
        <p:spPr>
          <a:xfrm>
            <a:off x="362309" y="484632"/>
            <a:ext cx="8095891" cy="712120"/>
          </a:xfrm>
        </p:spPr>
        <p:txBody>
          <a:bodyPr/>
          <a:lstStyle/>
          <a:p>
            <a:pPr algn="ctr"/>
            <a:r>
              <a:rPr lang="en-US" altLang="zh-CN" b="1" dirty="0" err="1">
                <a:latin typeface="华文楷体" panose="02010600040101010101" pitchFamily="2" charset="-122"/>
                <a:ea typeface="华文楷体" panose="02010600040101010101" pitchFamily="2" charset="-122"/>
                <a:cs typeface="Times New Roman" panose="02020603050405020304" pitchFamily="18" charset="0"/>
              </a:rPr>
              <a:t>Kurucz</a:t>
            </a:r>
            <a:r>
              <a:rPr lang="zh-CN" altLang="en-US" b="1" dirty="0">
                <a:latin typeface="华文楷体" panose="02010600040101010101" pitchFamily="2" charset="-122"/>
                <a:ea typeface="华文楷体" panose="02010600040101010101" pitchFamily="2" charset="-122"/>
              </a:rPr>
              <a:t>恒星大气模型</a:t>
            </a:r>
          </a:p>
        </p:txBody>
      </p:sp>
    </p:spTree>
    <p:extLst>
      <p:ext uri="{BB962C8B-B14F-4D97-AF65-F5344CB8AC3E}">
        <p14:creationId xmlns:p14="http://schemas.microsoft.com/office/powerpoint/2010/main" val="240133701"/>
      </p:ext>
    </p:extLst>
  </p:cSld>
  <p:clrMapOvr>
    <a:masterClrMapping/>
  </p:clrMapOvr>
  <p:transition>
    <p:blinds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27804" y="188640"/>
            <a:ext cx="8229600" cy="1143000"/>
          </a:xfrm>
        </p:spPr>
        <p:txBody>
          <a:bodyPr>
            <a:normAutofit/>
          </a:bodyPr>
          <a:lstStyle/>
          <a:p>
            <a:pPr algn="ctr"/>
            <a:r>
              <a:rPr lang="en-US" altLang="zh-CN" dirty="0">
                <a:solidFill>
                  <a:schemeClr val="tx1"/>
                </a:solidFill>
                <a:latin typeface="Times New Roman" panose="02020603050405020304" pitchFamily="18" charset="0"/>
                <a:cs typeface="Times New Roman" panose="02020603050405020304" pitchFamily="18" charset="0"/>
              </a:rPr>
              <a:t>MARCS </a:t>
            </a:r>
            <a:r>
              <a:rPr lang="zh-CN" altLang="en-US" b="1" dirty="0">
                <a:solidFill>
                  <a:schemeClr val="tx1"/>
                </a:solidFill>
                <a:latin typeface="华文楷体" panose="02010600040101010101" pitchFamily="2" charset="-122"/>
                <a:ea typeface="华文楷体" panose="02010600040101010101" pitchFamily="2" charset="-122"/>
              </a:rPr>
              <a:t>恒星大气模型</a:t>
            </a:r>
          </a:p>
        </p:txBody>
      </p:sp>
      <p:sp>
        <p:nvSpPr>
          <p:cNvPr id="3" name="文本框 2">
            <a:extLst>
              <a:ext uri="{FF2B5EF4-FFF2-40B4-BE49-F238E27FC236}">
                <a16:creationId xmlns:a16="http://schemas.microsoft.com/office/drawing/2014/main" id="{E76B4A68-52C4-1268-5CB5-479B3A6E2EC2}"/>
              </a:ext>
            </a:extLst>
          </p:cNvPr>
          <p:cNvSpPr txBox="1"/>
          <p:nvPr/>
        </p:nvSpPr>
        <p:spPr>
          <a:xfrm>
            <a:off x="327804" y="1578634"/>
            <a:ext cx="8566030" cy="3754874"/>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MARCS is the acronym for Model Atmospheres with a Radiative and Convective Scheme. </a:t>
            </a:r>
          </a:p>
          <a:p>
            <a:r>
              <a:rPr lang="en-US" altLang="zh-CN" sz="2000" dirty="0">
                <a:latin typeface="Times New Roman" panose="02020603050405020304" pitchFamily="18" charset="0"/>
                <a:cs typeface="Times New Roman" panose="02020603050405020304" pitchFamily="18" charset="0"/>
              </a:rPr>
              <a:t>This is a grid of one-dimensional, hydrostatic, plane-parallel and spherical LTE model atmospheres. These may be used together with atomic and molecular spectral line data and software for radiative transfer to generate synthetic stellar spectra. </a:t>
            </a:r>
          </a:p>
          <a:p>
            <a:r>
              <a:rPr lang="en-US" altLang="zh-CN" sz="2000" dirty="0">
                <a:latin typeface="Times New Roman" panose="02020603050405020304" pitchFamily="18" charset="0"/>
                <a:cs typeface="Times New Roman" panose="02020603050405020304" pitchFamily="18" charset="0"/>
              </a:rPr>
              <a:t>The MARCS site contains about 52,000 stellar atmospheric models of spectral types F, G, K, and M in 3 different formats and also flux sample files indicating rough surface fluxes. The data files are downloadable in limited amounts in the form of tar archives after registration. We ask users to cite the basic reference containing a description of the models: Gustafsson+ 2008, A&amp;A 486, 951.</a:t>
            </a:r>
            <a:endParaRPr lang="zh-CN" altLang="en-US" sz="2000" dirty="0">
              <a:latin typeface="Times New Roman" panose="02020603050405020304" pitchFamily="18" charset="0"/>
              <a:cs typeface="Times New Roman" panose="02020603050405020304" pitchFamily="18" charset="0"/>
            </a:endParaRPr>
          </a:p>
          <a:p>
            <a:endParaRPr lang="zh-CN" altLang="en-US" dirty="0"/>
          </a:p>
        </p:txBody>
      </p:sp>
      <p:sp>
        <p:nvSpPr>
          <p:cNvPr id="8" name="文本框 7">
            <a:extLst>
              <a:ext uri="{FF2B5EF4-FFF2-40B4-BE49-F238E27FC236}">
                <a16:creationId xmlns:a16="http://schemas.microsoft.com/office/drawing/2014/main" id="{86F483E6-DE50-4118-C236-21C4D8234D6B}"/>
              </a:ext>
            </a:extLst>
          </p:cNvPr>
          <p:cNvSpPr txBox="1"/>
          <p:nvPr/>
        </p:nvSpPr>
        <p:spPr>
          <a:xfrm>
            <a:off x="1250830" y="5504454"/>
            <a:ext cx="4572000" cy="400110"/>
          </a:xfrm>
          <a:prstGeom prst="rect">
            <a:avLst/>
          </a:prstGeom>
          <a:noFill/>
        </p:spPr>
        <p:txBody>
          <a:bodyPr wrap="square">
            <a:spAutoFit/>
          </a:bodyPr>
          <a:lstStyle/>
          <a:p>
            <a:r>
              <a:rPr lang="en-US" altLang="zh-CN" sz="2000" dirty="0">
                <a:solidFill>
                  <a:srgbClr val="0070C0"/>
                </a:solidFill>
                <a:latin typeface="Times New Roman" panose="02020603050405020304" pitchFamily="18" charset="0"/>
                <a:cs typeface="Times New Roman" panose="02020603050405020304" pitchFamily="18" charset="0"/>
              </a:rPr>
              <a:t>https://marcs.astro.uu.se/</a:t>
            </a:r>
            <a:endParaRPr lang="zh-CN" altLang="en-US"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6707323"/>
      </p:ext>
    </p:extLst>
  </p:cSld>
  <p:clrMapOvr>
    <a:masterClrMapping/>
  </p:clrMapOvr>
  <p:transition>
    <p:blinds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36579" y="109251"/>
            <a:ext cx="8229600" cy="1143000"/>
          </a:xfrm>
        </p:spPr>
        <p:txBody>
          <a:bodyPr>
            <a:normAutofit/>
          </a:bodyPr>
          <a:lstStyle/>
          <a:p>
            <a:pPr algn="ctr"/>
            <a:r>
              <a:rPr lang="en-US" altLang="zh-CN" dirty="0">
                <a:solidFill>
                  <a:schemeClr val="tx1"/>
                </a:solidFill>
                <a:latin typeface="Times New Roman" panose="02020603050405020304" pitchFamily="18" charset="0"/>
                <a:cs typeface="Times New Roman" panose="02020603050405020304" pitchFamily="18" charset="0"/>
              </a:rPr>
              <a:t>MARCS </a:t>
            </a:r>
            <a:r>
              <a:rPr lang="zh-CN" altLang="en-US" b="1" dirty="0">
                <a:solidFill>
                  <a:schemeClr val="tx1"/>
                </a:solidFill>
                <a:latin typeface="华文楷体" panose="02010600040101010101" pitchFamily="2" charset="-122"/>
                <a:ea typeface="华文楷体" panose="02010600040101010101" pitchFamily="2" charset="-122"/>
              </a:rPr>
              <a:t>恒星大气模型</a:t>
            </a:r>
          </a:p>
        </p:txBody>
      </p:sp>
      <p:sp>
        <p:nvSpPr>
          <p:cNvPr id="8" name="文本框 7">
            <a:extLst>
              <a:ext uri="{FF2B5EF4-FFF2-40B4-BE49-F238E27FC236}">
                <a16:creationId xmlns:a16="http://schemas.microsoft.com/office/drawing/2014/main" id="{86F483E6-DE50-4118-C236-21C4D8234D6B}"/>
              </a:ext>
            </a:extLst>
          </p:cNvPr>
          <p:cNvSpPr txBox="1"/>
          <p:nvPr/>
        </p:nvSpPr>
        <p:spPr>
          <a:xfrm>
            <a:off x="1259632" y="6237312"/>
            <a:ext cx="4572000" cy="461665"/>
          </a:xfrm>
          <a:prstGeom prst="rect">
            <a:avLst/>
          </a:prstGeom>
          <a:noFill/>
        </p:spPr>
        <p:txBody>
          <a:bodyPr wrap="square">
            <a:spAutoFit/>
          </a:bodyPr>
          <a:lstStyle/>
          <a:p>
            <a:r>
              <a:rPr lang="en-US" altLang="zh-CN" sz="2400" dirty="0">
                <a:solidFill>
                  <a:srgbClr val="C00000"/>
                </a:solidFill>
                <a:latin typeface="Times New Roman" panose="02020603050405020304" pitchFamily="18" charset="0"/>
                <a:cs typeface="Times New Roman" panose="02020603050405020304" pitchFamily="18" charset="0"/>
              </a:rPr>
              <a:t>https://marcs.astro.uu.se/</a:t>
            </a:r>
            <a:endParaRPr lang="zh-CN" altLang="en-US" sz="2400" dirty="0">
              <a:solidFill>
                <a:srgbClr val="C00000"/>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6A922B11-4183-FBAE-C9E9-BC77F28D7F23}"/>
              </a:ext>
            </a:extLst>
          </p:cNvPr>
          <p:cNvSpPr txBox="1"/>
          <p:nvPr/>
        </p:nvSpPr>
        <p:spPr>
          <a:xfrm>
            <a:off x="302073" y="1166842"/>
            <a:ext cx="8539853" cy="4708981"/>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Model parameters: </a:t>
            </a:r>
          </a:p>
          <a:p>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The stellar atmospheric model parameters range in effective temperature from 2500 to 8000K in steps of 100 K from 2500 to 4000K and 250K between 4000 and 8000K. The logarithmic surface gravities between −1.0 and 5.5 in steps of 0.5. Overall logarithmic metallicities relative to the Sun are between −5.0 and +1.0 in variable steps. The reference solar abundance mixture is that of </a:t>
            </a:r>
            <a:r>
              <a:rPr lang="en-US" altLang="zh-CN" sz="2000" dirty="0" err="1">
                <a:latin typeface="Times New Roman" panose="02020603050405020304" pitchFamily="18" charset="0"/>
                <a:cs typeface="Times New Roman" panose="02020603050405020304" pitchFamily="18" charset="0"/>
              </a:rPr>
              <a:t>Grevesse</a:t>
            </a:r>
            <a:r>
              <a:rPr lang="en-US" altLang="zh-CN" sz="2000" dirty="0">
                <a:latin typeface="Times New Roman" panose="02020603050405020304" pitchFamily="18" charset="0"/>
                <a:cs typeface="Times New Roman" panose="02020603050405020304" pitchFamily="18" charset="0"/>
              </a:rPr>
              <a:t>+ (2007). The atmospheres of more luminous stars with low surface gravities (−1.0 to +3.5) are calculated in spherical geometry and with different stellar masses: the standard mass is 1.0 solar mass with sparse grids at 0.5, 2.0, and 5.0 M</a:t>
            </a:r>
            <a:r>
              <a:rPr lang="en-US" altLang="zh-CN" sz="2000" baseline="-25000" dirty="0">
                <a:latin typeface="宋体" panose="02010600030101010101" pitchFamily="2" charset="-122"/>
                <a:ea typeface="宋体" panose="02010600030101010101" pitchFamily="2" charset="-122"/>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 The spectral differences of using spherical rather than plane-</a:t>
            </a:r>
            <a:r>
              <a:rPr lang="en-US" altLang="zh-CN" sz="2000" dirty="0" err="1">
                <a:latin typeface="Times New Roman" panose="02020603050405020304" pitchFamily="18" charset="0"/>
                <a:cs typeface="Times New Roman" panose="02020603050405020304" pitchFamily="18" charset="0"/>
              </a:rPr>
              <a:t>parallell</a:t>
            </a:r>
            <a:r>
              <a:rPr lang="en-US" altLang="zh-CN" sz="2000" dirty="0">
                <a:latin typeface="Times New Roman" panose="02020603050405020304" pitchFamily="18" charset="0"/>
                <a:cs typeface="Times New Roman" panose="02020603050405020304" pitchFamily="18" charset="0"/>
              </a:rPr>
              <a:t> models and/or radiative transfer for luminous stars were explored by </a:t>
            </a:r>
            <a:r>
              <a:rPr lang="en-US" altLang="zh-CN" sz="2000" dirty="0" err="1">
                <a:latin typeface="Times New Roman" panose="02020603050405020304" pitchFamily="18" charset="0"/>
                <a:cs typeface="Times New Roman" panose="02020603050405020304" pitchFamily="18" charset="0"/>
              </a:rPr>
              <a:t>Heiter</a:t>
            </a:r>
            <a:r>
              <a:rPr lang="en-US" altLang="zh-CN" sz="2000" dirty="0">
                <a:latin typeface="Times New Roman" panose="02020603050405020304" pitchFamily="18" charset="0"/>
                <a:cs typeface="Times New Roman" panose="02020603050405020304" pitchFamily="18" charset="0"/>
              </a:rPr>
              <a:t> &amp; Eriksson (2006). Plane parallel models are computed for gravities between 3.0 and 5.0 or 5.5 for the cooler models. Models with different choices of "microturbulence parameters" are also available.</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5314"/>
      </p:ext>
    </p:extLst>
  </p:cSld>
  <p:clrMapOvr>
    <a:masterClrMapping/>
  </p:clrMapOvr>
  <p:transition>
    <p:blinds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04801"/>
            <a:ext cx="8892480" cy="1035968"/>
          </a:xfrm>
        </p:spPr>
        <p:txBody>
          <a:bodyPr/>
          <a:lstStyle/>
          <a:p>
            <a:pPr algn="ctr"/>
            <a:r>
              <a:rPr lang="en-US" altLang="zh-CN" b="1" dirty="0">
                <a:solidFill>
                  <a:srgbClr val="FF0000"/>
                </a:solidFill>
                <a:latin typeface="Times New Roman" pitchFamily="18" charset="0"/>
                <a:cs typeface="Times New Roman" pitchFamily="18" charset="0"/>
              </a:rPr>
              <a:t>Stellar abundances in practice</a:t>
            </a:r>
            <a:br>
              <a:rPr lang="en-US" altLang="zh-CN" b="1" dirty="0">
                <a:solidFill>
                  <a:srgbClr val="FF0000"/>
                </a:solidFill>
                <a:latin typeface="Times New Roman" pitchFamily="18" charset="0"/>
                <a:cs typeface="Times New Roman" pitchFamily="18" charset="0"/>
              </a:rPr>
            </a:br>
            <a:r>
              <a:rPr lang="en-US" altLang="zh-CN" dirty="0">
                <a:solidFill>
                  <a:srgbClr val="0070C0"/>
                </a:solidFill>
                <a:latin typeface="Times New Roman" pitchFamily="18" charset="0"/>
                <a:cs typeface="Times New Roman" pitchFamily="18" charset="0"/>
              </a:rPr>
              <a:t>data and tools needed</a:t>
            </a:r>
            <a:endParaRPr lang="zh-CN" altLang="en-US" dirty="0">
              <a:solidFill>
                <a:srgbClr val="0070C0"/>
              </a:solidFill>
              <a:latin typeface="Times New Roman" pitchFamily="18" charset="0"/>
              <a:cs typeface="Times New Roman" pitchFamily="18" charset="0"/>
            </a:endParaRPr>
          </a:p>
        </p:txBody>
      </p:sp>
      <p:sp>
        <p:nvSpPr>
          <p:cNvPr id="3" name="内容占位符 2"/>
          <p:cNvSpPr>
            <a:spLocks noGrp="1"/>
          </p:cNvSpPr>
          <p:nvPr>
            <p:ph idx="1"/>
          </p:nvPr>
        </p:nvSpPr>
        <p:spPr>
          <a:xfrm>
            <a:off x="179512" y="1628800"/>
            <a:ext cx="8856984" cy="4536504"/>
          </a:xfrm>
        </p:spPr>
        <p:txBody>
          <a:bodyPr/>
          <a:lstStyle/>
          <a:p>
            <a:pPr marL="0" indent="0">
              <a:buNone/>
            </a:pPr>
            <a:r>
              <a:rPr lang="en-US" altLang="zh-CN" sz="2200" b="1" dirty="0">
                <a:solidFill>
                  <a:srgbClr val="C00000"/>
                </a:solidFill>
                <a:latin typeface="Times New Roman" pitchFamily="18" charset="0"/>
                <a:cs typeface="Times New Roman" pitchFamily="18" charset="0"/>
              </a:rPr>
              <a:t>Model atmospheres for various </a:t>
            </a:r>
            <a:r>
              <a:rPr lang="en-US" altLang="zh-CN" sz="2200" b="1" i="1" dirty="0">
                <a:solidFill>
                  <a:srgbClr val="C00000"/>
                </a:solidFill>
                <a:latin typeface="Times New Roman" pitchFamily="18" charset="0"/>
                <a:cs typeface="Times New Roman" pitchFamily="18" charset="0"/>
              </a:rPr>
              <a:t>T</a:t>
            </a:r>
            <a:r>
              <a:rPr lang="en-US" altLang="zh-CN" sz="2200" b="1" baseline="-25000" dirty="0">
                <a:solidFill>
                  <a:srgbClr val="C00000"/>
                </a:solidFill>
                <a:latin typeface="Times New Roman" pitchFamily="18" charset="0"/>
                <a:cs typeface="Times New Roman" pitchFamily="18" charset="0"/>
              </a:rPr>
              <a:t>eff</a:t>
            </a:r>
            <a:r>
              <a:rPr lang="en-US" altLang="zh-CN" sz="2200" b="1" dirty="0">
                <a:solidFill>
                  <a:srgbClr val="C00000"/>
                </a:solidFill>
                <a:latin typeface="Times New Roman" pitchFamily="18" charset="0"/>
                <a:cs typeface="Times New Roman" pitchFamily="18" charset="0"/>
              </a:rPr>
              <a:t>, log g and chemical compositions</a:t>
            </a:r>
          </a:p>
          <a:p>
            <a:pPr marL="0" indent="0">
              <a:buNone/>
            </a:pPr>
            <a:r>
              <a:rPr lang="en-US" altLang="zh-CN" sz="2200" dirty="0">
                <a:latin typeface="Times New Roman" pitchFamily="18" charset="0"/>
                <a:cs typeface="Times New Roman" pitchFamily="18" charset="0"/>
              </a:rPr>
              <a:t>• </a:t>
            </a:r>
            <a:r>
              <a:rPr lang="en-US" altLang="zh-CN" sz="2200" dirty="0" err="1">
                <a:latin typeface="Times New Roman" pitchFamily="18" charset="0"/>
                <a:cs typeface="Times New Roman" pitchFamily="18" charset="0"/>
              </a:rPr>
              <a:t>Kurucz</a:t>
            </a:r>
            <a:r>
              <a:rPr lang="en-US" altLang="zh-CN" sz="2200" dirty="0">
                <a:latin typeface="Times New Roman" pitchFamily="18" charset="0"/>
                <a:cs typeface="Times New Roman" pitchFamily="18" charset="0"/>
              </a:rPr>
              <a:t> models (LTE, plane parallel): very extended grid,</a:t>
            </a:r>
          </a:p>
          <a:p>
            <a:pPr marL="0" indent="0">
              <a:buNone/>
            </a:pPr>
            <a:r>
              <a:rPr lang="en-US" altLang="zh-CN" sz="2200" dirty="0">
                <a:latin typeface="Times New Roman" pitchFamily="18" charset="0"/>
                <a:cs typeface="Times New Roman" pitchFamily="18" charset="0"/>
              </a:rPr>
              <a:t>      </a:t>
            </a:r>
            <a:r>
              <a:rPr lang="en-US" altLang="zh-CN" sz="2200" dirty="0">
                <a:latin typeface="Times New Roman" pitchFamily="18" charset="0"/>
                <a:cs typeface="Times New Roman" pitchFamily="18" charset="0"/>
                <a:hlinkClick r:id="rId2"/>
              </a:rPr>
              <a:t>http://kurucz.harvard.edu/grids.html</a:t>
            </a:r>
            <a:r>
              <a:rPr lang="en-US" altLang="zh-CN" sz="2200" dirty="0">
                <a:latin typeface="Times New Roman" pitchFamily="18" charset="0"/>
                <a:cs typeface="Times New Roman" pitchFamily="18" charset="0"/>
              </a:rPr>
              <a:t> </a:t>
            </a:r>
          </a:p>
          <a:p>
            <a:pPr marL="0" indent="0">
              <a:buNone/>
            </a:pPr>
            <a:r>
              <a:rPr lang="en-US" altLang="zh-CN" sz="2200" dirty="0">
                <a:latin typeface="Times New Roman" pitchFamily="18" charset="0"/>
                <a:cs typeface="Times New Roman" pitchFamily="18" charset="0"/>
              </a:rPr>
              <a:t>• MARCS models (LTE, plane parallel): for cool stars (4000 to 8000 K)</a:t>
            </a:r>
          </a:p>
          <a:p>
            <a:pPr marL="0" indent="0">
              <a:buNone/>
            </a:pPr>
            <a:r>
              <a:rPr lang="en-US" altLang="zh-CN" sz="2200" dirty="0">
                <a:latin typeface="Times New Roman" pitchFamily="18" charset="0"/>
                <a:cs typeface="Times New Roman" pitchFamily="18" charset="0"/>
              </a:rPr>
              <a:t>      http://marcs.astro.uu.se/</a:t>
            </a:r>
          </a:p>
          <a:p>
            <a:pPr marL="0" indent="0">
              <a:buNone/>
            </a:pPr>
            <a:r>
              <a:rPr lang="en-US" altLang="zh-CN" sz="2200" dirty="0">
                <a:latin typeface="Times New Roman" pitchFamily="18" charset="0"/>
                <a:cs typeface="Times New Roman" pitchFamily="18" charset="0"/>
              </a:rPr>
              <a:t>• TLUSTY models (NLTE, plane parallel): for hot stars (27500 to 55000 K) http://nova.astro.umd.edu/Tlusty2002/tlusty-grids.html</a:t>
            </a:r>
          </a:p>
          <a:p>
            <a:pPr marL="0" indent="0">
              <a:buNone/>
            </a:pPr>
            <a:r>
              <a:rPr lang="en-US" altLang="zh-CN" sz="2200" b="1" dirty="0">
                <a:solidFill>
                  <a:srgbClr val="C00000"/>
                </a:solidFill>
                <a:latin typeface="Times New Roman" pitchFamily="18" charset="0"/>
                <a:cs typeface="Times New Roman" pitchFamily="18" charset="0"/>
              </a:rPr>
              <a:t>Line data: </a:t>
            </a:r>
            <a:r>
              <a:rPr lang="en-US" altLang="zh-CN" sz="2200" b="1" dirty="0">
                <a:solidFill>
                  <a:schemeClr val="tx2"/>
                </a:solidFill>
                <a:latin typeface="Times New Roman" pitchFamily="18" charset="0"/>
                <a:cs typeface="Times New Roman" pitchFamily="18" charset="0"/>
              </a:rPr>
              <a:t>wavelengths, excitation potentials, oscillator </a:t>
            </a:r>
            <a:r>
              <a:rPr lang="en-US" altLang="zh-CN" sz="2200" dirty="0">
                <a:latin typeface="Times New Roman" pitchFamily="18" charset="0"/>
                <a:cs typeface="Times New Roman" pitchFamily="18" charset="0"/>
              </a:rPr>
              <a:t>strengths, broadening parameters http://ams.astro.univie.ac.at/vald/</a:t>
            </a:r>
          </a:p>
          <a:p>
            <a:pPr marL="0" indent="0">
              <a:buNone/>
            </a:pPr>
            <a:r>
              <a:rPr lang="en-US" altLang="zh-CN" sz="2200" b="1" dirty="0">
                <a:solidFill>
                  <a:srgbClr val="C00000"/>
                </a:solidFill>
                <a:latin typeface="Times New Roman" pitchFamily="18" charset="0"/>
                <a:cs typeface="Times New Roman" pitchFamily="18" charset="0"/>
              </a:rPr>
              <a:t>Observed spectrum</a:t>
            </a:r>
            <a:r>
              <a:rPr lang="en-US" altLang="zh-CN" sz="2200" dirty="0">
                <a:solidFill>
                  <a:srgbClr val="C00000"/>
                </a:solidFill>
                <a:latin typeface="Times New Roman" pitchFamily="18" charset="0"/>
                <a:cs typeface="Times New Roman" pitchFamily="18" charset="0"/>
              </a:rPr>
              <a:t> </a:t>
            </a:r>
            <a:r>
              <a:rPr lang="en-US" altLang="zh-CN" sz="2200" dirty="0">
                <a:latin typeface="Times New Roman" pitchFamily="18" charset="0"/>
                <a:cs typeface="Times New Roman" pitchFamily="18" charset="0"/>
              </a:rPr>
              <a:t>normalized to the continuum, and </a:t>
            </a:r>
          </a:p>
          <a:p>
            <a:pPr marL="0" indent="0">
              <a:buNone/>
            </a:pPr>
            <a:r>
              <a:rPr lang="en-US" altLang="zh-CN" sz="2200" dirty="0">
                <a:latin typeface="Times New Roman" pitchFamily="18" charset="0"/>
                <a:cs typeface="Times New Roman" pitchFamily="18" charset="0"/>
              </a:rPr>
              <a:t>  equivalent widths</a:t>
            </a:r>
            <a:endParaRPr lang="zh-CN" altLang="en-US" sz="2200" dirty="0">
              <a:latin typeface="Times New Roman" pitchFamily="18" charset="0"/>
              <a:cs typeface="Times New Roman" pitchFamily="18" charset="0"/>
            </a:endParaRP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spTree>
  </p:cSld>
  <p:clrMapOvr>
    <a:masterClrMapping/>
  </p:clrMapOvr>
  <p:transition>
    <p:blinds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88640"/>
            <a:ext cx="8001000" cy="1224137"/>
          </a:xfrm>
        </p:spPr>
        <p:txBody>
          <a:bodyPr/>
          <a:lstStyle/>
          <a:p>
            <a:pPr algn="ctr"/>
            <a:br>
              <a:rPr lang="en-US" altLang="zh-CN" sz="4000" dirty="0">
                <a:latin typeface="Times New Roman" pitchFamily="18" charset="0"/>
                <a:cs typeface="Times New Roman" pitchFamily="18" charset="0"/>
              </a:rPr>
            </a:br>
            <a:r>
              <a:rPr lang="en-US" altLang="zh-CN" sz="4000" b="1" dirty="0">
                <a:solidFill>
                  <a:srgbClr val="FF0000"/>
                </a:solidFill>
                <a:latin typeface="Times New Roman" pitchFamily="18" charset="0"/>
                <a:cs typeface="Times New Roman" pitchFamily="18" charset="0"/>
              </a:rPr>
              <a:t>Stellar abundances in practice</a:t>
            </a:r>
            <a:br>
              <a:rPr lang="en-US" altLang="zh-CN" sz="4000" b="1" dirty="0">
                <a:solidFill>
                  <a:srgbClr val="FF0000"/>
                </a:solidFill>
                <a:latin typeface="Times New Roman" pitchFamily="18" charset="0"/>
                <a:cs typeface="Times New Roman" pitchFamily="18" charset="0"/>
              </a:rPr>
            </a:br>
            <a:r>
              <a:rPr lang="en-US" altLang="zh-CN" sz="4000" b="1" dirty="0">
                <a:solidFill>
                  <a:srgbClr val="0070C0"/>
                </a:solidFill>
                <a:latin typeface="Times New Roman" pitchFamily="18" charset="0"/>
                <a:cs typeface="Times New Roman" pitchFamily="18" charset="0"/>
              </a:rPr>
              <a:t>Tools needed</a:t>
            </a:r>
            <a:endParaRPr lang="zh-CN" altLang="en-US" sz="4000" b="1" dirty="0">
              <a:solidFill>
                <a:srgbClr val="0070C0"/>
              </a:solidFill>
              <a:latin typeface="Times New Roman" pitchFamily="18" charset="0"/>
              <a:cs typeface="Times New Roman" pitchFamily="18" charset="0"/>
            </a:endParaRPr>
          </a:p>
        </p:txBody>
      </p:sp>
      <p:sp>
        <p:nvSpPr>
          <p:cNvPr id="3" name="内容占位符 2"/>
          <p:cNvSpPr>
            <a:spLocks noGrp="1"/>
          </p:cNvSpPr>
          <p:nvPr>
            <p:ph idx="1"/>
          </p:nvPr>
        </p:nvSpPr>
        <p:spPr>
          <a:xfrm>
            <a:off x="0" y="1628800"/>
            <a:ext cx="8820472" cy="4895056"/>
          </a:xfrm>
        </p:spPr>
        <p:txBody>
          <a:bodyPr/>
          <a:lstStyle/>
          <a:p>
            <a:pPr>
              <a:buNone/>
            </a:pPr>
            <a:r>
              <a:rPr lang="en-US" altLang="zh-CN" sz="2400" b="1" dirty="0">
                <a:solidFill>
                  <a:srgbClr val="C00000"/>
                </a:solidFill>
                <a:latin typeface="Times New Roman" pitchFamily="18" charset="0"/>
                <a:cs typeface="Times New Roman" pitchFamily="18" charset="0"/>
              </a:rPr>
              <a:t>Data reduction software </a:t>
            </a:r>
            <a:r>
              <a:rPr lang="en-US" altLang="zh-CN" sz="2400" dirty="0">
                <a:latin typeface="Times New Roman" pitchFamily="18" charset="0"/>
                <a:cs typeface="Times New Roman" pitchFamily="18" charset="0"/>
              </a:rPr>
              <a:t>:</a:t>
            </a:r>
            <a:r>
              <a:rPr lang="en-US" altLang="zh-CN" sz="2400" dirty="0" err="1">
                <a:latin typeface="Times New Roman" pitchFamily="18" charset="0"/>
                <a:cs typeface="Times New Roman" pitchFamily="18" charset="0"/>
              </a:rPr>
              <a:t>Iraf</a:t>
            </a:r>
            <a:r>
              <a:rPr lang="en-US" altLang="zh-CN" sz="2400" dirty="0">
                <a:latin typeface="Times New Roman" pitchFamily="18" charset="0"/>
                <a:cs typeface="Times New Roman" pitchFamily="18" charset="0"/>
              </a:rPr>
              <a:t>, MIDAS and/or instrument specific pipelines</a:t>
            </a:r>
          </a:p>
          <a:p>
            <a:pPr>
              <a:buNone/>
            </a:pPr>
            <a:r>
              <a:rPr lang="en-US" altLang="zh-CN" sz="2400" b="1" dirty="0">
                <a:solidFill>
                  <a:srgbClr val="C00000"/>
                </a:solidFill>
                <a:latin typeface="Times New Roman" pitchFamily="18" charset="0"/>
                <a:cs typeface="Times New Roman" pitchFamily="18" charset="0"/>
              </a:rPr>
              <a:t>Good procedure for continuum normalization</a:t>
            </a:r>
            <a:r>
              <a:rPr lang="en-US" altLang="zh-CN" sz="2400" dirty="0">
                <a:latin typeface="Times New Roman" pitchFamily="18" charset="0"/>
                <a:cs typeface="Times New Roman" pitchFamily="18" charset="0"/>
              </a:rPr>
              <a:t> (not so easy!)</a:t>
            </a:r>
          </a:p>
          <a:p>
            <a:pPr>
              <a:buNone/>
            </a:pPr>
            <a:r>
              <a:rPr lang="en-US" altLang="zh-CN" sz="2400" b="1" dirty="0">
                <a:solidFill>
                  <a:srgbClr val="C00000"/>
                </a:solidFill>
                <a:latin typeface="Times New Roman" pitchFamily="18" charset="0"/>
                <a:cs typeface="Times New Roman" pitchFamily="18" charset="0"/>
              </a:rPr>
              <a:t>Code of spectral synthesis</a:t>
            </a:r>
            <a:r>
              <a:rPr lang="en-US" altLang="zh-CN" sz="2400" dirty="0">
                <a:latin typeface="Times New Roman" pitchFamily="18" charset="0"/>
                <a:cs typeface="Times New Roman" pitchFamily="18" charset="0"/>
              </a:rPr>
              <a:t>, e.g.: </a:t>
            </a:r>
            <a:r>
              <a:rPr lang="en-US" altLang="zh-CN" sz="2400" dirty="0" err="1">
                <a:latin typeface="Times New Roman" pitchFamily="18" charset="0"/>
                <a:cs typeface="Times New Roman" pitchFamily="18" charset="0"/>
              </a:rPr>
              <a:t>Synspec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Hubeny</a:t>
            </a:r>
            <a:r>
              <a:rPr lang="en-US" altLang="zh-CN" sz="2400" dirty="0">
                <a:latin typeface="Times New Roman" pitchFamily="18" charset="0"/>
                <a:cs typeface="Times New Roman" pitchFamily="18" charset="0"/>
              </a:rPr>
              <a:t> &amp; </a:t>
            </a:r>
            <a:r>
              <a:rPr lang="en-US" altLang="zh-CN" sz="2400" dirty="0" err="1">
                <a:latin typeface="Times New Roman" pitchFamily="18" charset="0"/>
                <a:cs typeface="Times New Roman" pitchFamily="18" charset="0"/>
              </a:rPr>
              <a:t>Lanz</a:t>
            </a:r>
            <a:r>
              <a:rPr lang="en-US" altLang="zh-CN" sz="2400" dirty="0">
                <a:latin typeface="Times New Roman" pitchFamily="18" charset="0"/>
                <a:cs typeface="Times New Roman" pitchFamily="18" charset="0"/>
              </a:rPr>
              <a:t>) for hot stars </a:t>
            </a:r>
            <a:r>
              <a:rPr lang="en-US" altLang="zh-CN" sz="2400" dirty="0">
                <a:latin typeface="Times New Roman" pitchFamily="18" charset="0"/>
                <a:cs typeface="Times New Roman" pitchFamily="18" charset="0"/>
                <a:hlinkClick r:id="rId2"/>
              </a:rPr>
              <a:t>http://nova.astro.umd.edu/Synspec43/synspec.html</a:t>
            </a:r>
            <a:r>
              <a:rPr lang="en-US" altLang="zh-CN" sz="2400" dirty="0">
                <a:latin typeface="Times New Roman" pitchFamily="18" charset="0"/>
                <a:cs typeface="Times New Roman" pitchFamily="18" charset="0"/>
              </a:rPr>
              <a:t> Moog (</a:t>
            </a:r>
            <a:r>
              <a:rPr lang="en-US" altLang="zh-CN" sz="2400" dirty="0" err="1">
                <a:latin typeface="Times New Roman" pitchFamily="18" charset="0"/>
                <a:cs typeface="Times New Roman" pitchFamily="18" charset="0"/>
              </a:rPr>
              <a:t>Sneden</a:t>
            </a:r>
            <a:r>
              <a:rPr lang="en-US" altLang="zh-CN" sz="2400" dirty="0">
                <a:latin typeface="Times New Roman" pitchFamily="18" charset="0"/>
                <a:cs typeface="Times New Roman" pitchFamily="18" charset="0"/>
              </a:rPr>
              <a:t>) for average and cool stars http://verdi.as.utexas.edu/moog.html</a:t>
            </a:r>
          </a:p>
          <a:p>
            <a:pPr>
              <a:buNone/>
            </a:pPr>
            <a:r>
              <a:rPr lang="en-US" altLang="zh-CN" sz="2400" b="1" dirty="0">
                <a:solidFill>
                  <a:srgbClr val="C00000"/>
                </a:solidFill>
                <a:latin typeface="Times New Roman" pitchFamily="18" charset="0"/>
                <a:cs typeface="Times New Roman" pitchFamily="18" charset="0"/>
              </a:rPr>
              <a:t>Expected precision:</a:t>
            </a:r>
            <a:r>
              <a:rPr lang="en-US" altLang="zh-CN" sz="2400" dirty="0">
                <a:latin typeface="Times New Roman" pitchFamily="18" charset="0"/>
                <a:cs typeface="Times New Roman" pitchFamily="18" charset="0"/>
              </a:rPr>
              <a:t> Differential abundances: ≈ 0.04-0.05 </a:t>
            </a:r>
            <a:r>
              <a:rPr lang="en-US" altLang="zh-CN" sz="2400" dirty="0" err="1">
                <a:latin typeface="Times New Roman" pitchFamily="18" charset="0"/>
                <a:cs typeface="Times New Roman" pitchFamily="18" charset="0"/>
              </a:rPr>
              <a:t>dex</a:t>
            </a:r>
            <a:endParaRPr lang="en-US" altLang="zh-CN" sz="2400" dirty="0">
              <a:latin typeface="Times New Roman" pitchFamily="18" charset="0"/>
              <a:cs typeface="Times New Roman" pitchFamily="18" charset="0"/>
            </a:endParaRPr>
          </a:p>
          <a:p>
            <a:pPr>
              <a:buNone/>
            </a:pPr>
            <a:r>
              <a:rPr lang="en-US" altLang="zh-CN" sz="2400" dirty="0">
                <a:latin typeface="Times New Roman" pitchFamily="18" charset="0"/>
                <a:cs typeface="Times New Roman" pitchFamily="18" charset="0"/>
              </a:rPr>
              <a:t>Absolute abundances: &gt; 0.1-0.2 </a:t>
            </a:r>
            <a:r>
              <a:rPr lang="en-US" altLang="zh-CN" sz="2400" dirty="0" err="1">
                <a:latin typeface="Times New Roman" pitchFamily="18" charset="0"/>
                <a:cs typeface="Times New Roman" pitchFamily="18" charset="0"/>
              </a:rPr>
              <a:t>dex</a:t>
            </a:r>
            <a:r>
              <a:rPr lang="en-US" altLang="zh-CN" sz="2400" dirty="0">
                <a:latin typeface="Times New Roman" pitchFamily="18" charset="0"/>
                <a:cs typeface="Times New Roman" pitchFamily="18" charset="0"/>
              </a:rPr>
              <a:t>!</a:t>
            </a:r>
          </a:p>
          <a:p>
            <a:pPr>
              <a:buNone/>
            </a:pPr>
            <a:r>
              <a:rPr lang="en-US" altLang="zh-CN" sz="2400" b="1" dirty="0">
                <a:solidFill>
                  <a:srgbClr val="C00000"/>
                </a:solidFill>
                <a:latin typeface="Times New Roman" pitchFamily="18" charset="0"/>
                <a:cs typeface="Times New Roman" pitchFamily="18" charset="0"/>
              </a:rPr>
              <a:t>Problems: </a:t>
            </a:r>
            <a:r>
              <a:rPr lang="en-US" altLang="zh-CN" sz="2400" dirty="0">
                <a:latin typeface="Times New Roman" pitchFamily="18" charset="0"/>
                <a:cs typeface="Times New Roman" pitchFamily="18" charset="0"/>
              </a:rPr>
              <a:t>NLTE effects Uncertain or wrong log(</a:t>
            </a:r>
            <a:r>
              <a:rPr lang="en-US" altLang="zh-CN" sz="2400" i="1" dirty="0" err="1">
                <a:latin typeface="Times New Roman" pitchFamily="18" charset="0"/>
                <a:cs typeface="Times New Roman" pitchFamily="18" charset="0"/>
              </a:rPr>
              <a:t>gf</a:t>
            </a:r>
            <a:r>
              <a:rPr lang="en-US" altLang="zh-CN" sz="2400" dirty="0">
                <a:latin typeface="Times New Roman" pitchFamily="18" charset="0"/>
                <a:cs typeface="Times New Roman" pitchFamily="18" charset="0"/>
              </a:rPr>
              <a:t>) values</a:t>
            </a:r>
          </a:p>
          <a:p>
            <a:pPr>
              <a:buNone/>
            </a:pPr>
            <a:r>
              <a:rPr lang="en-US" altLang="zh-CN" sz="2400" dirty="0">
                <a:latin typeface="Times New Roman" pitchFamily="18" charset="0"/>
                <a:cs typeface="Times New Roman" pitchFamily="18" charset="0"/>
              </a:rPr>
              <a:t>3D hydrodynamic models → Z=0.014 instead of 0.018!</a:t>
            </a:r>
            <a:endParaRPr lang="zh-CN" altLang="en-US" sz="2400" dirty="0">
              <a:latin typeface="Times New Roman" pitchFamily="18" charset="0"/>
              <a:cs typeface="Times New Roman" pitchFamily="18" charset="0"/>
            </a:endParaRP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2024-7-4</a:t>
            </a:fld>
            <a:endParaRPr lang="en-US" altLang="zh-CN"/>
          </a:p>
        </p:txBody>
      </p:sp>
    </p:spTree>
  </p:cSld>
  <p:clrMapOvr>
    <a:masterClrMapping/>
  </p:clrMapOvr>
  <p:transition>
    <p:blinds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B886494-5628-4D3B-983A-09AF051213CC}"/>
              </a:ext>
            </a:extLst>
          </p:cNvPr>
          <p:cNvSpPr>
            <a:spLocks noGrp="1" noChangeArrowheads="1"/>
          </p:cNvSpPr>
          <p:nvPr>
            <p:ph type="title"/>
          </p:nvPr>
        </p:nvSpPr>
        <p:spPr>
          <a:xfrm>
            <a:off x="323528" y="692696"/>
            <a:ext cx="8183595" cy="533400"/>
          </a:xfrm>
        </p:spPr>
        <p:txBody>
          <a:bodyPr>
            <a:noAutofit/>
          </a:bodyPr>
          <a:lstStyle/>
          <a:p>
            <a:pPr algn="ctr"/>
            <a:r>
              <a:rPr lang="en-US" altLang="zh-CN" sz="4000" b="1" dirty="0">
                <a:solidFill>
                  <a:schemeClr val="tx1"/>
                </a:solidFill>
                <a:latin typeface="Times New Roman" panose="02020603050405020304" pitchFamily="18" charset="0"/>
                <a:cs typeface="Times New Roman" panose="02020603050405020304" pitchFamily="18" charset="0"/>
              </a:rPr>
              <a:t>NLTE </a:t>
            </a:r>
            <a:r>
              <a:rPr lang="zh-CN" altLang="en-US"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恒星大气模型</a:t>
            </a:r>
            <a:endPar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62467" name="Rectangle 3">
            <a:extLst>
              <a:ext uri="{FF2B5EF4-FFF2-40B4-BE49-F238E27FC236}">
                <a16:creationId xmlns:a16="http://schemas.microsoft.com/office/drawing/2014/main" id="{62D26B43-A019-4549-8A0F-141D926C2EBD}"/>
              </a:ext>
            </a:extLst>
          </p:cNvPr>
          <p:cNvSpPr>
            <a:spLocks noGrp="1" noChangeArrowheads="1"/>
          </p:cNvSpPr>
          <p:nvPr>
            <p:ph type="body" sz="half" idx="1"/>
          </p:nvPr>
        </p:nvSpPr>
        <p:spPr>
          <a:xfrm>
            <a:off x="-51743" y="1628800"/>
            <a:ext cx="8872216" cy="6606108"/>
          </a:xfrm>
        </p:spPr>
        <p:txBody>
          <a:bodyPr>
            <a:normAutofit/>
          </a:bodyPr>
          <a:lstStyle/>
          <a:p>
            <a:pPr>
              <a:buFontTx/>
              <a:buNone/>
            </a:pPr>
            <a:r>
              <a:rPr lang="en-US" altLang="zh-CN" sz="2200" b="1" dirty="0">
                <a:solidFill>
                  <a:srgbClr val="FF0000"/>
                </a:solidFill>
                <a:latin typeface="Times New Roman" panose="02020603050405020304" pitchFamily="18" charset="0"/>
                <a:cs typeface="Times New Roman" panose="02020603050405020304" pitchFamily="18" charset="0"/>
              </a:rPr>
              <a:t>TLUSTY</a:t>
            </a:r>
            <a:r>
              <a:rPr lang="en-US" altLang="zh-CN" sz="2200" dirty="0">
                <a:solidFill>
                  <a:srgbClr val="FF0000"/>
                </a:solidFill>
                <a:latin typeface="Times New Roman" panose="02020603050405020304" pitchFamily="18" charset="0"/>
                <a:cs typeface="Times New Roman" panose="02020603050405020304" pitchFamily="18" charset="0"/>
              </a:rPr>
              <a:t> </a:t>
            </a:r>
            <a:r>
              <a:rPr lang="en-US" altLang="zh-CN" sz="2200" dirty="0" err="1">
                <a:latin typeface="Times New Roman" panose="02020603050405020304" pitchFamily="18" charset="0"/>
                <a:cs typeface="Times New Roman" panose="02020603050405020304" pitchFamily="18" charset="0"/>
              </a:rPr>
              <a:t>Hubeny</a:t>
            </a:r>
            <a:r>
              <a:rPr lang="en-US" altLang="zh-CN" sz="2200" dirty="0">
                <a:latin typeface="Times New Roman" panose="02020603050405020304" pitchFamily="18" charset="0"/>
                <a:cs typeface="Times New Roman" panose="02020603050405020304" pitchFamily="18" charset="0"/>
              </a:rPr>
              <a:t> and </a:t>
            </a:r>
            <a:r>
              <a:rPr lang="en-US" altLang="zh-CN" sz="2200" dirty="0" err="1">
                <a:latin typeface="Times New Roman" panose="02020603050405020304" pitchFamily="18" charset="0"/>
                <a:cs typeface="Times New Roman" panose="02020603050405020304" pitchFamily="18" charset="0"/>
              </a:rPr>
              <a:t>Lanz</a:t>
            </a:r>
            <a:r>
              <a:rPr lang="en-US" altLang="zh-CN" sz="2200" dirty="0">
                <a:latin typeface="Times New Roman" panose="02020603050405020304" pitchFamily="18" charset="0"/>
                <a:cs typeface="Times New Roman" panose="02020603050405020304" pitchFamily="18" charset="0"/>
              </a:rPr>
              <a:t> 1995 </a:t>
            </a:r>
          </a:p>
          <a:p>
            <a:pPr>
              <a:buFontTx/>
              <a:buNone/>
            </a:pPr>
            <a:r>
              <a:rPr lang="en-US" altLang="zh-CN" sz="2200" dirty="0">
                <a:solidFill>
                  <a:srgbClr val="FF0000"/>
                </a:solidFill>
                <a:latin typeface="Times New Roman" panose="02020603050405020304" pitchFamily="18" charset="0"/>
                <a:cs typeface="Times New Roman" panose="02020603050405020304" pitchFamily="18" charset="0"/>
                <a:hlinkClick r:id="rId2"/>
              </a:rPr>
              <a:t>http://nova.astro.umd.edu/index.html</a:t>
            </a:r>
            <a:r>
              <a:rPr lang="en-US" altLang="zh-CN" sz="2200" dirty="0">
                <a:solidFill>
                  <a:srgbClr val="FF0000"/>
                </a:solidFill>
                <a:latin typeface="Times New Roman" panose="02020603050405020304" pitchFamily="18" charset="0"/>
                <a:cs typeface="Times New Roman" panose="02020603050405020304" pitchFamily="18" charset="0"/>
              </a:rPr>
              <a:t>  (</a:t>
            </a:r>
            <a:r>
              <a:rPr lang="en-US" altLang="zh-CN" sz="2200" dirty="0" err="1">
                <a:solidFill>
                  <a:srgbClr val="FF0000"/>
                </a:solidFill>
                <a:latin typeface="Times New Roman" panose="02020603050405020304" pitchFamily="18" charset="0"/>
                <a:cs typeface="Times New Roman" panose="02020603050405020304" pitchFamily="18" charset="0"/>
              </a:rPr>
              <a:t>Hubeny</a:t>
            </a:r>
            <a:r>
              <a:rPr lang="en-US" altLang="zh-CN" sz="2200" dirty="0">
                <a:solidFill>
                  <a:srgbClr val="FF0000"/>
                </a:solidFill>
                <a:latin typeface="Times New Roman" panose="02020603050405020304" pitchFamily="18" charset="0"/>
                <a:cs typeface="Times New Roman" panose="02020603050405020304" pitchFamily="18" charset="0"/>
              </a:rPr>
              <a:t>. A computer program for calculating non-LTE model stellar atmospheres. Comp. Phys. Commun.,52, 103,1988, </a:t>
            </a:r>
            <a:r>
              <a:rPr lang="en-US" altLang="zh-CN" sz="2200" dirty="0" err="1">
                <a:solidFill>
                  <a:srgbClr val="FF0000"/>
                </a:solidFill>
                <a:latin typeface="Times New Roman" panose="02020603050405020304" pitchFamily="18" charset="0"/>
                <a:cs typeface="Times New Roman" panose="02020603050405020304" pitchFamily="18" charset="0"/>
              </a:rPr>
              <a:t>Hubeny</a:t>
            </a:r>
            <a:r>
              <a:rPr lang="en-US" altLang="zh-CN" sz="2200" dirty="0">
                <a:solidFill>
                  <a:srgbClr val="FF0000"/>
                </a:solidFill>
                <a:latin typeface="Times New Roman" panose="02020603050405020304" pitchFamily="18" charset="0"/>
                <a:cs typeface="Times New Roman" panose="02020603050405020304" pitchFamily="18" charset="0"/>
              </a:rPr>
              <a:t> &amp; </a:t>
            </a:r>
            <a:r>
              <a:rPr lang="en-US" altLang="zh-CN" sz="2200" dirty="0" err="1">
                <a:solidFill>
                  <a:srgbClr val="FF0000"/>
                </a:solidFill>
                <a:latin typeface="Times New Roman" panose="02020603050405020304" pitchFamily="18" charset="0"/>
                <a:cs typeface="Times New Roman" panose="02020603050405020304" pitchFamily="18" charset="0"/>
              </a:rPr>
              <a:t>Lanz</a:t>
            </a:r>
            <a:r>
              <a:rPr lang="en-US" altLang="zh-CN" sz="2200" dirty="0">
                <a:solidFill>
                  <a:srgbClr val="FF0000"/>
                </a:solidFill>
                <a:latin typeface="Times New Roman" panose="02020603050405020304" pitchFamily="18" charset="0"/>
                <a:cs typeface="Times New Roman" panose="02020603050405020304" pitchFamily="18" charset="0"/>
              </a:rPr>
              <a:t>. Non-LTE line-blanketed model atmospheres of hot stars. I. Hybrid complete linearization/accelerated lambda iteration method. </a:t>
            </a:r>
            <a:r>
              <a:rPr lang="en-US" altLang="zh-CN" sz="2200" dirty="0" err="1">
                <a:solidFill>
                  <a:srgbClr val="FF0000"/>
                </a:solidFill>
                <a:latin typeface="Times New Roman" panose="02020603050405020304" pitchFamily="18" charset="0"/>
                <a:cs typeface="Times New Roman" panose="02020603050405020304" pitchFamily="18" charset="0"/>
              </a:rPr>
              <a:t>ApJ</a:t>
            </a:r>
            <a:r>
              <a:rPr lang="en-US" altLang="zh-CN" sz="2200" dirty="0">
                <a:solidFill>
                  <a:srgbClr val="FF0000"/>
                </a:solidFill>
                <a:latin typeface="Times New Roman" panose="02020603050405020304" pitchFamily="18" charset="0"/>
                <a:cs typeface="Times New Roman" panose="02020603050405020304" pitchFamily="18" charset="0"/>
              </a:rPr>
              <a:t> 439 875,1995, )</a:t>
            </a:r>
          </a:p>
          <a:p>
            <a:pPr>
              <a:buFontTx/>
              <a:buNone/>
            </a:pPr>
            <a:r>
              <a:rPr lang="en-US" altLang="zh-CN" sz="2200" dirty="0">
                <a:latin typeface="Times New Roman" panose="02020603050405020304" pitchFamily="18" charset="0"/>
                <a:cs typeface="Times New Roman" panose="02020603050405020304" pitchFamily="18" charset="0"/>
              </a:rPr>
              <a:t>NLTE line-blanketed model atmospheres 				</a:t>
            </a:r>
          </a:p>
          <a:p>
            <a:pPr>
              <a:buFontTx/>
              <a:buNone/>
            </a:pPr>
            <a:r>
              <a:rPr lang="en-US" altLang="zh-CN" sz="2200" b="1" dirty="0">
                <a:solidFill>
                  <a:srgbClr val="FF0000"/>
                </a:solidFill>
                <a:latin typeface="Times New Roman" panose="02020603050405020304" pitchFamily="18" charset="0"/>
                <a:cs typeface="Times New Roman" panose="02020603050405020304" pitchFamily="18" charset="0"/>
              </a:rPr>
              <a:t>PRO</a:t>
            </a:r>
            <a:r>
              <a:rPr lang="en-US" altLang="zh-CN" sz="2200" dirty="0">
                <a:latin typeface="Times New Roman" panose="02020603050405020304" pitchFamily="18" charset="0"/>
                <a:cs typeface="Times New Roman" panose="02020603050405020304" pitchFamily="18" charset="0"/>
              </a:rPr>
              <a:t> Werner et al. 2003 Tübingen Model Atmosphere Package </a:t>
            </a:r>
          </a:p>
          <a:p>
            <a:pPr>
              <a:buFontTx/>
              <a:buNone/>
            </a:pPr>
            <a:r>
              <a:rPr lang="en-US" altLang="zh-CN" sz="2200" dirty="0">
                <a:latin typeface="Times New Roman" panose="02020603050405020304" pitchFamily="18" charset="0"/>
                <a:cs typeface="Times New Roman" panose="02020603050405020304" pitchFamily="18" charset="0"/>
                <a:hlinkClick r:id="rId3"/>
              </a:rPr>
              <a:t>http://astro.uni-tuebingen.de/~TMAP/</a:t>
            </a:r>
            <a:r>
              <a:rPr lang="en-US" altLang="zh-CN" sz="2200" dirty="0">
                <a:latin typeface="Times New Roman" panose="02020603050405020304" pitchFamily="18" charset="0"/>
                <a:cs typeface="Times New Roman" panose="02020603050405020304" pitchFamily="18" charset="0"/>
              </a:rPr>
              <a:t> (Dreizler &amp; Werner. Line blanketing by Fe group elements in non-LTE model atmospheres for hot stars. A&amp;A 278 199,1993. Werner &amp; Dreizler. The classical stellar atmosphere problem. J. of Comp. and Appl. Math 109,65,1999, </a:t>
            </a:r>
            <a:r>
              <a:rPr lang="de-DE" altLang="zh-CN" sz="2200" dirty="0">
                <a:latin typeface="Times New Roman" panose="02020603050405020304" pitchFamily="18" charset="0"/>
                <a:cs typeface="Times New Roman" panose="02020603050405020304" pitchFamily="18" charset="0"/>
              </a:rPr>
              <a:t>Werner et al. Model</a:t>
            </a:r>
            <a:r>
              <a:rPr lang="en-US" altLang="zh-CN" sz="2200" dirty="0">
                <a:latin typeface="Times New Roman" panose="02020603050405020304" pitchFamily="18" charset="0"/>
                <a:cs typeface="Times New Roman" panose="02020603050405020304" pitchFamily="18" charset="0"/>
              </a:rPr>
              <a:t> photospheres with accelerated lambda iteration. In </a:t>
            </a:r>
            <a:r>
              <a:rPr lang="en-US" altLang="zh-CN" sz="2200" dirty="0" err="1">
                <a:latin typeface="Times New Roman" panose="02020603050405020304" pitchFamily="18" charset="0"/>
                <a:cs typeface="Times New Roman" panose="02020603050405020304" pitchFamily="18" charset="0"/>
              </a:rPr>
              <a:t>Hubeny</a:t>
            </a:r>
            <a:r>
              <a:rPr lang="en-US" altLang="zh-CN" sz="2200" dirty="0">
                <a:latin typeface="Times New Roman" panose="02020603050405020304" pitchFamily="18" charset="0"/>
                <a:cs typeface="Times New Roman" panose="02020603050405020304" pitchFamily="18" charset="0"/>
              </a:rPr>
              <a:t> et al. Stellar Atmosphere Modeling, page 31, 2003) </a:t>
            </a:r>
          </a:p>
          <a:p>
            <a:pPr>
              <a:buFontTx/>
              <a:buNone/>
            </a:pP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p:txBody>
      </p:sp>
    </p:spTree>
    <p:extLst>
      <p:ext uri="{BB962C8B-B14F-4D97-AF65-F5344CB8AC3E}">
        <p14:creationId xmlns:p14="http://schemas.microsoft.com/office/powerpoint/2010/main" val="1849466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B886494-5628-4D3B-983A-09AF051213CC}"/>
              </a:ext>
            </a:extLst>
          </p:cNvPr>
          <p:cNvSpPr>
            <a:spLocks noGrp="1" noChangeArrowheads="1"/>
          </p:cNvSpPr>
          <p:nvPr>
            <p:ph type="title"/>
          </p:nvPr>
        </p:nvSpPr>
        <p:spPr>
          <a:xfrm>
            <a:off x="480202" y="577893"/>
            <a:ext cx="8183595" cy="533400"/>
          </a:xfrm>
        </p:spPr>
        <p:txBody>
          <a:bodyPr>
            <a:noAutofit/>
          </a:bodyPr>
          <a:lstStyle/>
          <a:p>
            <a:pPr algn="ctr"/>
            <a:r>
              <a:rPr lang="en-US" altLang="zh-CN" sz="4000" b="1" dirty="0">
                <a:solidFill>
                  <a:schemeClr val="tx1"/>
                </a:solidFill>
                <a:latin typeface="Times New Roman" panose="02020603050405020304" pitchFamily="18" charset="0"/>
                <a:cs typeface="Times New Roman" panose="02020603050405020304" pitchFamily="18" charset="0"/>
              </a:rPr>
              <a:t>NLTE </a:t>
            </a:r>
            <a:r>
              <a:rPr lang="zh-CN" altLang="en-US"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rPr>
              <a:t>恒星大气模型</a:t>
            </a:r>
            <a:endParaRPr lang="en-US" altLang="zh-CN" sz="4000" b="1"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62467" name="Rectangle 3">
            <a:extLst>
              <a:ext uri="{FF2B5EF4-FFF2-40B4-BE49-F238E27FC236}">
                <a16:creationId xmlns:a16="http://schemas.microsoft.com/office/drawing/2014/main" id="{62D26B43-A019-4549-8A0F-141D926C2EBD}"/>
              </a:ext>
            </a:extLst>
          </p:cNvPr>
          <p:cNvSpPr>
            <a:spLocks noGrp="1" noChangeArrowheads="1"/>
          </p:cNvSpPr>
          <p:nvPr>
            <p:ph type="body" sz="half" idx="1"/>
          </p:nvPr>
        </p:nvSpPr>
        <p:spPr>
          <a:xfrm>
            <a:off x="683567" y="1772816"/>
            <a:ext cx="7632850" cy="3960440"/>
          </a:xfrm>
        </p:spPr>
        <p:txBody>
          <a:bodyPr>
            <a:normAutofit lnSpcReduction="10000"/>
          </a:bodyPr>
          <a:lstStyle/>
          <a:p>
            <a:pPr>
              <a:buFontTx/>
              <a:buNone/>
            </a:pPr>
            <a:r>
              <a:rPr lang="en-US" altLang="zh-CN" sz="22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PHOENIX</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p>
          <a:p>
            <a:pPr>
              <a:buFontTx/>
              <a:buNone/>
            </a:pP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For cool stars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Hauschildtet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al.. Parallel implementation of the PHOENIX generalized stellar atmosphere program.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ApJ</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483,390, 1997,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Hauschildt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et al. Convergence properties of the accelerated iteration method for the solution of radiative transfer problems. J.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Quantit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Spectrosc</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200" dirty="0" err="1">
                <a:latin typeface="Times New Roman" panose="02020603050405020304" pitchFamily="18" charset="0"/>
                <a:ea typeface="华文楷体" panose="02010600040101010101" pitchFamily="2" charset="-122"/>
                <a:cs typeface="Times New Roman" panose="02020603050405020304" pitchFamily="18" charset="0"/>
              </a:rPr>
              <a:t>Radiat</a:t>
            </a:r>
            <a:r>
              <a:rPr lang="en-US" altLang="zh-CN" sz="2200" dirty="0">
                <a:latin typeface="Times New Roman" panose="02020603050405020304" pitchFamily="18" charset="0"/>
                <a:ea typeface="华文楷体" panose="02010600040101010101" pitchFamily="2" charset="-122"/>
                <a:cs typeface="Times New Roman" panose="02020603050405020304" pitchFamily="18" charset="0"/>
              </a:rPr>
              <a:t>. Transf.,51,875,1994)</a:t>
            </a:r>
          </a:p>
          <a:p>
            <a:pPr>
              <a:buFontTx/>
              <a:buNone/>
            </a:pPr>
            <a:endParaRPr lang="en-US" altLang="zh-CN" sz="2200" dirty="0">
              <a:latin typeface="Times New Roman" panose="02020603050405020304" pitchFamily="18" charset="0"/>
              <a:ea typeface="华文楷体" panose="02010600040101010101" pitchFamily="2" charset="-122"/>
              <a:cs typeface="Times New Roman" panose="02020603050405020304" pitchFamily="18" charset="0"/>
            </a:endParaRPr>
          </a:p>
          <a:p>
            <a:pPr marL="0" indent="0">
              <a:spcBef>
                <a:spcPts val="0"/>
              </a:spcBef>
              <a:buFontTx/>
              <a:buNone/>
            </a:pPr>
            <a:r>
              <a:rPr lang="en-US" altLang="zh-CN" sz="2000" b="1" dirty="0">
                <a:solidFill>
                  <a:srgbClr val="FF0000"/>
                </a:solidFill>
                <a:latin typeface="Times New Roman" panose="02020603050405020304" pitchFamily="18" charset="0"/>
                <a:cs typeface="Times New Roman" panose="02020603050405020304" pitchFamily="18" charset="0"/>
              </a:rPr>
              <a:t>ATA</a:t>
            </a:r>
            <a:r>
              <a:rPr lang="en-US" altLang="zh-CN" sz="2000" dirty="0">
                <a:latin typeface="Times New Roman" panose="02020603050405020304" pitchFamily="18" charset="0"/>
                <a:cs typeface="Times New Roman" panose="02020603050405020304" pitchFamily="18" charset="0"/>
              </a:rPr>
              <a:t> uses the accelerated lambda iteration method and combines it with the linearization method to calculate static NLTE model atmospheres of spherically-symmetric stellar atmospheres (</a:t>
            </a:r>
            <a:r>
              <a:rPr lang="en-US" altLang="zh-CN" sz="2000" dirty="0" err="1">
                <a:latin typeface="Times New Roman" panose="02020603050405020304" pitchFamily="18" charset="0"/>
                <a:cs typeface="Times New Roman" panose="02020603050405020304" pitchFamily="18" charset="0"/>
              </a:rPr>
              <a:t>Kubát</a:t>
            </a:r>
            <a:r>
              <a:rPr lang="en-US" altLang="zh-CN" sz="2000" dirty="0">
                <a:latin typeface="Times New Roman" panose="02020603050405020304" pitchFamily="18" charset="0"/>
                <a:cs typeface="Times New Roman" panose="02020603050405020304" pitchFamily="18" charset="0"/>
              </a:rPr>
              <a:t> 2003)</a:t>
            </a:r>
          </a:p>
          <a:p>
            <a:pPr>
              <a:buFontTx/>
              <a:buNone/>
            </a:pPr>
            <a:r>
              <a:rPr lang="en-US" altLang="zh-CN" sz="2000" dirty="0">
                <a:latin typeface="Times New Roman" panose="02020603050405020304" pitchFamily="18" charset="0"/>
                <a:cs typeface="Times New Roman" panose="02020603050405020304" pitchFamily="18" charset="0"/>
                <a:hlinkClick r:id="rId2"/>
              </a:rPr>
              <a:t>http://www.asu.cas.cz/~kubat/ATA/</a:t>
            </a:r>
            <a:endParaRPr lang="en-US" altLang="zh-CN" sz="2000" dirty="0">
              <a:latin typeface="Times New Roman" panose="02020603050405020304" pitchFamily="18" charset="0"/>
              <a:cs typeface="Times New Roman" panose="02020603050405020304" pitchFamily="18" charset="0"/>
            </a:endParaRPr>
          </a:p>
          <a:p>
            <a:pPr>
              <a:buFontTx/>
              <a:buNone/>
            </a:pPr>
            <a:endParaRPr lang="en-US" altLang="zh-CN" sz="2000" dirty="0">
              <a:latin typeface="Times New Roman" panose="02020603050405020304" pitchFamily="18" charset="0"/>
              <a:cs typeface="Times New Roman" panose="02020603050405020304" pitchFamily="18" charset="0"/>
            </a:endParaRPr>
          </a:p>
          <a:p>
            <a:pPr>
              <a:buFontTx/>
              <a:buNone/>
            </a:pP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p:txBody>
      </p:sp>
    </p:spTree>
    <p:extLst>
      <p:ext uri="{BB962C8B-B14F-4D97-AF65-F5344CB8AC3E}">
        <p14:creationId xmlns:p14="http://schemas.microsoft.com/office/powerpoint/2010/main" val="32912126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B886494-5628-4D3B-983A-09AF051213CC}"/>
              </a:ext>
            </a:extLst>
          </p:cNvPr>
          <p:cNvSpPr>
            <a:spLocks noGrp="1" noChangeArrowheads="1"/>
          </p:cNvSpPr>
          <p:nvPr>
            <p:ph type="title"/>
          </p:nvPr>
        </p:nvSpPr>
        <p:spPr>
          <a:xfrm>
            <a:off x="302377" y="548680"/>
            <a:ext cx="8183595" cy="533400"/>
          </a:xfrm>
        </p:spPr>
        <p:txBody>
          <a:bodyPr>
            <a:noAutofit/>
          </a:bodyPr>
          <a:lstStyle/>
          <a:p>
            <a:pPr algn="ctr"/>
            <a:r>
              <a:rPr lang="en-US" altLang="zh-CN" sz="4000" b="1" dirty="0">
                <a:solidFill>
                  <a:schemeClr val="tx1"/>
                </a:solidFill>
                <a:latin typeface="Times New Roman" panose="02020603050405020304" pitchFamily="18" charset="0"/>
                <a:cs typeface="Times New Roman" panose="02020603050405020304" pitchFamily="18" charset="0"/>
              </a:rPr>
              <a:t>NLTE </a:t>
            </a:r>
            <a:r>
              <a:rPr lang="zh-CN" altLang="en-US" sz="4000" b="1" dirty="0">
                <a:solidFill>
                  <a:schemeClr val="tx1"/>
                </a:solidFill>
                <a:latin typeface="Times New Roman" panose="02020603050405020304" pitchFamily="18" charset="0"/>
                <a:cs typeface="Times New Roman" panose="02020603050405020304" pitchFamily="18" charset="0"/>
              </a:rPr>
              <a:t>恒星大气模型</a:t>
            </a:r>
            <a:endParaRPr lang="en-US" altLang="zh-CN" sz="4000" b="1" dirty="0">
              <a:solidFill>
                <a:schemeClr val="tx1"/>
              </a:solidFill>
              <a:latin typeface="Times New Roman" panose="02020603050405020304" pitchFamily="18" charset="0"/>
              <a:cs typeface="Times New Roman" panose="02020603050405020304" pitchFamily="18" charset="0"/>
            </a:endParaRPr>
          </a:p>
        </p:txBody>
      </p:sp>
      <p:sp>
        <p:nvSpPr>
          <p:cNvPr id="62467" name="Rectangle 3">
            <a:extLst>
              <a:ext uri="{FF2B5EF4-FFF2-40B4-BE49-F238E27FC236}">
                <a16:creationId xmlns:a16="http://schemas.microsoft.com/office/drawing/2014/main" id="{62D26B43-A019-4549-8A0F-141D926C2EBD}"/>
              </a:ext>
            </a:extLst>
          </p:cNvPr>
          <p:cNvSpPr>
            <a:spLocks noGrp="1" noChangeArrowheads="1"/>
          </p:cNvSpPr>
          <p:nvPr>
            <p:ph type="body" sz="half" idx="1"/>
          </p:nvPr>
        </p:nvSpPr>
        <p:spPr>
          <a:xfrm>
            <a:off x="179512" y="1700808"/>
            <a:ext cx="8568953" cy="6606108"/>
          </a:xfrm>
        </p:spPr>
        <p:txBody>
          <a:bodyPr>
            <a:normAutofit/>
          </a:bodyPr>
          <a:lstStyle/>
          <a:p>
            <a:pPr marL="0" indent="0">
              <a:spcBef>
                <a:spcPts val="0"/>
              </a:spcBef>
              <a:buFontTx/>
              <a:buNone/>
            </a:pPr>
            <a:r>
              <a:rPr lang="en-US" altLang="zh-CN" sz="2000" dirty="0">
                <a:latin typeface="Times New Roman" panose="02020603050405020304" pitchFamily="18" charset="0"/>
                <a:cs typeface="Times New Roman" panose="02020603050405020304" pitchFamily="18" charset="0"/>
              </a:rPr>
              <a:t>NLTE </a:t>
            </a:r>
            <a:r>
              <a:rPr lang="en-US" altLang="zh-CN"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Wind Model </a:t>
            </a:r>
            <a:r>
              <a:rPr lang="en-US" altLang="zh-CN" sz="2000" dirty="0">
                <a:latin typeface="Times New Roman" panose="02020603050405020304" pitchFamily="18" charset="0"/>
                <a:cs typeface="Times New Roman" panose="02020603050405020304" pitchFamily="18" charset="0"/>
              </a:rPr>
              <a:t>Codes:</a:t>
            </a:r>
          </a:p>
          <a:p>
            <a:pPr>
              <a:buFontTx/>
              <a:buNone/>
            </a:pPr>
            <a:r>
              <a:rPr lang="en-US" altLang="zh-CN" sz="2000" b="1" dirty="0">
                <a:solidFill>
                  <a:srgbClr val="FF0000"/>
                </a:solidFill>
                <a:latin typeface="Times New Roman" panose="02020603050405020304" pitchFamily="18" charset="0"/>
                <a:cs typeface="Times New Roman" panose="02020603050405020304" pitchFamily="18" charset="0"/>
              </a:rPr>
              <a:t>CMFGEN</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Busche</a:t>
            </a:r>
            <a:r>
              <a:rPr lang="en-US" altLang="zh-CN" sz="2000" dirty="0">
                <a:latin typeface="Times New Roman" panose="02020603050405020304" pitchFamily="18" charset="0"/>
                <a:cs typeface="Times New Roman" panose="02020603050405020304" pitchFamily="18" charset="0"/>
              </a:rPr>
              <a:t> and Hillier 2005</a:t>
            </a:r>
          </a:p>
          <a:p>
            <a:pPr>
              <a:buNone/>
            </a:pPr>
            <a:r>
              <a:rPr lang="en-US" altLang="zh-CN" sz="2000" b="1" dirty="0">
                <a:solidFill>
                  <a:srgbClr val="FF0000"/>
                </a:solidFill>
                <a:latin typeface="Times New Roman" panose="02020603050405020304" pitchFamily="18" charset="0"/>
                <a:cs typeface="Times New Roman" panose="02020603050405020304" pitchFamily="18" charset="0"/>
                <a:hlinkClick r:id="rId2"/>
              </a:rPr>
              <a:t>http://kookaburra.phyast.pitt.edu/hillier/web/CMFGEN.htm</a:t>
            </a:r>
            <a:endParaRPr lang="en-US" altLang="zh-CN" sz="2000" b="1" dirty="0">
              <a:solidFill>
                <a:srgbClr val="FF0000"/>
              </a:solidFill>
              <a:latin typeface="Times New Roman" panose="02020603050405020304" pitchFamily="18" charset="0"/>
              <a:cs typeface="Times New Roman" panose="02020603050405020304" pitchFamily="18" charset="0"/>
            </a:endParaRPr>
          </a:p>
          <a:p>
            <a:pPr>
              <a:buNone/>
            </a:pPr>
            <a:r>
              <a:rPr lang="en-US" altLang="zh-CN" sz="2000" b="1" dirty="0">
                <a:solidFill>
                  <a:srgbClr val="FF0000"/>
                </a:solidFill>
                <a:latin typeface="Times New Roman" panose="02020603050405020304" pitchFamily="18" charset="0"/>
                <a:cs typeface="Times New Roman" panose="02020603050405020304" pitchFamily="18" charset="0"/>
              </a:rPr>
              <a:t>A radiative transfer code designed to solve the radiative transfer and statistical equilibrium equations in spherical geometry.  It has been designed for application to W-R stars, O stars, and Luminous Blue-Variables.</a:t>
            </a:r>
          </a:p>
          <a:p>
            <a:pPr>
              <a:buNone/>
            </a:pPr>
            <a:r>
              <a:rPr lang="en-US" altLang="zh-CN" sz="2000" b="1" dirty="0" err="1">
                <a:solidFill>
                  <a:srgbClr val="FF0000"/>
                </a:solidFill>
                <a:latin typeface="Times New Roman" panose="02020603050405020304" pitchFamily="18" charset="0"/>
                <a:cs typeface="Times New Roman" panose="02020603050405020304" pitchFamily="18" charset="0"/>
              </a:rPr>
              <a:t>PoWR</a:t>
            </a:r>
            <a:r>
              <a:rPr lang="en-US" altLang="zh-CN" sz="2000" dirty="0">
                <a:latin typeface="Times New Roman" panose="02020603050405020304" pitchFamily="18" charset="0"/>
                <a:cs typeface="Times New Roman" panose="02020603050405020304" pitchFamily="18" charset="0"/>
              </a:rPr>
              <a:t> Hamann and </a:t>
            </a:r>
            <a:r>
              <a:rPr lang="en-US" altLang="zh-CN" sz="2000" dirty="0" err="1">
                <a:latin typeface="Times New Roman" panose="02020603050405020304" pitchFamily="18" charset="0"/>
                <a:cs typeface="Times New Roman" panose="02020603050405020304" pitchFamily="18" charset="0"/>
              </a:rPr>
              <a:t>Gräfener</a:t>
            </a:r>
            <a:r>
              <a:rPr lang="en-US" altLang="zh-CN" sz="2000" dirty="0">
                <a:latin typeface="Times New Roman" panose="02020603050405020304" pitchFamily="18" charset="0"/>
                <a:cs typeface="Times New Roman" panose="02020603050405020304" pitchFamily="18" charset="0"/>
              </a:rPr>
              <a:t> 2004</a:t>
            </a:r>
          </a:p>
          <a:p>
            <a:pPr>
              <a:buFontTx/>
              <a:buNone/>
            </a:pPr>
            <a:r>
              <a:rPr lang="en-US" altLang="zh-CN" sz="2000" dirty="0">
                <a:latin typeface="Times New Roman" panose="02020603050405020304" pitchFamily="18" charset="0"/>
                <a:cs typeface="Times New Roman" panose="02020603050405020304" pitchFamily="18" charset="0"/>
                <a:hlinkClick r:id="rId3"/>
              </a:rPr>
              <a:t>http://www.astro.physik.uni-potsdam.de/~wrh/PoWR/</a:t>
            </a:r>
            <a:endParaRPr lang="en-US" altLang="zh-CN" sz="2000" dirty="0">
              <a:latin typeface="Times New Roman" panose="02020603050405020304" pitchFamily="18" charset="0"/>
              <a:cs typeface="Times New Roman" panose="02020603050405020304" pitchFamily="18" charset="0"/>
            </a:endParaRPr>
          </a:p>
          <a:p>
            <a:pPr>
              <a:buFontTx/>
              <a:buNone/>
            </a:pPr>
            <a:r>
              <a:rPr lang="en-US" altLang="zh-CN" sz="2000" dirty="0">
                <a:latin typeface="Times New Roman" panose="02020603050405020304" pitchFamily="18" charset="0"/>
                <a:cs typeface="Times New Roman" panose="02020603050405020304" pitchFamily="18" charset="0"/>
              </a:rPr>
              <a:t>This WEB interface allows to inspect and download synthetic spectra for Wolf-</a:t>
            </a:r>
            <a:r>
              <a:rPr lang="en-US" altLang="zh-CN" sz="2000" dirty="0" err="1">
                <a:latin typeface="Times New Roman" panose="02020603050405020304" pitchFamily="18" charset="0"/>
                <a:cs typeface="Times New Roman" panose="02020603050405020304" pitchFamily="18" charset="0"/>
              </a:rPr>
              <a:t>Rayet</a:t>
            </a:r>
            <a:r>
              <a:rPr lang="en-US" altLang="zh-CN" sz="2000" dirty="0">
                <a:latin typeface="Times New Roman" panose="02020603050405020304" pitchFamily="18" charset="0"/>
                <a:cs typeface="Times New Roman" panose="02020603050405020304" pitchFamily="18" charset="0"/>
              </a:rPr>
              <a:t> and OB stars. The spectra are calculated from </a:t>
            </a:r>
            <a:r>
              <a:rPr lang="en-US" altLang="zh-CN" sz="2000" dirty="0" err="1">
                <a:latin typeface="Times New Roman" panose="02020603050405020304" pitchFamily="18" charset="0"/>
                <a:cs typeface="Times New Roman" panose="02020603050405020304" pitchFamily="18" charset="0"/>
              </a:rPr>
              <a:t>PoWR</a:t>
            </a:r>
            <a:r>
              <a:rPr lang="en-US" altLang="zh-CN" sz="2000" dirty="0">
                <a:latin typeface="Times New Roman" panose="02020603050405020304" pitchFamily="18" charset="0"/>
                <a:cs typeface="Times New Roman" panose="02020603050405020304" pitchFamily="18" charset="0"/>
              </a:rPr>
              <a:t> model atmospheres which account for Non-LTE, spherical expansion and metal line blanketing.</a:t>
            </a:r>
          </a:p>
          <a:p>
            <a:pPr>
              <a:buFontTx/>
              <a:buNone/>
            </a:pPr>
            <a:r>
              <a:rPr lang="en-US" altLang="zh-CN" sz="2000" b="1" dirty="0">
                <a:solidFill>
                  <a:srgbClr val="FF0000"/>
                </a:solidFill>
                <a:latin typeface="Times New Roman" panose="02020603050405020304" pitchFamily="18" charset="0"/>
                <a:cs typeface="Times New Roman" panose="02020603050405020304" pitchFamily="18" charset="0"/>
              </a:rPr>
              <a:t>FASTWIND</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Puls</a:t>
            </a:r>
            <a:r>
              <a:rPr lang="en-US" altLang="zh-CN" sz="2000" dirty="0">
                <a:latin typeface="Times New Roman" panose="02020603050405020304" pitchFamily="18" charset="0"/>
                <a:cs typeface="Times New Roman" panose="02020603050405020304" pitchFamily="18" charset="0"/>
              </a:rPr>
              <a:t> et al. 2005</a:t>
            </a:r>
          </a:p>
          <a:p>
            <a:pPr>
              <a:buFontTx/>
              <a:buNone/>
            </a:pPr>
            <a:r>
              <a:rPr lang="en-US" altLang="zh-CN" sz="2000" dirty="0">
                <a:latin typeface="Times New Roman" panose="02020603050405020304" pitchFamily="18" charset="0"/>
                <a:cs typeface="Times New Roman" panose="02020603050405020304" pitchFamily="18" charset="0"/>
              </a:rPr>
              <a:t>http://kookaburra.phyast.pitt.edu/hillier/web/CMFGEN.htm</a:t>
            </a: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p:txBody>
      </p:sp>
    </p:spTree>
    <p:extLst>
      <p:ext uri="{BB962C8B-B14F-4D97-AF65-F5344CB8AC3E}">
        <p14:creationId xmlns:p14="http://schemas.microsoft.com/office/powerpoint/2010/main" val="1504287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B886494-5628-4D3B-983A-09AF051213CC}"/>
              </a:ext>
            </a:extLst>
          </p:cNvPr>
          <p:cNvSpPr>
            <a:spLocks noGrp="1" noChangeArrowheads="1"/>
          </p:cNvSpPr>
          <p:nvPr>
            <p:ph type="title"/>
          </p:nvPr>
        </p:nvSpPr>
        <p:spPr>
          <a:xfrm>
            <a:off x="683568" y="651397"/>
            <a:ext cx="6781800" cy="533400"/>
          </a:xfrm>
        </p:spPr>
        <p:txBody>
          <a:bodyPr>
            <a:noAutofit/>
          </a:bodyPr>
          <a:lstStyle/>
          <a:p>
            <a:pPr algn="ctr"/>
            <a:r>
              <a:rPr lang="zh-CN" altLang="en-US" sz="3600" b="1" dirty="0">
                <a:solidFill>
                  <a:schemeClr val="tx1"/>
                </a:solidFill>
                <a:latin typeface="华文楷体" panose="02010600040101010101" pitchFamily="2" charset="-122"/>
                <a:ea typeface="华文楷体" panose="02010600040101010101" pitchFamily="2" charset="-122"/>
              </a:rPr>
              <a:t>其他模型</a:t>
            </a:r>
            <a:endParaRPr lang="en-US" altLang="zh-CN" sz="3600" b="1" dirty="0">
              <a:solidFill>
                <a:schemeClr val="tx1"/>
              </a:solidFill>
              <a:latin typeface="华文楷体" panose="02010600040101010101" pitchFamily="2" charset="-122"/>
              <a:ea typeface="华文楷体" panose="02010600040101010101" pitchFamily="2" charset="-122"/>
            </a:endParaRPr>
          </a:p>
        </p:txBody>
      </p:sp>
      <p:sp>
        <p:nvSpPr>
          <p:cNvPr id="62467" name="Rectangle 3">
            <a:extLst>
              <a:ext uri="{FF2B5EF4-FFF2-40B4-BE49-F238E27FC236}">
                <a16:creationId xmlns:a16="http://schemas.microsoft.com/office/drawing/2014/main" id="{62D26B43-A019-4549-8A0F-141D926C2EBD}"/>
              </a:ext>
            </a:extLst>
          </p:cNvPr>
          <p:cNvSpPr>
            <a:spLocks noGrp="1" noChangeArrowheads="1"/>
          </p:cNvSpPr>
          <p:nvPr>
            <p:ph type="body" sz="half" idx="1"/>
          </p:nvPr>
        </p:nvSpPr>
        <p:spPr>
          <a:xfrm>
            <a:off x="505097" y="1268760"/>
            <a:ext cx="7985760" cy="5832648"/>
          </a:xfrm>
        </p:spPr>
        <p:txBody>
          <a:bodyPr/>
          <a:lstStyle/>
          <a:p>
            <a:pPr>
              <a:buNone/>
            </a:pPr>
            <a:r>
              <a:rPr lang="en-US" altLang="zh-CN" sz="2000" b="1" dirty="0">
                <a:solidFill>
                  <a:srgbClr val="FF0000"/>
                </a:solidFill>
              </a:rPr>
              <a:t> </a:t>
            </a:r>
          </a:p>
          <a:p>
            <a:pPr>
              <a:buNone/>
            </a:pPr>
            <a:r>
              <a:rPr lang="en-US" altLang="zh-CN" b="1" dirty="0">
                <a:solidFill>
                  <a:srgbClr val="FF0000"/>
                </a:solidFill>
              </a:rPr>
              <a:t>    </a:t>
            </a:r>
            <a:r>
              <a:rPr lang="en-US" altLang="zh-CN" sz="2800" dirty="0">
                <a:solidFill>
                  <a:srgbClr val="FF0000"/>
                </a:solidFill>
                <a:latin typeface="Times New Roman" panose="02020603050405020304" pitchFamily="18" charset="0"/>
                <a:cs typeface="Times New Roman" panose="02020603050405020304" pitchFamily="18" charset="0"/>
              </a:rPr>
              <a:t>Hydrodynamical Radiation code (HYDRA) </a:t>
            </a:r>
          </a:p>
          <a:p>
            <a:pPr>
              <a:buNone/>
            </a:pPr>
            <a:r>
              <a:rPr lang="en-US" altLang="zh-CN" sz="2000" b="1" dirty="0">
                <a:solidFill>
                  <a:srgbClr val="FF0000"/>
                </a:solidFill>
              </a:rPr>
              <a:t>    </a:t>
            </a:r>
            <a:r>
              <a:rPr lang="en-US" altLang="zh-CN" sz="2400" b="1" dirty="0">
                <a:solidFill>
                  <a:srgbClr val="FF0000"/>
                </a:solidFill>
                <a:latin typeface="华文楷体" panose="02010600040101010101" pitchFamily="2" charset="-122"/>
                <a:ea typeface="华文楷体" panose="02010600040101010101" pitchFamily="2" charset="-122"/>
              </a:rPr>
              <a:t>HYDRA</a:t>
            </a:r>
            <a:r>
              <a:rPr lang="en-US" altLang="zh-CN" sz="2400" dirty="0">
                <a:latin typeface="华文楷体" panose="02010600040101010101" pitchFamily="2" charset="-122"/>
                <a:ea typeface="华文楷体" panose="02010600040101010101" pitchFamily="2" charset="-122"/>
              </a:rPr>
              <a:t> </a:t>
            </a:r>
            <a:r>
              <a:rPr lang="en-US" altLang="zh-CN" sz="2400" dirty="0" err="1">
                <a:latin typeface="华文楷体" panose="02010600040101010101" pitchFamily="2" charset="-122"/>
                <a:ea typeface="华文楷体" panose="02010600040101010101" pitchFamily="2" charset="-122"/>
              </a:rPr>
              <a:t>Höflich</a:t>
            </a:r>
            <a:r>
              <a:rPr lang="en-US" altLang="zh-CN" sz="2400" dirty="0">
                <a:latin typeface="华文楷体" panose="02010600040101010101" pitchFamily="2" charset="-122"/>
                <a:ea typeface="华文楷体" panose="02010600040101010101" pitchFamily="2" charset="-122"/>
              </a:rPr>
              <a:t>  (2003) </a:t>
            </a:r>
            <a:r>
              <a:rPr lang="zh-CN" altLang="en-US" sz="2400" dirty="0">
                <a:latin typeface="华文楷体" panose="02010600040101010101" pitchFamily="2" charset="-122"/>
                <a:ea typeface="华文楷体" panose="02010600040101010101" pitchFamily="2" charset="-122"/>
              </a:rPr>
              <a:t>超新星模型</a:t>
            </a:r>
            <a:endParaRPr lang="en-US" altLang="zh-CN" sz="2400" dirty="0">
              <a:latin typeface="华文楷体" panose="02010600040101010101" pitchFamily="2" charset="-122"/>
              <a:ea typeface="华文楷体" panose="02010600040101010101" pitchFamily="2" charset="-122"/>
            </a:endParaRPr>
          </a:p>
          <a:p>
            <a:pPr marL="0" indent="0">
              <a:buNone/>
            </a:pPr>
            <a:endParaRPr lang="en-US" altLang="zh-CN" sz="2400" dirty="0">
              <a:latin typeface="华文楷体" panose="02010600040101010101" pitchFamily="2" charset="-122"/>
              <a:ea typeface="华文楷体" panose="02010600040101010101" pitchFamily="2" charset="-122"/>
            </a:endParaRPr>
          </a:p>
          <a:p>
            <a:pPr marL="0" indent="0">
              <a:buNone/>
            </a:pPr>
            <a:r>
              <a:rPr lang="en-US" altLang="zh-CN" sz="2400" b="1" dirty="0">
                <a:solidFill>
                  <a:srgbClr val="FF0000"/>
                </a:solidFill>
                <a:latin typeface="华文楷体" panose="02010600040101010101" pitchFamily="2" charset="-122"/>
                <a:ea typeface="华文楷体" panose="02010600040101010101" pitchFamily="2" charset="-122"/>
              </a:rPr>
              <a:t>    HDUST</a:t>
            </a:r>
            <a:r>
              <a:rPr lang="en-US" altLang="zh-CN" sz="2400" dirty="0">
                <a:latin typeface="华文楷体" panose="02010600040101010101" pitchFamily="2" charset="-122"/>
                <a:ea typeface="华文楷体" panose="02010600040101010101" pitchFamily="2" charset="-122"/>
              </a:rPr>
              <a:t> Carciofi &amp; Bjorkman (2008) </a:t>
            </a:r>
            <a:r>
              <a:rPr lang="zh-CN" altLang="en-US" sz="2400" dirty="0">
                <a:latin typeface="华文楷体" panose="02010600040101010101" pitchFamily="2" charset="-122"/>
                <a:ea typeface="华文楷体" panose="02010600040101010101" pitchFamily="2" charset="-122"/>
              </a:rPr>
              <a:t>星周盘</a:t>
            </a:r>
            <a:r>
              <a:rPr lang="en-US" altLang="zh-CN" sz="2400" dirty="0">
                <a:latin typeface="华文楷体" panose="02010600040101010101" pitchFamily="2" charset="-122"/>
                <a:ea typeface="华文楷体" panose="02010600040101010101" pitchFamily="2" charset="-122"/>
              </a:rPr>
              <a:t>NLTE   </a:t>
            </a:r>
          </a:p>
          <a:p>
            <a:pPr marL="360000" indent="0">
              <a:spcBef>
                <a:spcPts val="100"/>
              </a:spcBef>
              <a:buFontTx/>
              <a:buNone/>
            </a:pPr>
            <a:endParaRPr lang="en-US" altLang="zh-CN" sz="2400" dirty="0">
              <a:latin typeface="华文楷体" panose="02010600040101010101" pitchFamily="2" charset="-122"/>
              <a:ea typeface="华文楷体" panose="02010600040101010101" pitchFamily="2" charset="-122"/>
            </a:endParaRPr>
          </a:p>
          <a:p>
            <a:pPr marL="360000" indent="0">
              <a:spcBef>
                <a:spcPts val="100"/>
              </a:spcBef>
              <a:buFontTx/>
              <a:buNone/>
            </a:pPr>
            <a:r>
              <a:rPr lang="zh-CN" altLang="en-US" sz="2400" dirty="0">
                <a:latin typeface="华文楷体" panose="02010600040101010101" pitchFamily="2" charset="-122"/>
                <a:ea typeface="华文楷体" panose="02010600040101010101" pitchFamily="2" charset="-122"/>
              </a:rPr>
              <a:t>尽管</a:t>
            </a:r>
            <a:r>
              <a:rPr lang="en-US" altLang="zh-CN" sz="2400" dirty="0">
                <a:latin typeface="华文楷体" panose="02010600040101010101" pitchFamily="2" charset="-122"/>
                <a:ea typeface="华文楷体" panose="02010600040101010101" pitchFamily="2" charset="-122"/>
              </a:rPr>
              <a:t>NLTE</a:t>
            </a:r>
            <a:r>
              <a:rPr lang="zh-CN" altLang="en-US" sz="2400" dirty="0">
                <a:latin typeface="华文楷体" panose="02010600040101010101" pitchFamily="2" charset="-122"/>
                <a:ea typeface="华文楷体" panose="02010600040101010101" pitchFamily="2" charset="-122"/>
              </a:rPr>
              <a:t>恒星大气模型和</a:t>
            </a:r>
            <a:r>
              <a:rPr lang="en-US" altLang="zh-CN" sz="2400" dirty="0">
                <a:latin typeface="华文楷体" panose="02010600040101010101" pitchFamily="2" charset="-122"/>
                <a:ea typeface="华文楷体" panose="02010600040101010101" pitchFamily="2" charset="-122"/>
              </a:rPr>
              <a:t>NLTE</a:t>
            </a:r>
            <a:r>
              <a:rPr lang="zh-CN" altLang="en-US" sz="2400" dirty="0">
                <a:latin typeface="华文楷体" panose="02010600040101010101" pitchFamily="2" charset="-122"/>
                <a:ea typeface="华文楷体" panose="02010600040101010101" pitchFamily="2" charset="-122"/>
              </a:rPr>
              <a:t>谱线形成能给出比</a:t>
            </a:r>
            <a:r>
              <a:rPr lang="en-US" altLang="zh-CN" sz="2400" dirty="0">
                <a:latin typeface="华文楷体" panose="02010600040101010101" pitchFamily="2" charset="-122"/>
                <a:ea typeface="华文楷体" panose="02010600040101010101" pitchFamily="2" charset="-122"/>
              </a:rPr>
              <a:t>LTE</a:t>
            </a:r>
            <a:r>
              <a:rPr lang="zh-CN" altLang="en-US" sz="2400" dirty="0">
                <a:latin typeface="华文楷体" panose="02010600040101010101" pitchFamily="2" charset="-122"/>
                <a:ea typeface="华文楷体" panose="02010600040101010101" pitchFamily="2" charset="-122"/>
              </a:rPr>
              <a:t>近似更真实的结果，概括地说，它们不是最后一步。还有很多事情需要做，包括合适</a:t>
            </a:r>
            <a:r>
              <a:rPr lang="zh-CN" altLang="en-US" sz="2400" dirty="0">
                <a:solidFill>
                  <a:srgbClr val="FF0000"/>
                </a:solidFill>
                <a:latin typeface="华文楷体" panose="02010600040101010101" pitchFamily="2" charset="-122"/>
                <a:ea typeface="华文楷体" panose="02010600040101010101" pitchFamily="2" charset="-122"/>
              </a:rPr>
              <a:t>处理辐射与物质的相互作用</a:t>
            </a:r>
            <a:r>
              <a:rPr lang="zh-CN" altLang="en-US" sz="2400" dirty="0">
                <a:latin typeface="华文楷体" panose="02010600040101010101" pitchFamily="2" charset="-122"/>
                <a:ea typeface="华文楷体" panose="02010600040101010101" pitchFamily="2" charset="-122"/>
              </a:rPr>
              <a:t>。</a:t>
            </a:r>
            <a:endParaRPr lang="en-US" altLang="zh-CN" sz="2400" dirty="0">
              <a:latin typeface="华文楷体" panose="02010600040101010101" pitchFamily="2" charset="-122"/>
              <a:ea typeface="华文楷体" panose="02010600040101010101" pitchFamily="2" charset="-122"/>
            </a:endParaRPr>
          </a:p>
          <a:p>
            <a:pPr>
              <a:buFontTx/>
              <a:buNone/>
            </a:pPr>
            <a:endParaRPr lang="en-US" altLang="zh-CN" sz="2000" dirty="0">
              <a:latin typeface="Arial" panose="020B0604020202020204" pitchFamily="34" charset="0"/>
            </a:endParaRPr>
          </a:p>
          <a:p>
            <a:pPr>
              <a:buFontTx/>
              <a:buNone/>
            </a:pPr>
            <a:endParaRPr lang="en-US" altLang="zh-CN" sz="2000" dirty="0">
              <a:latin typeface="Arial" panose="020B0604020202020204" pitchFamily="34" charset="0"/>
            </a:endParaRPr>
          </a:p>
        </p:txBody>
      </p:sp>
    </p:spTree>
    <p:extLst>
      <p:ext uri="{BB962C8B-B14F-4D97-AF65-F5344CB8AC3E}">
        <p14:creationId xmlns:p14="http://schemas.microsoft.com/office/powerpoint/2010/main" val="945043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B8B4A5-514E-ED08-9414-BC39E29E0D18}"/>
              </a:ext>
            </a:extLst>
          </p:cNvPr>
          <p:cNvSpPr>
            <a:spLocks noGrp="1"/>
          </p:cNvSpPr>
          <p:nvPr>
            <p:ph type="title"/>
          </p:nvPr>
        </p:nvSpPr>
        <p:spPr>
          <a:xfrm>
            <a:off x="574675" y="304801"/>
            <a:ext cx="8001000" cy="819944"/>
          </a:xfrm>
        </p:spPr>
        <p:txBody>
          <a:bodyPr/>
          <a:lstStyle/>
          <a:p>
            <a:pPr algn="ctr"/>
            <a:r>
              <a:rPr lang="en-US" altLang="zh-CN" dirty="0"/>
              <a:t>   </a:t>
            </a:r>
            <a:r>
              <a:rPr lang="zh-CN" altLang="en-US" b="1" dirty="0">
                <a:latin typeface="华文楷体" panose="02010600040101010101" pitchFamily="2" charset="-122"/>
                <a:ea typeface="华文楷体" panose="02010600040101010101" pitchFamily="2" charset="-122"/>
              </a:rPr>
              <a:t>原子数据的获取</a:t>
            </a:r>
          </a:p>
        </p:txBody>
      </p:sp>
      <p:pic>
        <p:nvPicPr>
          <p:cNvPr id="5" name="内容占位符 4">
            <a:extLst>
              <a:ext uri="{FF2B5EF4-FFF2-40B4-BE49-F238E27FC236}">
                <a16:creationId xmlns:a16="http://schemas.microsoft.com/office/drawing/2014/main" id="{D0431CE9-9F36-D321-9D05-CD4C0C0A27B9}"/>
              </a:ext>
            </a:extLst>
          </p:cNvPr>
          <p:cNvPicPr>
            <a:picLocks noGrp="1" noChangeAspect="1"/>
          </p:cNvPicPr>
          <p:nvPr>
            <p:ph idx="1"/>
          </p:nvPr>
        </p:nvPicPr>
        <p:blipFill>
          <a:blip r:embed="rId2"/>
          <a:stretch>
            <a:fillRect/>
          </a:stretch>
        </p:blipFill>
        <p:spPr>
          <a:xfrm>
            <a:off x="504118" y="2133730"/>
            <a:ext cx="8100204" cy="857966"/>
          </a:xfrm>
        </p:spPr>
      </p:pic>
      <p:sp>
        <p:nvSpPr>
          <p:cNvPr id="7" name="文本框 6">
            <a:extLst>
              <a:ext uri="{FF2B5EF4-FFF2-40B4-BE49-F238E27FC236}">
                <a16:creationId xmlns:a16="http://schemas.microsoft.com/office/drawing/2014/main" id="{C3E49274-3769-675E-DC23-E0D8B6B67FCA}"/>
              </a:ext>
            </a:extLst>
          </p:cNvPr>
          <p:cNvSpPr txBox="1"/>
          <p:nvPr/>
        </p:nvSpPr>
        <p:spPr>
          <a:xfrm>
            <a:off x="431319" y="3588914"/>
            <a:ext cx="7694763" cy="1138773"/>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NIST database </a:t>
            </a:r>
            <a:r>
              <a:rPr lang="en-US" altLang="zh-CN" sz="2400" dirty="0">
                <a:solidFill>
                  <a:srgbClr val="CC66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http://www.nist.gov/pml/data/asd.</a:t>
            </a:r>
            <a:r>
              <a:rPr lang="en-US" altLang="zh-CN" sz="2400"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cfm</a:t>
            </a:r>
            <a:endParaRPr lang="en-US" altLang="zh-CN" sz="2400" dirty="0">
              <a:solidFill>
                <a:srgbClr val="0070C0"/>
              </a:solidFill>
              <a:latin typeface="Times New Roman" panose="02020603050405020304" pitchFamily="18" charset="0"/>
              <a:cs typeface="Times New Roman" panose="02020603050405020304" pitchFamily="18" charset="0"/>
            </a:endParaRPr>
          </a:p>
          <a:p>
            <a:endParaRPr lang="en-US" altLang="zh-CN" sz="2400" dirty="0">
              <a:solidFill>
                <a:srgbClr val="0070C0"/>
              </a:solidFill>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VALD : </a:t>
            </a:r>
            <a:endParaRPr lang="zh-CN" altLang="en-US" sz="20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DB188A63-7BBF-0A5D-C1CE-C5FF715AAF85}"/>
              </a:ext>
            </a:extLst>
          </p:cNvPr>
          <p:cNvPicPr>
            <a:picLocks noChangeAspect="1"/>
          </p:cNvPicPr>
          <p:nvPr/>
        </p:nvPicPr>
        <p:blipFill>
          <a:blip r:embed="rId4"/>
          <a:stretch>
            <a:fillRect/>
          </a:stretch>
        </p:blipFill>
        <p:spPr>
          <a:xfrm>
            <a:off x="1570009" y="4295287"/>
            <a:ext cx="7142672" cy="468738"/>
          </a:xfrm>
          <a:prstGeom prst="rect">
            <a:avLst/>
          </a:prstGeom>
        </p:spPr>
      </p:pic>
    </p:spTree>
    <p:extLst>
      <p:ext uri="{BB962C8B-B14F-4D97-AF65-F5344CB8AC3E}">
        <p14:creationId xmlns:p14="http://schemas.microsoft.com/office/powerpoint/2010/main" val="3011336695"/>
      </p:ext>
    </p:extLst>
  </p:cSld>
  <p:clrMapOvr>
    <a:masterClrMapping/>
  </p:clrMapOvr>
  <p:transition>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7560840" cy="747936"/>
          </a:xfrm>
        </p:spPr>
        <p:txBody>
          <a:bodyPr/>
          <a:lstStyle/>
          <a:p>
            <a:pPr algn="ctr"/>
            <a:r>
              <a:rPr lang="zh-CN" altLang="en-US" sz="3600" b="1" dirty="0">
                <a:solidFill>
                  <a:schemeClr val="tx1"/>
                </a:solidFill>
                <a:latin typeface="华文楷体" panose="02010600040101010101" pitchFamily="2" charset="-122"/>
                <a:ea typeface="华文楷体" panose="02010600040101010101" pitchFamily="2" charset="-122"/>
                <a:cs typeface="Times New Roman" pitchFamily="18" charset="0"/>
              </a:rPr>
              <a:t>恒星大气</a:t>
            </a:r>
          </a:p>
        </p:txBody>
      </p:sp>
      <p:sp>
        <p:nvSpPr>
          <p:cNvPr id="3" name="内容占位符 2"/>
          <p:cNvSpPr>
            <a:spLocks noGrp="1"/>
          </p:cNvSpPr>
          <p:nvPr>
            <p:ph idx="1"/>
          </p:nvPr>
        </p:nvSpPr>
        <p:spPr>
          <a:xfrm>
            <a:off x="323528" y="1916832"/>
            <a:ext cx="3312368" cy="3888432"/>
          </a:xfrm>
        </p:spPr>
        <p:txBody>
          <a:bodyPr/>
          <a:lstStyle/>
          <a:p>
            <a:pPr marL="0" indent="0">
              <a:buNone/>
            </a:pPr>
            <a:r>
              <a:rPr lang="zh-CN" altLang="en-US" sz="2800" dirty="0">
                <a:latin typeface="华文楷体" pitchFamily="2" charset="-122"/>
                <a:ea typeface="华文楷体" pitchFamily="2" charset="-122"/>
                <a:cs typeface="Times New Roman" pitchFamily="18" charset="0"/>
              </a:rPr>
              <a:t>恒星大气层是指恒星表面能将其产生的辐射转移出来的气体层。厚度约为几百到几千公里</a:t>
            </a:r>
            <a:endParaRPr lang="en-US" altLang="zh-CN" sz="2800" dirty="0">
              <a:latin typeface="华文楷体" pitchFamily="2" charset="-122"/>
              <a:ea typeface="华文楷体" pitchFamily="2" charset="-122"/>
              <a:cs typeface="Times New Roman" pitchFamily="18" charset="0"/>
            </a:endParaRPr>
          </a:p>
          <a:p>
            <a:pPr marL="0" indent="0">
              <a:buNone/>
            </a:pPr>
            <a:r>
              <a:rPr lang="zh-CN" altLang="en-US" sz="2800" b="1" dirty="0">
                <a:solidFill>
                  <a:srgbClr val="CC0000"/>
                </a:solidFill>
                <a:latin typeface="华文楷体" pitchFamily="2" charset="-122"/>
                <a:ea typeface="华文楷体" pitchFamily="2" charset="-122"/>
                <a:cs typeface="Times New Roman" pitchFamily="18" charset="0"/>
              </a:rPr>
              <a:t>（</a:t>
            </a:r>
            <a:r>
              <a:rPr lang="en-US" altLang="zh-CN" sz="2800" b="1" dirty="0">
                <a:solidFill>
                  <a:srgbClr val="CC0000"/>
                </a:solidFill>
                <a:latin typeface="华文楷体" pitchFamily="2" charset="-122"/>
                <a:ea typeface="华文楷体" pitchFamily="2" charset="-122"/>
                <a:cs typeface="Times New Roman" pitchFamily="18" charset="0"/>
              </a:rPr>
              <a:t>Photosphere</a:t>
            </a:r>
            <a:r>
              <a:rPr lang="zh-CN" altLang="en-US" sz="2800" b="1" dirty="0">
                <a:solidFill>
                  <a:srgbClr val="CC0000"/>
                </a:solidFill>
                <a:latin typeface="华文楷体" pitchFamily="2" charset="-122"/>
                <a:ea typeface="华文楷体" pitchFamily="2" charset="-122"/>
                <a:cs typeface="Times New Roman" pitchFamily="18" charset="0"/>
              </a:rPr>
              <a:t>）</a:t>
            </a:r>
          </a:p>
        </p:txBody>
      </p:sp>
      <p:sp>
        <p:nvSpPr>
          <p:cNvPr id="4" name="日期占位符 3"/>
          <p:cNvSpPr>
            <a:spLocks noGrp="1"/>
          </p:cNvSpPr>
          <p:nvPr>
            <p:ph type="dt" sz="half" idx="10"/>
          </p:nvPr>
        </p:nvSpPr>
        <p:spPr/>
        <p:txBody>
          <a:bodyPr/>
          <a:lstStyle/>
          <a:p>
            <a:pPr>
              <a:defRPr/>
            </a:pPr>
            <a:fld id="{7FB73FA1-0142-4971-9BE3-E7156EC49B5C}" type="datetime1">
              <a:rPr lang="zh-CN" altLang="en-US" smtClean="0"/>
              <a:pPr>
                <a:defRPr/>
              </a:pPr>
              <a:t>2024-7-5</a:t>
            </a:fld>
            <a:endParaRPr lang="en-US" altLang="zh-CN"/>
          </a:p>
        </p:txBody>
      </p:sp>
      <p:pic>
        <p:nvPicPr>
          <p:cNvPr id="134147" name="Picture 3"/>
          <p:cNvPicPr>
            <a:picLocks noChangeAspect="1" noChangeArrowheads="1"/>
          </p:cNvPicPr>
          <p:nvPr/>
        </p:nvPicPr>
        <p:blipFill>
          <a:blip r:embed="rId2" cstate="print"/>
          <a:srcRect/>
          <a:stretch>
            <a:fillRect/>
          </a:stretch>
        </p:blipFill>
        <p:spPr bwMode="auto">
          <a:xfrm>
            <a:off x="3851920" y="1484784"/>
            <a:ext cx="5001134" cy="5212042"/>
          </a:xfrm>
          <a:prstGeom prst="rect">
            <a:avLst/>
          </a:prstGeom>
          <a:noFill/>
          <a:ln w="9525">
            <a:noFill/>
            <a:miter lim="800000"/>
            <a:headEnd/>
            <a:tailEnd/>
          </a:ln>
        </p:spPr>
      </p:pic>
      <p:pic>
        <p:nvPicPr>
          <p:cNvPr id="6" name="Picture 8" descr="naoc_bg_blue"/>
          <p:cNvPicPr>
            <a:picLocks noChangeAspect="1" noChangeArrowheads="1"/>
          </p:cNvPicPr>
          <p:nvPr/>
        </p:nvPicPr>
        <p:blipFill>
          <a:blip r:embed="rId3" cstate="print"/>
          <a:srcRect/>
          <a:stretch>
            <a:fillRect/>
          </a:stretch>
        </p:blipFill>
        <p:spPr bwMode="auto">
          <a:xfrm>
            <a:off x="7953375" y="0"/>
            <a:ext cx="1190625" cy="908050"/>
          </a:xfrm>
          <a:prstGeom prst="rect">
            <a:avLst/>
          </a:prstGeom>
          <a:noFill/>
          <a:ln w="9525">
            <a:noFill/>
            <a:miter lim="800000"/>
            <a:headEnd/>
            <a:tailEnd/>
          </a:ln>
        </p:spPr>
      </p:pic>
    </p:spTree>
    <p:extLst>
      <p:ext uri="{BB962C8B-B14F-4D97-AF65-F5344CB8AC3E}">
        <p14:creationId xmlns:p14="http://schemas.microsoft.com/office/powerpoint/2010/main" val="1676929352"/>
      </p:ext>
    </p:extLst>
  </p:cSld>
  <p:clrMapOvr>
    <a:masterClrMapping/>
  </p:clrMapOvr>
  <p:transition>
    <p:blinds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p:txBody>
          <a:bodyPr/>
          <a:lstStyle/>
          <a:p>
            <a:pPr algn="ctr"/>
            <a:r>
              <a:rPr lang="zh-CN" altLang="en-US" b="1" dirty="0">
                <a:latin typeface="华文楷体" panose="02010600040101010101" pitchFamily="2" charset="-122"/>
                <a:ea typeface="华文楷体" panose="02010600040101010101" pitchFamily="2" charset="-122"/>
              </a:rPr>
              <a:t>光谱分析软件</a:t>
            </a:r>
          </a:p>
        </p:txBody>
      </p:sp>
      <p:pic>
        <p:nvPicPr>
          <p:cNvPr id="9" name="内容占位符 8">
            <a:extLst>
              <a:ext uri="{FF2B5EF4-FFF2-40B4-BE49-F238E27FC236}">
                <a16:creationId xmlns:a16="http://schemas.microsoft.com/office/drawing/2014/main" id="{4C595836-85F6-33B2-3154-E191411283A1}"/>
              </a:ext>
            </a:extLst>
          </p:cNvPr>
          <p:cNvPicPr>
            <a:picLocks noGrp="1" noChangeAspect="1"/>
          </p:cNvPicPr>
          <p:nvPr>
            <p:ph idx="1"/>
          </p:nvPr>
        </p:nvPicPr>
        <p:blipFill>
          <a:blip r:embed="rId2"/>
          <a:stretch>
            <a:fillRect/>
          </a:stretch>
        </p:blipFill>
        <p:spPr>
          <a:xfrm>
            <a:off x="772454" y="2124165"/>
            <a:ext cx="6976613" cy="550024"/>
          </a:xfrm>
        </p:spPr>
      </p:pic>
      <p:pic>
        <p:nvPicPr>
          <p:cNvPr id="11" name="图片 10">
            <a:extLst>
              <a:ext uri="{FF2B5EF4-FFF2-40B4-BE49-F238E27FC236}">
                <a16:creationId xmlns:a16="http://schemas.microsoft.com/office/drawing/2014/main" id="{DF0D9B11-51A8-FF49-CBBA-FDCC5882DDE4}"/>
              </a:ext>
            </a:extLst>
          </p:cNvPr>
          <p:cNvPicPr>
            <a:picLocks noChangeAspect="1"/>
          </p:cNvPicPr>
          <p:nvPr/>
        </p:nvPicPr>
        <p:blipFill>
          <a:blip r:embed="rId3"/>
          <a:stretch>
            <a:fillRect/>
          </a:stretch>
        </p:blipFill>
        <p:spPr>
          <a:xfrm>
            <a:off x="202126" y="3063385"/>
            <a:ext cx="8493301" cy="1799204"/>
          </a:xfrm>
          <a:prstGeom prst="rect">
            <a:avLst/>
          </a:prstGeom>
        </p:spPr>
      </p:pic>
      <p:pic>
        <p:nvPicPr>
          <p:cNvPr id="13" name="图片 12">
            <a:extLst>
              <a:ext uri="{FF2B5EF4-FFF2-40B4-BE49-F238E27FC236}">
                <a16:creationId xmlns:a16="http://schemas.microsoft.com/office/drawing/2014/main" id="{215FFD5B-71D7-8EE2-9F5F-5C7D4584E3D2}"/>
              </a:ext>
            </a:extLst>
          </p:cNvPr>
          <p:cNvPicPr>
            <a:picLocks noChangeAspect="1"/>
          </p:cNvPicPr>
          <p:nvPr/>
        </p:nvPicPr>
        <p:blipFill>
          <a:blip r:embed="rId4"/>
          <a:stretch>
            <a:fillRect/>
          </a:stretch>
        </p:blipFill>
        <p:spPr>
          <a:xfrm>
            <a:off x="1530452" y="5754361"/>
            <a:ext cx="5341350" cy="349732"/>
          </a:xfrm>
          <a:prstGeom prst="rect">
            <a:avLst/>
          </a:prstGeom>
        </p:spPr>
      </p:pic>
    </p:spTree>
    <p:extLst>
      <p:ext uri="{BB962C8B-B14F-4D97-AF65-F5344CB8AC3E}">
        <p14:creationId xmlns:p14="http://schemas.microsoft.com/office/powerpoint/2010/main" val="1571955589"/>
      </p:ext>
    </p:extLst>
  </p:cSld>
  <p:clrMapOvr>
    <a:masterClrMapping/>
  </p:clrMapOvr>
  <p:transition>
    <p:blinds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a:xfrm>
            <a:off x="574675" y="304801"/>
            <a:ext cx="8001000" cy="891952"/>
          </a:xfrm>
        </p:spPr>
        <p:txBody>
          <a:bodyPr/>
          <a:lstStyle/>
          <a:p>
            <a:pPr algn="ctr"/>
            <a:r>
              <a:rPr kumimoji="0" lang="zh-CN" altLang="en-US" sz="36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华文楷体" panose="02010600040101010101" pitchFamily="2" charset="-122"/>
                <a:ea typeface="华文楷体" panose="02010600040101010101" pitchFamily="2" charset="-122"/>
              </a:rPr>
              <a:t>光谱分析软件</a:t>
            </a:r>
            <a:endParaRPr lang="zh-CN" altLang="en-US" sz="3600" dirty="0">
              <a:latin typeface="华文楷体" panose="02010600040101010101" pitchFamily="2" charset="-122"/>
              <a:ea typeface="华文楷体" panose="02010600040101010101" pitchFamily="2" charset="-122"/>
            </a:endParaRPr>
          </a:p>
        </p:txBody>
      </p:sp>
      <p:pic>
        <p:nvPicPr>
          <p:cNvPr id="6" name="图片 5">
            <a:extLst>
              <a:ext uri="{FF2B5EF4-FFF2-40B4-BE49-F238E27FC236}">
                <a16:creationId xmlns:a16="http://schemas.microsoft.com/office/drawing/2014/main" id="{D1297FF2-DBB8-428B-C0E2-3C1C52553E49}"/>
              </a:ext>
            </a:extLst>
          </p:cNvPr>
          <p:cNvPicPr>
            <a:picLocks noChangeAspect="1"/>
          </p:cNvPicPr>
          <p:nvPr/>
        </p:nvPicPr>
        <p:blipFill>
          <a:blip r:embed="rId3"/>
          <a:stretch>
            <a:fillRect/>
          </a:stretch>
        </p:blipFill>
        <p:spPr>
          <a:xfrm>
            <a:off x="1526875" y="1769570"/>
            <a:ext cx="5624423" cy="564292"/>
          </a:xfrm>
          <a:prstGeom prst="rect">
            <a:avLst/>
          </a:prstGeom>
        </p:spPr>
      </p:pic>
      <p:pic>
        <p:nvPicPr>
          <p:cNvPr id="8" name="图片 7">
            <a:extLst>
              <a:ext uri="{FF2B5EF4-FFF2-40B4-BE49-F238E27FC236}">
                <a16:creationId xmlns:a16="http://schemas.microsoft.com/office/drawing/2014/main" id="{0D4DF94E-61AB-9D51-CBD6-D3A04BE3C41E}"/>
              </a:ext>
            </a:extLst>
          </p:cNvPr>
          <p:cNvPicPr>
            <a:picLocks noChangeAspect="1"/>
          </p:cNvPicPr>
          <p:nvPr/>
        </p:nvPicPr>
        <p:blipFill>
          <a:blip r:embed="rId4"/>
          <a:stretch>
            <a:fillRect/>
          </a:stretch>
        </p:blipFill>
        <p:spPr>
          <a:xfrm>
            <a:off x="205006" y="2495826"/>
            <a:ext cx="8733987" cy="3275245"/>
          </a:xfrm>
          <a:prstGeom prst="rect">
            <a:avLst/>
          </a:prstGeom>
        </p:spPr>
      </p:pic>
    </p:spTree>
    <p:extLst>
      <p:ext uri="{BB962C8B-B14F-4D97-AF65-F5344CB8AC3E}">
        <p14:creationId xmlns:p14="http://schemas.microsoft.com/office/powerpoint/2010/main" val="3961212699"/>
      </p:ext>
    </p:extLst>
  </p:cSld>
  <p:clrMapOvr>
    <a:masterClrMapping/>
  </p:clrMapOvr>
  <p:transition>
    <p:blinds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a:xfrm>
            <a:off x="365053" y="332656"/>
            <a:ext cx="8001000" cy="811735"/>
          </a:xfrm>
        </p:spPr>
        <p:txBody>
          <a:bodyPr>
            <a:normAutofit/>
          </a:bodyPr>
          <a:lstStyle/>
          <a:p>
            <a:pPr algn="ctr"/>
            <a:r>
              <a:rPr kumimoji="0" lang="zh-CN" altLang="en-US" sz="36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华文楷体" panose="02010600040101010101" pitchFamily="2" charset="-122"/>
                <a:ea typeface="华文楷体" panose="02010600040101010101" pitchFamily="2" charset="-122"/>
              </a:rPr>
              <a:t>光谱分析软件</a:t>
            </a:r>
            <a:endParaRPr lang="zh-CN" altLang="en-US" sz="3600" dirty="0">
              <a:latin typeface="华文楷体" panose="02010600040101010101" pitchFamily="2" charset="-122"/>
              <a:ea typeface="华文楷体" panose="02010600040101010101" pitchFamily="2" charset="-122"/>
            </a:endParaRPr>
          </a:p>
        </p:txBody>
      </p:sp>
      <p:pic>
        <p:nvPicPr>
          <p:cNvPr id="5" name="图片 4">
            <a:extLst>
              <a:ext uri="{FF2B5EF4-FFF2-40B4-BE49-F238E27FC236}">
                <a16:creationId xmlns:a16="http://schemas.microsoft.com/office/drawing/2014/main" id="{C3FD23AB-496F-3341-F9C8-B458A370511B}"/>
              </a:ext>
            </a:extLst>
          </p:cNvPr>
          <p:cNvPicPr>
            <a:picLocks noChangeAspect="1"/>
          </p:cNvPicPr>
          <p:nvPr/>
        </p:nvPicPr>
        <p:blipFill>
          <a:blip r:embed="rId3"/>
          <a:stretch>
            <a:fillRect/>
          </a:stretch>
        </p:blipFill>
        <p:spPr>
          <a:xfrm>
            <a:off x="3923457" y="1789559"/>
            <a:ext cx="1297085" cy="563209"/>
          </a:xfrm>
          <a:prstGeom prst="rect">
            <a:avLst/>
          </a:prstGeom>
        </p:spPr>
      </p:pic>
      <p:pic>
        <p:nvPicPr>
          <p:cNvPr id="9" name="图片 8">
            <a:extLst>
              <a:ext uri="{FF2B5EF4-FFF2-40B4-BE49-F238E27FC236}">
                <a16:creationId xmlns:a16="http://schemas.microsoft.com/office/drawing/2014/main" id="{2549A5E6-3FF7-29AB-BE9D-800811CA3B43}"/>
              </a:ext>
            </a:extLst>
          </p:cNvPr>
          <p:cNvPicPr>
            <a:picLocks noChangeAspect="1"/>
          </p:cNvPicPr>
          <p:nvPr/>
        </p:nvPicPr>
        <p:blipFill>
          <a:blip r:embed="rId4"/>
          <a:stretch>
            <a:fillRect/>
          </a:stretch>
        </p:blipFill>
        <p:spPr>
          <a:xfrm>
            <a:off x="250133" y="2423927"/>
            <a:ext cx="8550610" cy="1233768"/>
          </a:xfrm>
          <a:prstGeom prst="rect">
            <a:avLst/>
          </a:prstGeom>
        </p:spPr>
      </p:pic>
      <p:pic>
        <p:nvPicPr>
          <p:cNvPr id="11" name="图片 10">
            <a:extLst>
              <a:ext uri="{FF2B5EF4-FFF2-40B4-BE49-F238E27FC236}">
                <a16:creationId xmlns:a16="http://schemas.microsoft.com/office/drawing/2014/main" id="{FC9A00D4-D1D4-D484-A00B-D2B344359976}"/>
              </a:ext>
            </a:extLst>
          </p:cNvPr>
          <p:cNvPicPr>
            <a:picLocks noChangeAspect="1"/>
          </p:cNvPicPr>
          <p:nvPr/>
        </p:nvPicPr>
        <p:blipFill>
          <a:blip r:embed="rId5"/>
          <a:stretch>
            <a:fillRect/>
          </a:stretch>
        </p:blipFill>
        <p:spPr>
          <a:xfrm>
            <a:off x="365053" y="3905576"/>
            <a:ext cx="8320770" cy="834686"/>
          </a:xfrm>
          <a:prstGeom prst="rect">
            <a:avLst/>
          </a:prstGeom>
        </p:spPr>
      </p:pic>
      <p:pic>
        <p:nvPicPr>
          <p:cNvPr id="13" name="图片 12">
            <a:extLst>
              <a:ext uri="{FF2B5EF4-FFF2-40B4-BE49-F238E27FC236}">
                <a16:creationId xmlns:a16="http://schemas.microsoft.com/office/drawing/2014/main" id="{98BA7667-A336-C30A-3E30-D549102C58FE}"/>
              </a:ext>
            </a:extLst>
          </p:cNvPr>
          <p:cNvPicPr>
            <a:picLocks noChangeAspect="1"/>
          </p:cNvPicPr>
          <p:nvPr/>
        </p:nvPicPr>
        <p:blipFill>
          <a:blip r:embed="rId6"/>
          <a:stretch>
            <a:fillRect/>
          </a:stretch>
        </p:blipFill>
        <p:spPr>
          <a:xfrm>
            <a:off x="489280" y="5141344"/>
            <a:ext cx="7893116" cy="550538"/>
          </a:xfrm>
          <a:prstGeom prst="rect">
            <a:avLst/>
          </a:prstGeom>
        </p:spPr>
      </p:pic>
    </p:spTree>
    <p:extLst>
      <p:ext uri="{BB962C8B-B14F-4D97-AF65-F5344CB8AC3E}">
        <p14:creationId xmlns:p14="http://schemas.microsoft.com/office/powerpoint/2010/main" val="2728731261"/>
      </p:ext>
    </p:extLst>
  </p:cSld>
  <p:clrMapOvr>
    <a:masterClrMapping/>
  </p:clrMapOvr>
  <p:transition>
    <p:blinds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p:txBody>
          <a:bodyPr>
            <a:normAutofit/>
          </a:bodyPr>
          <a:lstStyle/>
          <a:p>
            <a:pPr algn="ctr"/>
            <a:r>
              <a:rPr kumimoji="0" lang="zh-CN" altLang="en-US" sz="36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华文楷体" panose="02010600040101010101" pitchFamily="2" charset="-122"/>
                <a:ea typeface="华文楷体" panose="02010600040101010101" pitchFamily="2" charset="-122"/>
              </a:rPr>
              <a:t>光谱分析软件</a:t>
            </a:r>
            <a:endParaRPr lang="zh-CN" altLang="en-US" sz="36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34BE0D38-79B8-805A-81CB-D9BF2484F2B7}"/>
              </a:ext>
            </a:extLst>
          </p:cNvPr>
          <p:cNvPicPr>
            <a:picLocks noChangeAspect="1"/>
          </p:cNvPicPr>
          <p:nvPr/>
        </p:nvPicPr>
        <p:blipFill>
          <a:blip r:embed="rId3"/>
          <a:stretch>
            <a:fillRect/>
          </a:stretch>
        </p:blipFill>
        <p:spPr>
          <a:xfrm>
            <a:off x="3651149" y="2016996"/>
            <a:ext cx="1841699" cy="575532"/>
          </a:xfrm>
          <a:prstGeom prst="rect">
            <a:avLst/>
          </a:prstGeom>
        </p:spPr>
      </p:pic>
      <p:pic>
        <p:nvPicPr>
          <p:cNvPr id="7" name="图片 6">
            <a:extLst>
              <a:ext uri="{FF2B5EF4-FFF2-40B4-BE49-F238E27FC236}">
                <a16:creationId xmlns:a16="http://schemas.microsoft.com/office/drawing/2014/main" id="{9CD99C1F-2CCA-662E-393C-57AC1D7CE086}"/>
              </a:ext>
            </a:extLst>
          </p:cNvPr>
          <p:cNvPicPr>
            <a:picLocks noChangeAspect="1"/>
          </p:cNvPicPr>
          <p:nvPr/>
        </p:nvPicPr>
        <p:blipFill>
          <a:blip r:embed="rId4"/>
          <a:stretch>
            <a:fillRect/>
          </a:stretch>
        </p:blipFill>
        <p:spPr>
          <a:xfrm>
            <a:off x="529889" y="5343310"/>
            <a:ext cx="7210464" cy="429694"/>
          </a:xfrm>
          <a:prstGeom prst="rect">
            <a:avLst/>
          </a:prstGeom>
        </p:spPr>
      </p:pic>
      <p:pic>
        <p:nvPicPr>
          <p:cNvPr id="10" name="图片 9">
            <a:extLst>
              <a:ext uri="{FF2B5EF4-FFF2-40B4-BE49-F238E27FC236}">
                <a16:creationId xmlns:a16="http://schemas.microsoft.com/office/drawing/2014/main" id="{870166C8-7E7D-F1F2-A468-8840B1DE5BC3}"/>
              </a:ext>
            </a:extLst>
          </p:cNvPr>
          <p:cNvPicPr>
            <a:picLocks noChangeAspect="1"/>
          </p:cNvPicPr>
          <p:nvPr/>
        </p:nvPicPr>
        <p:blipFill>
          <a:blip r:embed="rId5"/>
          <a:stretch>
            <a:fillRect/>
          </a:stretch>
        </p:blipFill>
        <p:spPr>
          <a:xfrm>
            <a:off x="387614" y="2922111"/>
            <a:ext cx="8193132" cy="1762032"/>
          </a:xfrm>
          <a:prstGeom prst="rect">
            <a:avLst/>
          </a:prstGeom>
        </p:spPr>
      </p:pic>
    </p:spTree>
    <p:extLst>
      <p:ext uri="{BB962C8B-B14F-4D97-AF65-F5344CB8AC3E}">
        <p14:creationId xmlns:p14="http://schemas.microsoft.com/office/powerpoint/2010/main" val="1822157401"/>
      </p:ext>
    </p:extLst>
  </p:cSld>
  <p:clrMapOvr>
    <a:masterClrMapping/>
  </p:clrMapOvr>
  <p:transition>
    <p:blinds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a:xfrm>
            <a:off x="404620" y="212448"/>
            <a:ext cx="7772400" cy="912296"/>
          </a:xfrm>
        </p:spPr>
        <p:txBody>
          <a:bodyPr/>
          <a:lstStyle/>
          <a:p>
            <a:pPr algn="ctr"/>
            <a:r>
              <a:rPr kumimoji="0" lang="zh-CN" altLang="en-US" sz="36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华文楷体" panose="02010600040101010101" pitchFamily="2" charset="-122"/>
                <a:ea typeface="华文楷体" panose="02010600040101010101" pitchFamily="2" charset="-122"/>
              </a:rPr>
              <a:t>光谱分析软件</a:t>
            </a:r>
            <a:endParaRPr lang="zh-CN" altLang="en-US" sz="3600" dirty="0">
              <a:latin typeface="华文楷体" panose="02010600040101010101" pitchFamily="2" charset="-122"/>
              <a:ea typeface="华文楷体" panose="02010600040101010101" pitchFamily="2" charset="-122"/>
            </a:endParaRPr>
          </a:p>
        </p:txBody>
      </p:sp>
      <p:pic>
        <p:nvPicPr>
          <p:cNvPr id="5" name="图片 4">
            <a:extLst>
              <a:ext uri="{FF2B5EF4-FFF2-40B4-BE49-F238E27FC236}">
                <a16:creationId xmlns:a16="http://schemas.microsoft.com/office/drawing/2014/main" id="{9AD46D46-E4F7-D5BE-CE4D-FD54947F33F9}"/>
              </a:ext>
            </a:extLst>
          </p:cNvPr>
          <p:cNvPicPr>
            <a:picLocks noChangeAspect="1"/>
          </p:cNvPicPr>
          <p:nvPr/>
        </p:nvPicPr>
        <p:blipFill>
          <a:blip r:embed="rId3"/>
          <a:stretch>
            <a:fillRect/>
          </a:stretch>
        </p:blipFill>
        <p:spPr>
          <a:xfrm>
            <a:off x="2831681" y="1832128"/>
            <a:ext cx="2622411" cy="537930"/>
          </a:xfrm>
          <a:prstGeom prst="rect">
            <a:avLst/>
          </a:prstGeom>
        </p:spPr>
      </p:pic>
      <p:pic>
        <p:nvPicPr>
          <p:cNvPr id="11" name="图片 10">
            <a:extLst>
              <a:ext uri="{FF2B5EF4-FFF2-40B4-BE49-F238E27FC236}">
                <a16:creationId xmlns:a16="http://schemas.microsoft.com/office/drawing/2014/main" id="{A05D0011-9210-3FF1-1BDC-E925DF5D3DB0}"/>
              </a:ext>
            </a:extLst>
          </p:cNvPr>
          <p:cNvPicPr>
            <a:picLocks noChangeAspect="1"/>
          </p:cNvPicPr>
          <p:nvPr/>
        </p:nvPicPr>
        <p:blipFill>
          <a:blip r:embed="rId4"/>
          <a:stretch>
            <a:fillRect/>
          </a:stretch>
        </p:blipFill>
        <p:spPr>
          <a:xfrm>
            <a:off x="371077" y="2516640"/>
            <a:ext cx="8323286" cy="1824720"/>
          </a:xfrm>
          <a:prstGeom prst="rect">
            <a:avLst/>
          </a:prstGeom>
        </p:spPr>
      </p:pic>
      <p:pic>
        <p:nvPicPr>
          <p:cNvPr id="13" name="图片 12">
            <a:extLst>
              <a:ext uri="{FF2B5EF4-FFF2-40B4-BE49-F238E27FC236}">
                <a16:creationId xmlns:a16="http://schemas.microsoft.com/office/drawing/2014/main" id="{85485257-A167-2245-3551-3EF1C1AD6D56}"/>
              </a:ext>
            </a:extLst>
          </p:cNvPr>
          <p:cNvPicPr>
            <a:picLocks noChangeAspect="1"/>
          </p:cNvPicPr>
          <p:nvPr/>
        </p:nvPicPr>
        <p:blipFill>
          <a:blip r:embed="rId5"/>
          <a:stretch>
            <a:fillRect/>
          </a:stretch>
        </p:blipFill>
        <p:spPr>
          <a:xfrm>
            <a:off x="513804" y="4707641"/>
            <a:ext cx="8116392" cy="535631"/>
          </a:xfrm>
          <a:prstGeom prst="rect">
            <a:avLst/>
          </a:prstGeom>
        </p:spPr>
      </p:pic>
    </p:spTree>
    <p:extLst>
      <p:ext uri="{BB962C8B-B14F-4D97-AF65-F5344CB8AC3E}">
        <p14:creationId xmlns:p14="http://schemas.microsoft.com/office/powerpoint/2010/main" val="2655250657"/>
      </p:ext>
    </p:extLst>
  </p:cSld>
  <p:clrMapOvr>
    <a:masterClrMapping/>
  </p:clrMapOvr>
  <p:transition>
    <p:blinds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A03498-E9FC-E2F4-6F23-FB0AC9727AB0}"/>
              </a:ext>
            </a:extLst>
          </p:cNvPr>
          <p:cNvSpPr>
            <a:spLocks noGrp="1"/>
          </p:cNvSpPr>
          <p:nvPr>
            <p:ph type="title"/>
          </p:nvPr>
        </p:nvSpPr>
        <p:spPr/>
        <p:txBody>
          <a:bodyPr/>
          <a:lstStyle/>
          <a:p>
            <a:pPr algn="ctr"/>
            <a:r>
              <a:rPr kumimoji="0" lang="zh-CN" altLang="en-US" sz="36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华文楷体" panose="02010600040101010101" pitchFamily="2" charset="-122"/>
                <a:ea typeface="华文楷体" panose="02010600040101010101" pitchFamily="2" charset="-122"/>
              </a:rPr>
              <a:t>光谱分析软件</a:t>
            </a:r>
            <a:endParaRPr lang="zh-CN" altLang="en-US" sz="3600" dirty="0">
              <a:latin typeface="华文楷体" panose="02010600040101010101" pitchFamily="2" charset="-122"/>
              <a:ea typeface="华文楷体" panose="02010600040101010101" pitchFamily="2" charset="-122"/>
            </a:endParaRPr>
          </a:p>
        </p:txBody>
      </p:sp>
      <p:pic>
        <p:nvPicPr>
          <p:cNvPr id="4" name="图片 3">
            <a:extLst>
              <a:ext uri="{FF2B5EF4-FFF2-40B4-BE49-F238E27FC236}">
                <a16:creationId xmlns:a16="http://schemas.microsoft.com/office/drawing/2014/main" id="{A99BB421-1436-618E-8D60-76C736CD57B9}"/>
              </a:ext>
            </a:extLst>
          </p:cNvPr>
          <p:cNvPicPr>
            <a:picLocks noChangeAspect="1"/>
          </p:cNvPicPr>
          <p:nvPr/>
        </p:nvPicPr>
        <p:blipFill>
          <a:blip r:embed="rId3"/>
          <a:stretch>
            <a:fillRect/>
          </a:stretch>
        </p:blipFill>
        <p:spPr>
          <a:xfrm>
            <a:off x="2491144" y="1811065"/>
            <a:ext cx="3862676" cy="565821"/>
          </a:xfrm>
          <a:prstGeom prst="rect">
            <a:avLst/>
          </a:prstGeom>
        </p:spPr>
      </p:pic>
      <p:pic>
        <p:nvPicPr>
          <p:cNvPr id="7" name="图片 6">
            <a:extLst>
              <a:ext uri="{FF2B5EF4-FFF2-40B4-BE49-F238E27FC236}">
                <a16:creationId xmlns:a16="http://schemas.microsoft.com/office/drawing/2014/main" id="{2351564A-6BDD-5DF2-E3CF-68BA5A80F112}"/>
              </a:ext>
            </a:extLst>
          </p:cNvPr>
          <p:cNvPicPr>
            <a:picLocks noChangeAspect="1"/>
          </p:cNvPicPr>
          <p:nvPr/>
        </p:nvPicPr>
        <p:blipFill>
          <a:blip r:embed="rId4"/>
          <a:stretch>
            <a:fillRect/>
          </a:stretch>
        </p:blipFill>
        <p:spPr>
          <a:xfrm>
            <a:off x="447775" y="2542985"/>
            <a:ext cx="8248450" cy="1772029"/>
          </a:xfrm>
          <a:prstGeom prst="rect">
            <a:avLst/>
          </a:prstGeom>
        </p:spPr>
      </p:pic>
      <p:pic>
        <p:nvPicPr>
          <p:cNvPr id="9" name="图片 8">
            <a:extLst>
              <a:ext uri="{FF2B5EF4-FFF2-40B4-BE49-F238E27FC236}">
                <a16:creationId xmlns:a16="http://schemas.microsoft.com/office/drawing/2014/main" id="{FACF6B2B-9B60-9F44-5C72-35D3771672CD}"/>
              </a:ext>
            </a:extLst>
          </p:cNvPr>
          <p:cNvPicPr>
            <a:picLocks noChangeAspect="1"/>
          </p:cNvPicPr>
          <p:nvPr/>
        </p:nvPicPr>
        <p:blipFill>
          <a:blip r:embed="rId5"/>
          <a:stretch>
            <a:fillRect/>
          </a:stretch>
        </p:blipFill>
        <p:spPr>
          <a:xfrm>
            <a:off x="603356" y="4708649"/>
            <a:ext cx="8181383" cy="751872"/>
          </a:xfrm>
          <a:prstGeom prst="rect">
            <a:avLst/>
          </a:prstGeom>
        </p:spPr>
      </p:pic>
    </p:spTree>
    <p:extLst>
      <p:ext uri="{BB962C8B-B14F-4D97-AF65-F5344CB8AC3E}">
        <p14:creationId xmlns:p14="http://schemas.microsoft.com/office/powerpoint/2010/main" val="2241288856"/>
      </p:ext>
    </p:extLst>
  </p:cSld>
  <p:clrMapOvr>
    <a:masterClrMapping/>
  </p:clrMapOvr>
  <p:transition>
    <p:blinds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0"/>
            <a:ext cx="8001000" cy="1052735"/>
          </a:xfrm>
        </p:spPr>
        <p:txBody>
          <a:bodyPr/>
          <a:lstStyle/>
          <a:p>
            <a:pPr algn="ctr"/>
            <a:r>
              <a:rPr lang="en-US" altLang="zh-CN" sz="4000" b="1" dirty="0">
                <a:solidFill>
                  <a:srgbClr val="FF0000"/>
                </a:solidFill>
                <a:latin typeface="Times New Roman" pitchFamily="18" charset="0"/>
                <a:cs typeface="Times New Roman" pitchFamily="18" charset="0"/>
              </a:rPr>
              <a:t>Abundances analysis</a:t>
            </a:r>
            <a:endParaRPr lang="zh-CN" altLang="en-US" sz="4000" b="1" dirty="0">
              <a:solidFill>
                <a:srgbClr val="FF0000"/>
              </a:solidFill>
              <a:latin typeface="Times New Roman" pitchFamily="18" charset="0"/>
              <a:cs typeface="Times New Roman" pitchFamily="18" charset="0"/>
            </a:endParaRPr>
          </a:p>
        </p:txBody>
      </p:sp>
      <p:sp>
        <p:nvSpPr>
          <p:cNvPr id="3" name="文本占位符 2"/>
          <p:cNvSpPr>
            <a:spLocks noGrp="1"/>
          </p:cNvSpPr>
          <p:nvPr>
            <p:ph type="body" sz="half" idx="1"/>
          </p:nvPr>
        </p:nvSpPr>
        <p:spPr/>
        <p:txBody>
          <a:bodyPr/>
          <a:lstStyle/>
          <a:p>
            <a:pPr>
              <a:buNone/>
            </a:pPr>
            <a:endParaRPr lang="zh-CN" altLang="en-US" dirty="0"/>
          </a:p>
        </p:txBody>
      </p:sp>
      <p:sp>
        <p:nvSpPr>
          <p:cNvPr id="4" name="内容占位符 3"/>
          <p:cNvSpPr>
            <a:spLocks noGrp="1"/>
          </p:cNvSpPr>
          <p:nvPr>
            <p:ph sz="half" idx="2"/>
          </p:nvPr>
        </p:nvSpPr>
        <p:spPr/>
        <p:txBody>
          <a:bodyPr/>
          <a:lstStyle/>
          <a:p>
            <a:endParaRPr lang="zh-CN" altLang="en-US" dirty="0"/>
          </a:p>
        </p:txBody>
      </p:sp>
      <p:sp>
        <p:nvSpPr>
          <p:cNvPr id="5" name="日期占位符 4"/>
          <p:cNvSpPr>
            <a:spLocks noGrp="1"/>
          </p:cNvSpPr>
          <p:nvPr>
            <p:ph type="dt" sz="half" idx="10"/>
          </p:nvPr>
        </p:nvSpPr>
        <p:spPr/>
        <p:txBody>
          <a:bodyPr/>
          <a:lstStyle/>
          <a:p>
            <a:pPr>
              <a:defRPr/>
            </a:pPr>
            <a:fld id="{577617AC-8DC9-4103-ACBA-E43239F499C5}" type="datetime1">
              <a:rPr lang="zh-CN" altLang="en-US" smtClean="0"/>
              <a:pPr>
                <a:defRPr/>
              </a:pPr>
              <a:t>2024-7-4</a:t>
            </a:fld>
            <a:endParaRPr lang="en-US" altLang="zh-CN"/>
          </a:p>
        </p:txBody>
      </p:sp>
      <p:pic>
        <p:nvPicPr>
          <p:cNvPr id="136195" name="Picture 3"/>
          <p:cNvPicPr>
            <a:picLocks noChangeAspect="1" noChangeArrowheads="1"/>
          </p:cNvPicPr>
          <p:nvPr/>
        </p:nvPicPr>
        <p:blipFill>
          <a:blip r:embed="rId2" cstate="print"/>
          <a:srcRect/>
          <a:stretch>
            <a:fillRect/>
          </a:stretch>
        </p:blipFill>
        <p:spPr bwMode="auto">
          <a:xfrm>
            <a:off x="611560" y="1196752"/>
            <a:ext cx="7908623" cy="5279132"/>
          </a:xfrm>
          <a:prstGeom prst="rect">
            <a:avLst/>
          </a:prstGeom>
          <a:noFill/>
          <a:ln w="9525">
            <a:noFill/>
            <a:miter lim="800000"/>
            <a:headEnd/>
            <a:tailEnd/>
          </a:ln>
        </p:spPr>
      </p:pic>
      <p:sp>
        <p:nvSpPr>
          <p:cNvPr id="8" name="圆角矩形 7"/>
          <p:cNvSpPr/>
          <p:nvPr/>
        </p:nvSpPr>
        <p:spPr bwMode="auto">
          <a:xfrm>
            <a:off x="6948264" y="6165304"/>
            <a:ext cx="792088" cy="21602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Verdana" pitchFamily="34" charset="0"/>
              <a:ea typeface="宋体" charset="-122"/>
            </a:endParaRPr>
          </a:p>
        </p:txBody>
      </p:sp>
    </p:spTree>
  </p:cSld>
  <p:clrMapOvr>
    <a:masterClrMapping/>
  </p:clrMapOvr>
  <p:transition>
    <p:blinds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日期占位符 1"/>
          <p:cNvSpPr>
            <a:spLocks noGrp="1"/>
          </p:cNvSpPr>
          <p:nvPr>
            <p:ph type="dt" sz="quarter" idx="10"/>
          </p:nvPr>
        </p:nvSpPr>
        <p:spPr>
          <a:noFill/>
        </p:spPr>
        <p:txBody>
          <a:bodyPr/>
          <a:lstStyle/>
          <a:p>
            <a:fld id="{09D81360-22CC-4E57-A4F6-7EE43BCA15F4}" type="datetime1">
              <a:rPr lang="zh-CN" altLang="en-US" smtClean="0"/>
              <a:pPr/>
              <a:t>2024-7-4</a:t>
            </a:fld>
            <a:endParaRPr lang="en-US" altLang="zh-CN"/>
          </a:p>
        </p:txBody>
      </p:sp>
      <p:sp>
        <p:nvSpPr>
          <p:cNvPr id="215045" name="Text Box 5"/>
          <p:cNvSpPr txBox="1">
            <a:spLocks noChangeArrowheads="1"/>
          </p:cNvSpPr>
          <p:nvPr/>
        </p:nvSpPr>
        <p:spPr bwMode="auto">
          <a:xfrm>
            <a:off x="899592" y="476672"/>
            <a:ext cx="6913562" cy="4997450"/>
          </a:xfrm>
          <a:prstGeom prst="rect">
            <a:avLst/>
          </a:prstGeom>
          <a:noFill/>
          <a:ln w="12700" cap="sq">
            <a:noFill/>
            <a:miter lim="800000"/>
            <a:headEnd type="none" w="sm" len="sm"/>
            <a:tailEnd type="none" w="sm" len="sm"/>
          </a:ln>
          <a:effectLst/>
        </p:spPr>
        <p:txBody>
          <a:bodyPr>
            <a:spAutoFit/>
          </a:bodyPr>
          <a:lstStyle/>
          <a:p>
            <a:pPr eaLnBrk="0" hangingPunct="0">
              <a:defRPr/>
            </a:pPr>
            <a:endParaRPr kumimoji="1" lang="en-US" altLang="zh-CN" sz="4400" b="1" i="1" dirty="0">
              <a:solidFill>
                <a:srgbClr val="FF0000"/>
              </a:solidFill>
              <a:effectLst>
                <a:outerShdw blurRad="38100" dist="38100" dir="2700000" algn="tl">
                  <a:srgbClr val="C0C0C0"/>
                </a:outerShdw>
              </a:effectLst>
              <a:latin typeface="Comic Sans MS" pitchFamily="66" charset="0"/>
            </a:endParaRPr>
          </a:p>
          <a:p>
            <a:pPr eaLnBrk="0" hangingPunct="0">
              <a:defRPr/>
            </a:pPr>
            <a:endParaRPr kumimoji="1" lang="en-US" altLang="zh-CN" sz="4400" b="1" i="1" dirty="0">
              <a:solidFill>
                <a:srgbClr val="FF0000"/>
              </a:solidFill>
              <a:effectLst>
                <a:outerShdw blurRad="38100" dist="38100" dir="2700000" algn="tl">
                  <a:srgbClr val="C0C0C0"/>
                </a:outerShdw>
              </a:effectLst>
              <a:latin typeface="Comic Sans MS" pitchFamily="66" charset="0"/>
            </a:endParaRPr>
          </a:p>
          <a:p>
            <a:pPr eaLnBrk="0" hangingPunct="0">
              <a:defRPr/>
            </a:pPr>
            <a:r>
              <a:rPr kumimoji="1" lang="en-US" altLang="zh-CN" sz="4400" b="1" i="1" dirty="0">
                <a:solidFill>
                  <a:srgbClr val="FF0000"/>
                </a:solidFill>
                <a:effectLst>
                  <a:outerShdw blurRad="38100" dist="38100" dir="2700000" algn="tl">
                    <a:srgbClr val="C0C0C0"/>
                  </a:outerShdw>
                </a:effectLst>
                <a:latin typeface="Comic Sans MS" pitchFamily="66" charset="0"/>
              </a:rPr>
              <a:t>   </a:t>
            </a:r>
            <a:r>
              <a:rPr kumimoji="1" lang="en-US" altLang="zh-CN" sz="6000" b="1" i="1" dirty="0">
                <a:solidFill>
                  <a:srgbClr val="FF0000"/>
                </a:solidFill>
                <a:effectLst>
                  <a:outerShdw blurRad="38100" dist="38100" dir="2700000" algn="tl">
                    <a:srgbClr val="C0C0C0"/>
                  </a:outerShdw>
                </a:effectLst>
                <a:latin typeface="Comic Sans MS" pitchFamily="66" charset="0"/>
              </a:rPr>
              <a:t>Thank You !</a:t>
            </a:r>
          </a:p>
          <a:p>
            <a:pPr eaLnBrk="0" hangingPunct="0">
              <a:defRPr/>
            </a:pPr>
            <a:endParaRPr kumimoji="1" lang="en-US" altLang="zh-CN" sz="6000" b="1" i="1" dirty="0">
              <a:solidFill>
                <a:srgbClr val="FF0000"/>
              </a:solidFill>
              <a:effectLst>
                <a:outerShdw blurRad="38100" dist="38100" dir="2700000" algn="tl">
                  <a:srgbClr val="C0C0C0"/>
                </a:outerShdw>
              </a:effectLst>
              <a:latin typeface="Comic Sans MS" pitchFamily="66" charset="0"/>
            </a:endParaRPr>
          </a:p>
          <a:p>
            <a:pPr eaLnBrk="0" hangingPunct="0">
              <a:defRPr/>
            </a:pPr>
            <a:endParaRPr kumimoji="1" lang="en-US" altLang="zh-CN" sz="6000" b="1" i="1" dirty="0">
              <a:solidFill>
                <a:srgbClr val="FF0000"/>
              </a:solidFill>
              <a:effectLst>
                <a:outerShdw blurRad="38100" dist="38100" dir="2700000" algn="tl">
                  <a:srgbClr val="C0C0C0"/>
                </a:outerShdw>
              </a:effectLst>
              <a:latin typeface="Comic Sans MS" pitchFamily="66" charset="0"/>
            </a:endParaRPr>
          </a:p>
          <a:p>
            <a:pPr eaLnBrk="0" hangingPunct="0">
              <a:defRPr/>
            </a:pPr>
            <a:r>
              <a:rPr kumimoji="1" lang="en-US" altLang="zh-CN" sz="5400" b="1" i="1" dirty="0">
                <a:solidFill>
                  <a:srgbClr val="FF0000"/>
                </a:solidFill>
                <a:effectLst>
                  <a:outerShdw blurRad="38100" dist="38100" dir="2700000" algn="tl">
                    <a:srgbClr val="C0C0C0"/>
                  </a:outerShdw>
                </a:effectLst>
                <a:latin typeface="Comic Sans MS" pitchFamily="66" charset="0"/>
              </a:rPr>
              <a:t>   </a:t>
            </a:r>
            <a:r>
              <a:rPr kumimoji="1" lang="en-US" altLang="zh-CN" sz="4400" b="1" i="1" dirty="0">
                <a:solidFill>
                  <a:srgbClr val="FF0000"/>
                </a:solidFill>
                <a:effectLst>
                  <a:outerShdw blurRad="38100" dist="38100" dir="2700000" algn="tl">
                    <a:srgbClr val="C0C0C0"/>
                  </a:outerShdw>
                </a:effectLst>
                <a:latin typeface="Comic Sans MS" pitchFamily="66" charset="0"/>
              </a:rPr>
              <a:t>sjr@bao.ac.cn</a:t>
            </a:r>
          </a:p>
        </p:txBody>
      </p:sp>
      <p:pic>
        <p:nvPicPr>
          <p:cNvPr id="5" name="Picture 5" descr="xinglong1004_31.jpg.JPG"/>
          <p:cNvPicPr>
            <a:picLocks noChangeAspect="1" noChangeArrowheads="1"/>
          </p:cNvPicPr>
          <p:nvPr/>
        </p:nvPicPr>
        <p:blipFill>
          <a:blip r:embed="rId2" cstate="print"/>
          <a:srcRect/>
          <a:stretch>
            <a:fillRect/>
          </a:stretch>
        </p:blipFill>
        <p:spPr bwMode="auto">
          <a:xfrm>
            <a:off x="1187624" y="1628800"/>
            <a:ext cx="6154738" cy="4105275"/>
          </a:xfrm>
          <a:prstGeom prst="rect">
            <a:avLst/>
          </a:prstGeom>
          <a:noFill/>
          <a:ln w="9525">
            <a:noFill/>
            <a:miter lim="800000"/>
            <a:headEnd/>
            <a:tailEnd/>
          </a:ln>
        </p:spPr>
      </p:pic>
    </p:spTree>
  </p:cSld>
  <p:clrMapOvr>
    <a:masterClrMapping/>
  </p:clrMapOvr>
  <p:transition>
    <p:blinds dir="vert"/>
  </p:transition>
</p:sld>
</file>

<file path=ppt/theme/theme1.xml><?xml version="1.0" encoding="utf-8"?>
<a:theme xmlns:a="http://schemas.openxmlformats.org/drawingml/2006/main" name="1_Profile">
  <a:themeElements>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1_Profil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宋体" charset="-122"/>
          </a:defRPr>
        </a:defPPr>
      </a:lstStyle>
    </a:lnDef>
  </a:objectDefaults>
  <a:extraClrSchemeLst>
    <a:extraClrScheme>
      <a:clrScheme name="1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1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1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1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1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1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1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1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答辩</Template>
  <TotalTime>27689</TotalTime>
  <Words>6018</Words>
  <Application>Microsoft Office PowerPoint</Application>
  <PresentationFormat>全屏显示(4:3)</PresentationFormat>
  <Paragraphs>708</Paragraphs>
  <Slides>97</Slides>
  <Notes>16</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vt:i4>
      </vt:variant>
      <vt:variant>
        <vt:lpstr>幻灯片标题</vt:lpstr>
      </vt:variant>
      <vt:variant>
        <vt:i4>97</vt:i4>
      </vt:variant>
    </vt:vector>
  </HeadingPairs>
  <TitlesOfParts>
    <vt:vector size="114" baseType="lpstr">
      <vt:lpstr>MingLiU</vt:lpstr>
      <vt:lpstr>华文楷体</vt:lpstr>
      <vt:lpstr>华文行楷</vt:lpstr>
      <vt:lpstr>宋体</vt:lpstr>
      <vt:lpstr>Arial</vt:lpstr>
      <vt:lpstr>Bookman Old Style</vt:lpstr>
      <vt:lpstr>Cambria Math</vt:lpstr>
      <vt:lpstr>Comic Sans MS</vt:lpstr>
      <vt:lpstr>Symbol</vt:lpstr>
      <vt:lpstr>SymbolProp BT</vt:lpstr>
      <vt:lpstr>Times</vt:lpstr>
      <vt:lpstr>Times New Roman</vt:lpstr>
      <vt:lpstr>Verdana</vt:lpstr>
      <vt:lpstr>Wingdings</vt:lpstr>
      <vt:lpstr>Wingdings 2</vt:lpstr>
      <vt:lpstr>1_Profile</vt:lpstr>
      <vt:lpstr>Equation</vt:lpstr>
      <vt:lpstr>高分辨率恒星光谱分析</vt:lpstr>
      <vt:lpstr>银河系的化学演化</vt:lpstr>
      <vt:lpstr>丰度和运动学信息区分不同星族</vt:lpstr>
      <vt:lpstr>高分辨率恒星光谱分析</vt:lpstr>
      <vt:lpstr>高分辨率恒星光谱分析</vt:lpstr>
      <vt:lpstr>高分辨率恒星光谱分析</vt:lpstr>
      <vt:lpstr>光谱包含哪些信息</vt:lpstr>
      <vt:lpstr>恒星大气吸收谱线的形成</vt:lpstr>
      <vt:lpstr>恒星大气</vt:lpstr>
      <vt:lpstr>不同金属丰度恒星光谱</vt:lpstr>
      <vt:lpstr>高分辨率恒星光谱分析</vt:lpstr>
      <vt:lpstr>如何获取元素丰度信息? </vt:lpstr>
      <vt:lpstr>PowerPoint 演示文稿</vt:lpstr>
      <vt:lpstr>高分辨率恒星光谱定量分析</vt:lpstr>
      <vt:lpstr>赫罗图 </vt:lpstr>
      <vt:lpstr>恒星大气参数</vt:lpstr>
      <vt:lpstr>丰度标度</vt:lpstr>
      <vt:lpstr>有效温度</vt:lpstr>
      <vt:lpstr>恒星光谱分析的历史</vt:lpstr>
      <vt:lpstr>恒星光谱分析的历史</vt:lpstr>
      <vt:lpstr>与模型无关的有效温度和表面重力确定方法</vt:lpstr>
      <vt:lpstr>利用绝对流量确定温度</vt:lpstr>
      <vt:lpstr>PowerPoint 演示文稿</vt:lpstr>
      <vt:lpstr>“非模型依赖” 方法</vt:lpstr>
      <vt:lpstr>红外流量方法 (IRF)  (Blackwell &amp; Shallis 1977)</vt:lpstr>
      <vt:lpstr>红外流量方法</vt:lpstr>
      <vt:lpstr>利用三角视差确定表面重力</vt:lpstr>
      <vt:lpstr> 依赖于模型的测光方法</vt:lpstr>
      <vt:lpstr>理论：颜色 - Teff 关系</vt:lpstr>
      <vt:lpstr>色指数 - Teff  关系</vt:lpstr>
      <vt:lpstr>PowerPoint 演示文稿</vt:lpstr>
      <vt:lpstr>PowerPoint 演示文稿</vt:lpstr>
      <vt:lpstr>PowerPoint 演示文稿</vt:lpstr>
      <vt:lpstr>测光方法: +++  - - -</vt:lpstr>
      <vt:lpstr>光谱方法</vt:lpstr>
      <vt:lpstr>谱线证认</vt:lpstr>
      <vt:lpstr>证认谱线:  标准</vt:lpstr>
      <vt:lpstr>举例:   Procyon  Teff = 6500 K, log g =4.0 </vt:lpstr>
      <vt:lpstr>举例: 与恒星大气模型的计算结果比较</vt:lpstr>
      <vt:lpstr>PowerPoint 演示文稿</vt:lpstr>
      <vt:lpstr>PowerPoint 演示文稿</vt:lpstr>
      <vt:lpstr>Teff  利用Balmer谱线</vt:lpstr>
      <vt:lpstr>光谱方法: Balmer 谱线 </vt:lpstr>
      <vt:lpstr>Teff  利用Balmer谱线 </vt:lpstr>
      <vt:lpstr>Teff  利用Balmer谱线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电离平衡作为温度或重力的标志</vt:lpstr>
      <vt:lpstr>PowerPoint 演示文稿</vt:lpstr>
      <vt:lpstr>Teff  利用激发电势不同的谱线</vt:lpstr>
      <vt:lpstr>Teff  利用激发电势不同的谱线</vt:lpstr>
      <vt:lpstr>log g 利用冷星中的强金属谱线</vt:lpstr>
      <vt:lpstr>PowerPoint 演示文稿</vt:lpstr>
      <vt:lpstr>log g 利用电离平衡性确定（冷星）</vt:lpstr>
      <vt:lpstr>Teff  – log g 图</vt:lpstr>
      <vt:lpstr>PowerPoint 演示文稿</vt:lpstr>
      <vt:lpstr>微观湍流速度t的确定</vt:lpstr>
      <vt:lpstr>PowerPoint 演示文稿</vt:lpstr>
      <vt:lpstr>PowerPoint 演示文稿</vt:lpstr>
      <vt:lpstr>高分辨率恒星光谱定量分析</vt:lpstr>
      <vt:lpstr>如何获取元素丰度信息 </vt:lpstr>
      <vt:lpstr>从谱线到丰度</vt:lpstr>
      <vt:lpstr>从谱线到丰度</vt:lpstr>
      <vt:lpstr>高分辨率恒星光谱定量分析</vt:lpstr>
      <vt:lpstr>高分辨率恒星光谱定量分析</vt:lpstr>
      <vt:lpstr>高分辨率恒星光谱定量分析</vt:lpstr>
      <vt:lpstr>观测量</vt:lpstr>
      <vt:lpstr>PowerPoint 演示文稿</vt:lpstr>
      <vt:lpstr>高分辨率恒星光谱定量分析</vt:lpstr>
      <vt:lpstr>高分辨率恒星光谱定量分析</vt:lpstr>
      <vt:lpstr>高分辨率恒星光谱定量分析</vt:lpstr>
      <vt:lpstr>Kurucz恒星大气模型</vt:lpstr>
      <vt:lpstr>Kurucz恒星大气模型</vt:lpstr>
      <vt:lpstr>Kurucz恒星大气模型</vt:lpstr>
      <vt:lpstr>MARCS 恒星大气模型</vt:lpstr>
      <vt:lpstr>MARCS 恒星大气模型</vt:lpstr>
      <vt:lpstr>Stellar abundances in practice data and tools needed</vt:lpstr>
      <vt:lpstr> Stellar abundances in practice Tools needed</vt:lpstr>
      <vt:lpstr>NLTE 恒星大气模型</vt:lpstr>
      <vt:lpstr>NLTE 恒星大气模型</vt:lpstr>
      <vt:lpstr>NLTE 恒星大气模型</vt:lpstr>
      <vt:lpstr>其他模型</vt:lpstr>
      <vt:lpstr>   原子数据的获取</vt:lpstr>
      <vt:lpstr>光谱分析软件</vt:lpstr>
      <vt:lpstr>光谱分析软件</vt:lpstr>
      <vt:lpstr>光谱分析软件</vt:lpstr>
      <vt:lpstr>光谱分析软件</vt:lpstr>
      <vt:lpstr>光谱分析软件</vt:lpstr>
      <vt:lpstr>光谱分析软件</vt:lpstr>
      <vt:lpstr>Abundances analysis</vt:lpstr>
      <vt:lpstr>PowerPoint 演示文稿</vt:lpstr>
    </vt:vector>
  </TitlesOfParts>
  <Company>Agnes Scott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Alone?</dc:title>
  <dc:creator>Zhao Gang</dc:creator>
  <cp:lastModifiedBy>Jianrong Shi</cp:lastModifiedBy>
  <cp:revision>685</cp:revision>
  <dcterms:created xsi:type="dcterms:W3CDTF">2000-11-07T20:31:22Z</dcterms:created>
  <dcterms:modified xsi:type="dcterms:W3CDTF">2024-07-12T01:07:21Z</dcterms:modified>
</cp:coreProperties>
</file>